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72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  <p:txBody>
          <a:bodyPr/>
          <a:lstStyle/>
          <a:p>
            <a:endParaRPr lang="pt-BR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3674" y="1155621"/>
            <a:ext cx="7496651" cy="40590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991"/>
              </a:lnSpc>
              <a:buNone/>
            </a:pPr>
            <a:r>
              <a:rPr lang="en-US" sz="60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Sistema de Biblioteca com Interface Gráfica e Banco de Dados</a:t>
            </a:r>
            <a:endParaRPr lang="en-US" sz="6000" dirty="0"/>
          </a:p>
        </p:txBody>
      </p:sp>
      <p:sp>
        <p:nvSpPr>
          <p:cNvPr id="6" name="Text 2"/>
          <p:cNvSpPr/>
          <p:nvPr/>
        </p:nvSpPr>
        <p:spPr>
          <a:xfrm>
            <a:off x="823674" y="5567601"/>
            <a:ext cx="7496651" cy="15063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65"/>
              </a:lnSpc>
              <a:buNone/>
            </a:pPr>
            <a:r>
              <a:rPr lang="en-US" sz="1853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Este projeto visa desenvolver um sistema de gerenciamento de biblioteca com uma interface gráfica amigável, utilizando Python, Tkinter e PostgreSQL. O objetivo é criar uma aplicação eficiente e intuitiva para a gestão de livros, usuários e empréstimos.</a:t>
            </a:r>
            <a:endParaRPr lang="en-US" sz="1853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B27B5-ECF3-7041-B893-5D7BE2C4F299}"/>
              </a:ext>
            </a:extLst>
          </p:cNvPr>
          <p:cNvSpPr txBox="1"/>
          <p:nvPr/>
        </p:nvSpPr>
        <p:spPr>
          <a:xfrm>
            <a:off x="2606039" y="7426881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DM Sans" pitchFamily="2" charset="0"/>
              </a:rPr>
              <a:t>Aluno: Bruno Rodrigues Reis</a:t>
            </a:r>
            <a:br>
              <a:rPr lang="pt-BR" dirty="0">
                <a:latin typeface="DM Sans" pitchFamily="2" charset="0"/>
              </a:rPr>
            </a:br>
            <a:r>
              <a:rPr lang="pt-BR" dirty="0">
                <a:latin typeface="DM Sans" pitchFamily="2" charset="0"/>
              </a:rPr>
              <a:t>RA: 8222243147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2700"/>
            </a:avLst>
          </a:prstGeom>
          <a:solidFill>
            <a:srgbClr val="FFFDFA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864037" y="2348032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Introdução</a:t>
            </a:r>
            <a:endParaRPr lang="en-US" sz="4860" dirty="0"/>
          </a:p>
        </p:txBody>
      </p:sp>
      <p:sp>
        <p:nvSpPr>
          <p:cNvPr id="7" name="Shape 3"/>
          <p:cNvSpPr/>
          <p:nvPr/>
        </p:nvSpPr>
        <p:spPr>
          <a:xfrm>
            <a:off x="864037" y="3767495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F7EDD4"/>
          </a:solidFill>
          <a:ln w="15240">
            <a:solidFill>
              <a:srgbClr val="DDD3BA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059061" y="3860006"/>
            <a:ext cx="165259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5"/>
          <p:cNvSpPr/>
          <p:nvPr/>
        </p:nvSpPr>
        <p:spPr>
          <a:xfrm>
            <a:off x="1666280" y="376749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Objetivo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1666280" y="4301371"/>
            <a:ext cx="552557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Desenvolver um sistema de gerenciamento de biblioteca com interface gráfica amigável, permitindo a gestão de livros, usuários e empréstimos.</a:t>
            </a:r>
            <a:endParaRPr lang="en-US" sz="1944" dirty="0"/>
          </a:p>
        </p:txBody>
      </p:sp>
      <p:sp>
        <p:nvSpPr>
          <p:cNvPr id="11" name="Shape 7"/>
          <p:cNvSpPr/>
          <p:nvPr/>
        </p:nvSpPr>
        <p:spPr>
          <a:xfrm>
            <a:off x="7438668" y="3767495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F7EDD4"/>
          </a:solidFill>
          <a:ln w="15240">
            <a:solidFill>
              <a:srgbClr val="DDD3BA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7602260" y="3860006"/>
            <a:ext cx="228124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916" dirty="0"/>
          </a:p>
        </p:txBody>
      </p:sp>
      <p:sp>
        <p:nvSpPr>
          <p:cNvPr id="13" name="Text 9"/>
          <p:cNvSpPr/>
          <p:nvPr/>
        </p:nvSpPr>
        <p:spPr>
          <a:xfrm>
            <a:off x="8240911" y="3767495"/>
            <a:ext cx="362033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Ferramentas Utilizadas</a:t>
            </a:r>
            <a:endParaRPr lang="en-US" sz="2430" dirty="0"/>
          </a:p>
        </p:txBody>
      </p:sp>
      <p:sp>
        <p:nvSpPr>
          <p:cNvPr id="14" name="Text 10"/>
          <p:cNvSpPr/>
          <p:nvPr/>
        </p:nvSpPr>
        <p:spPr>
          <a:xfrm>
            <a:off x="8240911" y="4301371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Python, Tkinter (Interface Gráfica) e PostgreSQL (Banco de Dados).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2027277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Motivação</a:t>
            </a:r>
            <a:endParaRPr lang="en-US" sz="4860" dirty="0"/>
          </a:p>
        </p:txBody>
      </p:sp>
      <p:sp>
        <p:nvSpPr>
          <p:cNvPr id="6" name="Shape 2"/>
          <p:cNvSpPr/>
          <p:nvPr/>
        </p:nvSpPr>
        <p:spPr>
          <a:xfrm>
            <a:off x="864037" y="3169087"/>
            <a:ext cx="4499015" cy="3033236"/>
          </a:xfrm>
          <a:prstGeom prst="roundRect">
            <a:avLst>
              <a:gd name="adj" fmla="val 3663"/>
            </a:avLst>
          </a:prstGeom>
          <a:solidFill>
            <a:srgbClr val="F7EDD4"/>
          </a:solidFill>
          <a:ln w="15240">
            <a:solidFill>
              <a:srgbClr val="DDD3BA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126093" y="3431143"/>
            <a:ext cx="3546634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Problema Identificado</a:t>
            </a:r>
            <a:endParaRPr lang="en-US" sz="2430" dirty="0"/>
          </a:p>
        </p:txBody>
      </p:sp>
      <p:sp>
        <p:nvSpPr>
          <p:cNvPr id="8" name="Text 4"/>
          <p:cNvSpPr/>
          <p:nvPr/>
        </p:nvSpPr>
        <p:spPr>
          <a:xfrm>
            <a:off x="1126093" y="3965019"/>
            <a:ext cx="39749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Necessidade de um sistema eficiente e intuitivo para gerenciamento de bibliotecas.</a:t>
            </a:r>
            <a:endParaRPr lang="en-US" sz="1944" dirty="0"/>
          </a:p>
        </p:txBody>
      </p:sp>
      <p:sp>
        <p:nvSpPr>
          <p:cNvPr id="9" name="Shape 5"/>
          <p:cNvSpPr/>
          <p:nvPr/>
        </p:nvSpPr>
        <p:spPr>
          <a:xfrm>
            <a:off x="5609868" y="3169087"/>
            <a:ext cx="4499015" cy="3033236"/>
          </a:xfrm>
          <a:prstGeom prst="roundRect">
            <a:avLst>
              <a:gd name="adj" fmla="val 3663"/>
            </a:avLst>
          </a:prstGeom>
          <a:solidFill>
            <a:srgbClr val="F7EDD4"/>
          </a:solidFill>
          <a:ln w="15240">
            <a:solidFill>
              <a:srgbClr val="DDD3BA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871924" y="343114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Solução Proposta</a:t>
            </a:r>
            <a:endParaRPr lang="en-US" sz="2430" dirty="0"/>
          </a:p>
        </p:txBody>
      </p:sp>
      <p:sp>
        <p:nvSpPr>
          <p:cNvPr id="11" name="Text 7"/>
          <p:cNvSpPr/>
          <p:nvPr/>
        </p:nvSpPr>
        <p:spPr>
          <a:xfrm>
            <a:off x="5871924" y="3965019"/>
            <a:ext cx="3974902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Criar uma aplicação que simplifique o cadastro de livros, usuários e controle de empréstimos, acessível de qualquer máquina na rede.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219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58770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61041" y="3156942"/>
            <a:ext cx="5175409" cy="6468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94"/>
              </a:lnSpc>
              <a:buNone/>
            </a:pPr>
            <a:r>
              <a:rPr lang="en-US" sz="4075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Desenvolvimento</a:t>
            </a:r>
            <a:endParaRPr lang="en-US" sz="4075" dirty="0"/>
          </a:p>
        </p:txBody>
      </p:sp>
      <p:sp>
        <p:nvSpPr>
          <p:cNvPr id="6" name="Shape 2"/>
          <p:cNvSpPr/>
          <p:nvPr/>
        </p:nvSpPr>
        <p:spPr>
          <a:xfrm>
            <a:off x="7294602" y="4114324"/>
            <a:ext cx="41315" cy="3548658"/>
          </a:xfrm>
          <a:prstGeom prst="roundRect">
            <a:avLst>
              <a:gd name="adj" fmla="val 225483"/>
            </a:avLst>
          </a:prstGeom>
          <a:solidFill>
            <a:srgbClr val="DDD3BA"/>
          </a:solidFill>
          <a:ln/>
        </p:spPr>
      </p:sp>
      <p:sp>
        <p:nvSpPr>
          <p:cNvPr id="7" name="Shape 3"/>
          <p:cNvSpPr/>
          <p:nvPr/>
        </p:nvSpPr>
        <p:spPr>
          <a:xfrm>
            <a:off x="6357818" y="4559439"/>
            <a:ext cx="724495" cy="41315"/>
          </a:xfrm>
          <a:prstGeom prst="roundRect">
            <a:avLst>
              <a:gd name="adj" fmla="val 225483"/>
            </a:avLst>
          </a:prstGeom>
          <a:solidFill>
            <a:srgbClr val="DDD3BA"/>
          </a:solidFill>
          <a:ln/>
        </p:spPr>
      </p:sp>
      <p:sp>
        <p:nvSpPr>
          <p:cNvPr id="8" name="Shape 4"/>
          <p:cNvSpPr/>
          <p:nvPr/>
        </p:nvSpPr>
        <p:spPr>
          <a:xfrm>
            <a:off x="7082314" y="4347210"/>
            <a:ext cx="465773" cy="465773"/>
          </a:xfrm>
          <a:prstGeom prst="roundRect">
            <a:avLst>
              <a:gd name="adj" fmla="val 20001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7245906" y="4424839"/>
            <a:ext cx="138589" cy="3105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45"/>
              </a:lnSpc>
              <a:buNone/>
            </a:pPr>
            <a:r>
              <a:rPr lang="en-US" sz="2445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445" dirty="0"/>
          </a:p>
        </p:txBody>
      </p:sp>
      <p:sp>
        <p:nvSpPr>
          <p:cNvPr id="10" name="Text 6"/>
          <p:cNvSpPr/>
          <p:nvPr/>
        </p:nvSpPr>
        <p:spPr>
          <a:xfrm>
            <a:off x="3588901" y="4321254"/>
            <a:ext cx="2587704" cy="323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47"/>
              </a:lnSpc>
              <a:buNone/>
            </a:pPr>
            <a:r>
              <a:rPr lang="en-US" sz="2038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Backend</a:t>
            </a:r>
            <a:endParaRPr lang="en-US" sz="2038" dirty="0"/>
          </a:p>
        </p:txBody>
      </p:sp>
      <p:sp>
        <p:nvSpPr>
          <p:cNvPr id="11" name="Text 7"/>
          <p:cNvSpPr/>
          <p:nvPr/>
        </p:nvSpPr>
        <p:spPr>
          <a:xfrm>
            <a:off x="1661041" y="4768810"/>
            <a:ext cx="4515564" cy="1656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08"/>
              </a:lnSpc>
              <a:buNone/>
            </a:pPr>
            <a:r>
              <a:rPr lang="en-US" sz="163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Conexão com PostgreSQL, criação e gerenciamento de tabelas (livros, usuários, empréstimos), funções CRUD (Create, Read, Update, Delete) e implementação de uma árvore de busca para otimizar as pesquisas.</a:t>
            </a:r>
            <a:endParaRPr lang="en-US" sz="1630" dirty="0"/>
          </a:p>
        </p:txBody>
      </p:sp>
      <p:sp>
        <p:nvSpPr>
          <p:cNvPr id="12" name="Shape 8"/>
          <p:cNvSpPr/>
          <p:nvPr/>
        </p:nvSpPr>
        <p:spPr>
          <a:xfrm>
            <a:off x="7548086" y="5594330"/>
            <a:ext cx="724495" cy="41315"/>
          </a:xfrm>
          <a:prstGeom prst="roundRect">
            <a:avLst>
              <a:gd name="adj" fmla="val 225483"/>
            </a:avLst>
          </a:prstGeom>
          <a:solidFill>
            <a:srgbClr val="DDD3BA"/>
          </a:solidFill>
          <a:ln/>
        </p:spPr>
      </p:sp>
      <p:sp>
        <p:nvSpPr>
          <p:cNvPr id="13" name="Shape 9"/>
          <p:cNvSpPr/>
          <p:nvPr/>
        </p:nvSpPr>
        <p:spPr>
          <a:xfrm>
            <a:off x="7082314" y="5382101"/>
            <a:ext cx="465773" cy="465773"/>
          </a:xfrm>
          <a:prstGeom prst="roundRect">
            <a:avLst>
              <a:gd name="adj" fmla="val 20001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7219474" y="5459730"/>
            <a:ext cx="191333" cy="3105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45"/>
              </a:lnSpc>
              <a:buNone/>
            </a:pPr>
            <a:r>
              <a:rPr lang="en-US" sz="2445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445" dirty="0"/>
          </a:p>
        </p:txBody>
      </p:sp>
      <p:sp>
        <p:nvSpPr>
          <p:cNvPr id="15" name="Text 11"/>
          <p:cNvSpPr/>
          <p:nvPr/>
        </p:nvSpPr>
        <p:spPr>
          <a:xfrm>
            <a:off x="8453795" y="5356146"/>
            <a:ext cx="2587704" cy="323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7"/>
              </a:lnSpc>
              <a:buNone/>
            </a:pPr>
            <a:r>
              <a:rPr lang="en-US" sz="2038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Frontend</a:t>
            </a:r>
            <a:endParaRPr lang="en-US" sz="2038" dirty="0"/>
          </a:p>
        </p:txBody>
      </p:sp>
      <p:sp>
        <p:nvSpPr>
          <p:cNvPr id="16" name="Text 12"/>
          <p:cNvSpPr/>
          <p:nvPr/>
        </p:nvSpPr>
        <p:spPr>
          <a:xfrm>
            <a:off x="8453795" y="5803702"/>
            <a:ext cx="4515564" cy="9936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8"/>
              </a:lnSpc>
              <a:buNone/>
            </a:pPr>
            <a:r>
              <a:rPr lang="en-US" sz="163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Interface gráfica com Tkinter, incluindo funcionalidades de listagem, busca, cadastro, empréstimos e devoluções.</a:t>
            </a:r>
            <a:endParaRPr lang="en-US" sz="163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2005489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Resultados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Gestão de Livros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Cadastro, listagem e busca avançada por título, autor, ISBN e outros campos utilizando árvore de busca, pois </a:t>
            </a:r>
            <a:r>
              <a:rPr lang="en-US" sz="1944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ela</a:t>
            </a:r>
            <a:r>
              <a:rPr lang="en-US" sz="1944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aumenta a eficiência e velocidade das pesquisas.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Gestão de Usuários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5372695" y="4026694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Cadastro, listagem e busca por nome ou email.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394115"/>
            <a:ext cx="3757732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Gestão de Empréstimos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9881354" y="4026694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Empréstimos e devoluções com controle automático de quantidade disponível.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2190631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Demonstração</a:t>
            </a:r>
            <a:endParaRPr lang="en-US" sz="486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3455908"/>
            <a:ext cx="617220" cy="617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431994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Busca Rápida</a:t>
            </a:r>
            <a:endParaRPr lang="en-US" sz="2430" dirty="0"/>
          </a:p>
        </p:txBody>
      </p:sp>
      <p:sp>
        <p:nvSpPr>
          <p:cNvPr id="7" name="Text 3"/>
          <p:cNvSpPr/>
          <p:nvPr/>
        </p:nvSpPr>
        <p:spPr>
          <a:xfrm>
            <a:off x="864037" y="4853821"/>
            <a:ext cx="405384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Demonstração da eficiência da árvore de busca na aplicação.</a:t>
            </a:r>
            <a:endParaRPr lang="en-US" sz="1944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161" y="3455908"/>
            <a:ext cx="617220" cy="61722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288161" y="431994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Cadastro</a:t>
            </a:r>
            <a:endParaRPr lang="en-US" sz="2430" dirty="0"/>
          </a:p>
        </p:txBody>
      </p:sp>
      <p:sp>
        <p:nvSpPr>
          <p:cNvPr id="10" name="Text 5"/>
          <p:cNvSpPr/>
          <p:nvPr/>
        </p:nvSpPr>
        <p:spPr>
          <a:xfrm>
            <a:off x="5288161" y="4853821"/>
            <a:ext cx="405395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Interface intuitiva para  busca de livros e cadastro de usuários.</a:t>
            </a:r>
            <a:endParaRPr lang="en-US" sz="1944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2404" y="3455908"/>
            <a:ext cx="617220" cy="61722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712404" y="431994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Empréstimos</a:t>
            </a:r>
            <a:endParaRPr lang="en-US" sz="2430" dirty="0"/>
          </a:p>
        </p:txBody>
      </p:sp>
      <p:sp>
        <p:nvSpPr>
          <p:cNvPr id="13" name="Text 7"/>
          <p:cNvSpPr/>
          <p:nvPr/>
        </p:nvSpPr>
        <p:spPr>
          <a:xfrm>
            <a:off x="9712404" y="4853821"/>
            <a:ext cx="405395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Empréstimos e devoluções facilitadas com atualização automática do estoque.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1450062"/>
            <a:ext cx="664880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Considerações Finais</a:t>
            </a:r>
            <a:endParaRPr lang="en-US" sz="48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37" y="2591872"/>
            <a:ext cx="1234440" cy="2212657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468761" y="283868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Conclusões</a:t>
            </a:r>
            <a:endParaRPr lang="en-US" sz="2430" dirty="0"/>
          </a:p>
        </p:txBody>
      </p:sp>
      <p:sp>
        <p:nvSpPr>
          <p:cNvPr id="8" name="Text 3"/>
          <p:cNvSpPr/>
          <p:nvPr/>
        </p:nvSpPr>
        <p:spPr>
          <a:xfrm>
            <a:off x="2468761" y="3372564"/>
            <a:ext cx="7640003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Sistema eficiente para gestão de bibliotecas, com interface amigável e desempenho otimizado graças ao uso de árvore de busca.</a:t>
            </a:r>
            <a:endParaRPr lang="en-US" sz="1944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037" y="4804529"/>
            <a:ext cx="1234440" cy="1975009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468761" y="505134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Próximos Passos</a:t>
            </a:r>
            <a:endParaRPr lang="en-US" sz="2430" dirty="0"/>
          </a:p>
        </p:txBody>
      </p:sp>
      <p:sp>
        <p:nvSpPr>
          <p:cNvPr id="11" name="Text 5"/>
          <p:cNvSpPr/>
          <p:nvPr/>
        </p:nvSpPr>
        <p:spPr>
          <a:xfrm>
            <a:off x="2468761" y="5585222"/>
            <a:ext cx="7640003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Implementar funcionalidades adicionais como reservas e notificações, além da publicação e acesso remoto da aplicação.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Custom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DM Sans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RODRIGUES REIS BRUNO</cp:lastModifiedBy>
  <cp:revision>2</cp:revision>
  <dcterms:created xsi:type="dcterms:W3CDTF">2024-06-25T11:20:50Z</dcterms:created>
  <dcterms:modified xsi:type="dcterms:W3CDTF">2024-06-25T11:26:53Z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etDate">
    <vt:lpwstr>2024-06-25T11:26:10Z</vt:lpwstr>
  </property>
  <property fmtid="{D5CDD505-2E9C-101B-9397-08002B2CF9AE}" pid="4" name="MSIP_Label_a7f2ec83-e677-438d-afb7-4c7c0dbc872b_Method">
    <vt:lpwstr>Standard</vt:lpwstr>
  </property>
  <property fmtid="{D5CDD505-2E9C-101B-9397-08002B2CF9AE}" pid="5" name="MSIP_Label_a7f2ec83-e677-438d-afb7-4c7c0dbc872b_Name">
    <vt:lpwstr>a7f2ec83-e677-438d-afb7-4c7c0dbc872b</vt:lpwstr>
  </property>
  <property fmtid="{D5CDD505-2E9C-101B-9397-08002B2CF9AE}" pid="6" name="MSIP_Label_a7f2ec83-e677-438d-afb7-4c7c0dbc872b_SiteId">
    <vt:lpwstr>3bc062e4-ac9d-4c17-b4dd-3aad637ff1ac</vt:lpwstr>
  </property>
  <property fmtid="{D5CDD505-2E9C-101B-9397-08002B2CF9AE}" pid="7" name="MSIP_Label_a7f2ec83-e677-438d-afb7-4c7c0dbc872b_ActionId">
    <vt:lpwstr>515dd24c-4256-4d6a-8690-956093dfe9cf</vt:lpwstr>
  </property>
  <property fmtid="{D5CDD505-2E9C-101B-9397-08002B2CF9AE}" pid="8" name="MSIP_Label_a7f2ec83-e677-438d-afb7-4c7c0dbc872b_ContentBits">
    <vt:lpwstr>0</vt:lpwstr>
  </property>
</Properties>
</file>