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1" d="100"/>
          <a:sy n="15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38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285750"/>
            <a:ext cx="73152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434" y="700088"/>
            <a:ext cx="428625" cy="428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78359" y="628650"/>
            <a:ext cx="200164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A3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3878359" y="971550"/>
            <a:ext cx="20016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257300" y="1371600"/>
            <a:ext cx="6700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de Desenvolvimento de Software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1257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1" name="Shape 7"/>
          <p:cNvSpPr/>
          <p:nvPr/>
        </p:nvSpPr>
        <p:spPr>
          <a:xfrm>
            <a:off x="1257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985963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85925" y="1971675"/>
            <a:ext cx="6798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Disciplina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1428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UC – Gestão e Qualidade de Software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428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788" dirty="0"/>
          </a:p>
        </p:txBody>
      </p:sp>
      <p:sp>
        <p:nvSpPr>
          <p:cNvPr id="16" name="Shape 11"/>
          <p:cNvSpPr/>
          <p:nvPr/>
        </p:nvSpPr>
        <p:spPr>
          <a:xfrm>
            <a:off x="4686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7" name="Shape 12"/>
          <p:cNvSpPr/>
          <p:nvPr/>
        </p:nvSpPr>
        <p:spPr>
          <a:xfrm>
            <a:off x="4686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985963"/>
            <a:ext cx="150019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093494" y="1971675"/>
            <a:ext cx="4386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Aluno</a:t>
            </a:r>
            <a:endParaRPr lang="en-US" sz="1013" dirty="0"/>
          </a:p>
        </p:txBody>
      </p:sp>
      <p:sp>
        <p:nvSpPr>
          <p:cNvPr id="20" name="Text 14"/>
          <p:cNvSpPr/>
          <p:nvPr/>
        </p:nvSpPr>
        <p:spPr>
          <a:xfrm>
            <a:off x="4857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Bruno Rodrigues Reis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4857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RA: 8222243147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1257300" y="3000375"/>
            <a:ext cx="6629400" cy="15144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3186113"/>
            <a:ext cx="171450" cy="17145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85925" y="3171825"/>
            <a:ext cx="148977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Projeto</a:t>
            </a:r>
            <a:endParaRPr lang="en-US" sz="1125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3514725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1600200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Demonstrar aplicação prática de conceitos de engenharia de software</a:t>
            </a:r>
            <a:endParaRPr lang="en-US" sz="9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3943350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1600200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Elaborar documentação completa de desenvolvimento</a:t>
            </a:r>
            <a:endParaRPr lang="en-US" sz="9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3514725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829175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funcional com testes abrangentes</a:t>
            </a:r>
            <a:endParaRPr lang="en-US" sz="900" dirty="0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3943350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829175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 gestão de configuração e controle de qualidade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543800" y="-685800"/>
            <a:ext cx="2286000" cy="22860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4171950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47434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65" y="5143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31486" y="514350"/>
            <a:ext cx="31560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e Planejamento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 baseada em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43325" cy="111442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1414463"/>
            <a:ext cx="214313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85863" y="1400175"/>
            <a:ext cx="18785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Metodológica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1714500"/>
            <a:ext cx="87511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30486" y="1685925"/>
            <a:ext cx="15749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iterativo e incremental</a:t>
            </a:r>
            <a:endParaRPr lang="en-US" sz="788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1914525"/>
            <a:ext cx="87511" cy="10001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0486" y="1885950"/>
            <a:ext cx="158462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Baseado em Pressman &amp; Maxim</a:t>
            </a:r>
            <a:endParaRPr lang="en-US" sz="788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2114550"/>
            <a:ext cx="87511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30486" y="2085975"/>
            <a:ext cx="173766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qualidade e documentação</a:t>
            </a:r>
            <a:endParaRPr lang="en-US" sz="788" dirty="0"/>
          </a:p>
        </p:txBody>
      </p:sp>
      <p:sp>
        <p:nvSpPr>
          <p:cNvPr id="18" name="Shape 10"/>
          <p:cNvSpPr/>
          <p:nvPr/>
        </p:nvSpPr>
        <p:spPr>
          <a:xfrm>
            <a:off x="4657725" y="1257300"/>
            <a:ext cx="3743325" cy="11144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1414463"/>
            <a:ext cx="171450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057775" y="1400175"/>
            <a:ext cx="135304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Geral</a:t>
            </a:r>
            <a:endParaRPr lang="en-US" sz="1125" dirty="0"/>
          </a:p>
        </p:txBody>
      </p:sp>
      <p:sp>
        <p:nvSpPr>
          <p:cNvPr id="21" name="Text 12"/>
          <p:cNvSpPr/>
          <p:nvPr/>
        </p:nvSpPr>
        <p:spPr>
          <a:xfrm>
            <a:off x="4800600" y="1685925"/>
            <a:ext cx="7462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Total:</a:t>
            </a:r>
            <a:endParaRPr lang="en-US" sz="788" dirty="0"/>
          </a:p>
        </p:txBody>
      </p:sp>
      <p:sp>
        <p:nvSpPr>
          <p:cNvPr id="22" name="Text 13"/>
          <p:cNvSpPr/>
          <p:nvPr/>
        </p:nvSpPr>
        <p:spPr>
          <a:xfrm>
            <a:off x="7740588" y="1685925"/>
            <a:ext cx="58902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semanas</a:t>
            </a:r>
            <a:endParaRPr lang="en-US" sz="788" dirty="0"/>
          </a:p>
        </p:txBody>
      </p:sp>
      <p:sp>
        <p:nvSpPr>
          <p:cNvPr id="23" name="Text 14"/>
          <p:cNvSpPr/>
          <p:nvPr/>
        </p:nvSpPr>
        <p:spPr>
          <a:xfrm>
            <a:off x="4800600" y="1885950"/>
            <a:ext cx="9075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Esforço Estimado:</a:t>
            </a:r>
            <a:endParaRPr lang="en-US" sz="788" dirty="0"/>
          </a:p>
        </p:txBody>
      </p:sp>
      <p:sp>
        <p:nvSpPr>
          <p:cNvPr id="24" name="Text 15"/>
          <p:cNvSpPr/>
          <p:nvPr/>
        </p:nvSpPr>
        <p:spPr>
          <a:xfrm>
            <a:off x="7842414" y="1885950"/>
            <a:ext cx="4871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horas</a:t>
            </a:r>
            <a:endParaRPr lang="en-US" sz="788" dirty="0"/>
          </a:p>
        </p:txBody>
      </p:sp>
      <p:sp>
        <p:nvSpPr>
          <p:cNvPr id="25" name="Text 16"/>
          <p:cNvSpPr/>
          <p:nvPr/>
        </p:nvSpPr>
        <p:spPr>
          <a:xfrm>
            <a:off x="4800600" y="2085975"/>
            <a:ext cx="4208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Equipe:</a:t>
            </a:r>
            <a:endParaRPr lang="en-US" sz="788" dirty="0"/>
          </a:p>
        </p:txBody>
      </p:sp>
      <p:sp>
        <p:nvSpPr>
          <p:cNvPr id="26" name="Text 17"/>
          <p:cNvSpPr/>
          <p:nvPr/>
        </p:nvSpPr>
        <p:spPr>
          <a:xfrm>
            <a:off x="7496975" y="2085975"/>
            <a:ext cx="8326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Multidisciplinar</a:t>
            </a:r>
            <a:endParaRPr lang="en-US" sz="788" dirty="0"/>
          </a:p>
        </p:txBody>
      </p:sp>
      <p:sp>
        <p:nvSpPr>
          <p:cNvPr id="27" name="Text 18"/>
          <p:cNvSpPr/>
          <p:nvPr/>
        </p:nvSpPr>
        <p:spPr>
          <a:xfrm>
            <a:off x="742950" y="254317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Fases do Projeto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742950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742950" y="2886075"/>
            <a:ext cx="28575" cy="6000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675" y="2993231"/>
            <a:ext cx="100013" cy="100013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985838" y="2971800"/>
            <a:ext cx="8886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&amp; Design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828675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1</a:t>
            </a:r>
            <a:endParaRPr lang="en-US" sz="675" dirty="0"/>
          </a:p>
        </p:txBody>
      </p:sp>
      <p:sp>
        <p:nvSpPr>
          <p:cNvPr id="33" name="Text 23"/>
          <p:cNvSpPr/>
          <p:nvPr/>
        </p:nvSpPr>
        <p:spPr>
          <a:xfrm>
            <a:off x="828675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Requisitos, arquitetura e especificações</a:t>
            </a:r>
            <a:endParaRPr lang="en-US" sz="675" dirty="0"/>
          </a:p>
        </p:txBody>
      </p:sp>
      <p:sp>
        <p:nvSpPr>
          <p:cNvPr id="34" name="Shape 24"/>
          <p:cNvSpPr/>
          <p:nvPr/>
        </p:nvSpPr>
        <p:spPr>
          <a:xfrm>
            <a:off x="3324216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5"/>
          <p:cNvSpPr/>
          <p:nvPr/>
        </p:nvSpPr>
        <p:spPr>
          <a:xfrm>
            <a:off x="3324216" y="2886075"/>
            <a:ext cx="28575" cy="60007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41" y="2993231"/>
            <a:ext cx="125016" cy="100013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3592106" y="2971800"/>
            <a:ext cx="842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en-US" sz="788" dirty="0"/>
          </a:p>
        </p:txBody>
      </p:sp>
      <p:sp>
        <p:nvSpPr>
          <p:cNvPr id="38" name="Text 27"/>
          <p:cNvSpPr/>
          <p:nvPr/>
        </p:nvSpPr>
        <p:spPr>
          <a:xfrm>
            <a:off x="3409941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2-3</a:t>
            </a:r>
            <a:endParaRPr lang="en-US" sz="675" dirty="0"/>
          </a:p>
        </p:txBody>
      </p:sp>
      <p:sp>
        <p:nvSpPr>
          <p:cNvPr id="39" name="Text 28"/>
          <p:cNvSpPr/>
          <p:nvPr/>
        </p:nvSpPr>
        <p:spPr>
          <a:xfrm>
            <a:off x="3409941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backend e frontend</a:t>
            </a:r>
            <a:endParaRPr lang="en-US" sz="675" dirty="0"/>
          </a:p>
        </p:txBody>
      </p:sp>
      <p:sp>
        <p:nvSpPr>
          <p:cNvPr id="40" name="Shape 29"/>
          <p:cNvSpPr/>
          <p:nvPr/>
        </p:nvSpPr>
        <p:spPr>
          <a:xfrm>
            <a:off x="5905481" y="2886075"/>
            <a:ext cx="2495569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0"/>
          <p:cNvSpPr/>
          <p:nvPr/>
        </p:nvSpPr>
        <p:spPr>
          <a:xfrm>
            <a:off x="5905481" y="2886075"/>
            <a:ext cx="28575" cy="6000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42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206" y="2993231"/>
            <a:ext cx="100013" cy="100013"/>
          </a:xfrm>
          <a:prstGeom prst="rect">
            <a:avLst/>
          </a:prstGeom>
        </p:spPr>
      </p:pic>
      <p:sp>
        <p:nvSpPr>
          <p:cNvPr id="43" name="Text 31"/>
          <p:cNvSpPr/>
          <p:nvPr/>
        </p:nvSpPr>
        <p:spPr>
          <a:xfrm>
            <a:off x="6148369" y="2971800"/>
            <a:ext cx="7367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&amp; Docs</a:t>
            </a:r>
            <a:endParaRPr lang="en-US" sz="788" dirty="0"/>
          </a:p>
        </p:txBody>
      </p:sp>
      <p:sp>
        <p:nvSpPr>
          <p:cNvPr id="44" name="Text 32"/>
          <p:cNvSpPr/>
          <p:nvPr/>
        </p:nvSpPr>
        <p:spPr>
          <a:xfrm>
            <a:off x="5991206" y="3143250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4</a:t>
            </a:r>
            <a:endParaRPr lang="en-US" sz="675" dirty="0"/>
          </a:p>
        </p:txBody>
      </p:sp>
      <p:sp>
        <p:nvSpPr>
          <p:cNvPr id="45" name="Text 33"/>
          <p:cNvSpPr/>
          <p:nvPr/>
        </p:nvSpPr>
        <p:spPr>
          <a:xfrm>
            <a:off x="5991206" y="3286125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e documentação final</a:t>
            </a:r>
            <a:endParaRPr lang="en-US" sz="675" dirty="0"/>
          </a:p>
        </p:txBody>
      </p:sp>
      <p:sp>
        <p:nvSpPr>
          <p:cNvPr id="46" name="Shape 34"/>
          <p:cNvSpPr/>
          <p:nvPr/>
        </p:nvSpPr>
        <p:spPr>
          <a:xfrm>
            <a:off x="742950" y="3657600"/>
            <a:ext cx="7658100" cy="102870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7" name="Text 35"/>
          <p:cNvSpPr/>
          <p:nvPr/>
        </p:nvSpPr>
        <p:spPr>
          <a:xfrm>
            <a:off x="885825" y="3800475"/>
            <a:ext cx="74437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 Necessários</a:t>
            </a:r>
            <a:endParaRPr lang="en-US" sz="1013" dirty="0"/>
          </a:p>
        </p:txBody>
      </p:sp>
      <p:pic>
        <p:nvPicPr>
          <p:cNvPr id="48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9275" y="4086225"/>
            <a:ext cx="214313" cy="17145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885825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Humanos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885825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Desenvolvedores, Analistas, Testadores</a:t>
            </a:r>
            <a:endParaRPr lang="en-US" sz="675" dirty="0"/>
          </a:p>
        </p:txBody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4816" y="4086225"/>
            <a:ext cx="214313" cy="17145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3381366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Tecnológicos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3381366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Flask, Git, Ferramentas de Teste</a:t>
            </a:r>
            <a:endParaRPr lang="en-US" sz="675" dirty="0"/>
          </a:p>
        </p:txBody>
      </p:sp>
      <p:pic>
        <p:nvPicPr>
          <p:cNvPr id="5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1816" y="4086225"/>
            <a:ext cx="171450" cy="171450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5876906" y="4286250"/>
            <a:ext cx="24527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5876906" y="4429125"/>
            <a:ext cx="245270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Ambientes de Dev, Teste e Produção</a:t>
            </a:r>
            <a:endParaRPr lang="en-US" sz="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864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-571500"/>
            <a:ext cx="2057400" cy="20574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00050" y="4486275"/>
            <a:ext cx="1600200" cy="16002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522922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50" y="45720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46425" y="457200"/>
            <a:ext cx="249403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Escolhidas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80010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tecnológico otimizado para praticidade e eficiência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171575"/>
            <a:ext cx="7772400" cy="6572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6"/>
          <p:cNvSpPr/>
          <p:nvPr/>
        </p:nvSpPr>
        <p:spPr>
          <a:xfrm>
            <a:off x="685800" y="1171575"/>
            <a:ext cx="28575" cy="65722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371600"/>
            <a:ext cx="225028" cy="2571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168003" y="1314450"/>
            <a:ext cx="2498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Framework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1168003" y="1543050"/>
            <a:ext cx="2498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Python para desenvolvimento web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7322148" y="1400175"/>
            <a:ext cx="993177" cy="200025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15" name="Text 10"/>
          <p:cNvSpPr/>
          <p:nvPr/>
        </p:nvSpPr>
        <p:spPr>
          <a:xfrm>
            <a:off x="7322148" y="1400175"/>
            <a:ext cx="1064614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r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Escolha Principal</a:t>
            </a:r>
            <a:endParaRPr lang="en-US" sz="788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028825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85825" y="2000250"/>
            <a:ext cx="6700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125" dirty="0"/>
          </a:p>
        </p:txBody>
      </p:sp>
      <p:sp>
        <p:nvSpPr>
          <p:cNvPr id="18" name="Shape 12"/>
          <p:cNvSpPr/>
          <p:nvPr/>
        </p:nvSpPr>
        <p:spPr>
          <a:xfrm>
            <a:off x="685800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2414588"/>
            <a:ext cx="150019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007269" y="2371725"/>
            <a:ext cx="12079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+ Flask</a:t>
            </a:r>
            <a:endParaRPr lang="en-US" sz="788" dirty="0"/>
          </a:p>
        </p:txBody>
      </p:sp>
      <p:sp>
        <p:nvSpPr>
          <p:cNvPr id="21" name="Text 14"/>
          <p:cNvSpPr/>
          <p:nvPr/>
        </p:nvSpPr>
        <p:spPr>
          <a:xfrm>
            <a:off x="1007269" y="2514600"/>
            <a:ext cx="12079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web minimalista</a:t>
            </a:r>
            <a:endParaRPr lang="en-US" sz="675" dirty="0"/>
          </a:p>
        </p:txBody>
      </p:sp>
      <p:sp>
        <p:nvSpPr>
          <p:cNvPr id="22" name="Shape 15"/>
          <p:cNvSpPr/>
          <p:nvPr/>
        </p:nvSpPr>
        <p:spPr>
          <a:xfrm>
            <a:off x="685800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" y="2957513"/>
            <a:ext cx="150019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1007269" y="2914650"/>
            <a:ext cx="8962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1007269" y="3057525"/>
            <a:ext cx="8962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leve</a:t>
            </a:r>
            <a:endParaRPr lang="en-US" sz="675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725" y="2028825"/>
            <a:ext cx="160734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875609" y="2000250"/>
            <a:ext cx="70982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4657725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450" y="2414588"/>
            <a:ext cx="128588" cy="17145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57763" y="2371725"/>
            <a:ext cx="9543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 + CSS3</a:t>
            </a:r>
            <a:endParaRPr lang="en-US" sz="788" dirty="0"/>
          </a:p>
        </p:txBody>
      </p:sp>
      <p:sp>
        <p:nvSpPr>
          <p:cNvPr id="31" name="Text 21"/>
          <p:cNvSpPr/>
          <p:nvPr/>
        </p:nvSpPr>
        <p:spPr>
          <a:xfrm>
            <a:off x="4957763" y="2514600"/>
            <a:ext cx="95433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e estilização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657725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450" y="2957513"/>
            <a:ext cx="150019" cy="17145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4979194" y="2914650"/>
            <a:ext cx="9048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788" dirty="0"/>
          </a:p>
        </p:txBody>
      </p:sp>
      <p:sp>
        <p:nvSpPr>
          <p:cNvPr id="35" name="Text 24"/>
          <p:cNvSpPr/>
          <p:nvPr/>
        </p:nvSpPr>
        <p:spPr>
          <a:xfrm>
            <a:off x="4979194" y="3057525"/>
            <a:ext cx="90488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Interatividade e APIs</a:t>
            </a:r>
            <a:endParaRPr lang="en-US" sz="675" dirty="0"/>
          </a:p>
        </p:txBody>
      </p:sp>
      <p:sp>
        <p:nvSpPr>
          <p:cNvPr id="36" name="Shape 25"/>
          <p:cNvSpPr/>
          <p:nvPr/>
        </p:nvSpPr>
        <p:spPr>
          <a:xfrm>
            <a:off x="685800" y="3457575"/>
            <a:ext cx="7772400" cy="1143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" y="3629025"/>
            <a:ext cx="107156" cy="142875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992981" y="3600450"/>
            <a:ext cx="22678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 da Escolha do Flask</a:t>
            </a:r>
            <a:endParaRPr lang="en-US" sz="1125" dirty="0"/>
          </a:p>
        </p:txBody>
      </p:sp>
      <p:pic>
        <p:nvPicPr>
          <p:cNvPr id="39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675" y="3914775"/>
            <a:ext cx="100013" cy="100013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1014413" y="3886200"/>
            <a:ext cx="18246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Praticidade</a:t>
            </a:r>
            <a:endParaRPr lang="en-US" sz="788" dirty="0"/>
          </a:p>
        </p:txBody>
      </p:sp>
      <p:sp>
        <p:nvSpPr>
          <p:cNvPr id="41" name="Text 28"/>
          <p:cNvSpPr/>
          <p:nvPr/>
        </p:nvSpPr>
        <p:spPr>
          <a:xfrm>
            <a:off x="1014413" y="4029075"/>
            <a:ext cx="182461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leve e de fácil aprendizado</a:t>
            </a:r>
            <a:endParaRPr lang="en-US" sz="67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8675" y="4229100"/>
            <a:ext cx="100013" cy="100013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1014413" y="4200525"/>
            <a:ext cx="222820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Flexibilidade</a:t>
            </a:r>
            <a:endParaRPr lang="en-US" sz="788" dirty="0"/>
          </a:p>
        </p:txBody>
      </p:sp>
      <p:sp>
        <p:nvSpPr>
          <p:cNvPr id="44" name="Text 30"/>
          <p:cNvSpPr/>
          <p:nvPr/>
        </p:nvSpPr>
        <p:spPr>
          <a:xfrm>
            <a:off x="1014413" y="4343400"/>
            <a:ext cx="22282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escolha de bibliotecas conforme necessidade</a:t>
            </a:r>
            <a:endParaRPr lang="en-US" sz="675" dirty="0"/>
          </a:p>
        </p:txBody>
      </p:sp>
      <p:pic>
        <p:nvPicPr>
          <p:cNvPr id="45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29150" y="3914775"/>
            <a:ext cx="125016" cy="100013"/>
          </a:xfrm>
          <a:prstGeom prst="rect">
            <a:avLst/>
          </a:prstGeom>
        </p:spPr>
      </p:pic>
      <p:sp>
        <p:nvSpPr>
          <p:cNvPr id="46" name="Text 31"/>
          <p:cNvSpPr/>
          <p:nvPr/>
        </p:nvSpPr>
        <p:spPr>
          <a:xfrm>
            <a:off x="4839891" y="3886200"/>
            <a:ext cx="157703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Comunidade</a:t>
            </a:r>
            <a:endParaRPr lang="en-US" sz="788" dirty="0"/>
          </a:p>
        </p:txBody>
      </p:sp>
      <p:sp>
        <p:nvSpPr>
          <p:cNvPr id="47" name="Text 32"/>
          <p:cNvSpPr/>
          <p:nvPr/>
        </p:nvSpPr>
        <p:spPr>
          <a:xfrm>
            <a:off x="4839891" y="4029075"/>
            <a:ext cx="15770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Ampla documentação e suporte ativo</a:t>
            </a:r>
            <a:endParaRPr lang="en-US" sz="675" dirty="0"/>
          </a:p>
        </p:txBody>
      </p:sp>
      <p:pic>
        <p:nvPicPr>
          <p:cNvPr id="48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9150" y="4229100"/>
            <a:ext cx="125016" cy="100013"/>
          </a:xfrm>
          <a:prstGeom prst="rect">
            <a:avLst/>
          </a:prstGeom>
        </p:spPr>
      </p:pic>
      <p:sp>
        <p:nvSpPr>
          <p:cNvPr id="49" name="Text 33"/>
          <p:cNvSpPr/>
          <p:nvPr/>
        </p:nvSpPr>
        <p:spPr>
          <a:xfrm>
            <a:off x="4839891" y="4200525"/>
            <a:ext cx="17580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788" dirty="0"/>
          </a:p>
        </p:txBody>
      </p:sp>
      <p:sp>
        <p:nvSpPr>
          <p:cNvPr id="50" name="Text 34"/>
          <p:cNvSpPr/>
          <p:nvPr/>
        </p:nvSpPr>
        <p:spPr>
          <a:xfrm>
            <a:off x="4839891" y="4343400"/>
            <a:ext cx="17580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integração com tecnologias frontend</a:t>
            </a:r>
            <a:endParaRPr lang="en-US" sz="675" dirty="0"/>
          </a:p>
        </p:txBody>
      </p:sp>
      <p:sp>
        <p:nvSpPr>
          <p:cNvPr id="51" name="Text 35"/>
          <p:cNvSpPr/>
          <p:nvPr/>
        </p:nvSpPr>
        <p:spPr>
          <a:xfrm>
            <a:off x="685800" y="47434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Apoio</a:t>
            </a:r>
            <a:endParaRPr lang="en-US" sz="1013" dirty="0"/>
          </a:p>
        </p:txBody>
      </p:sp>
      <p:pic>
        <p:nvPicPr>
          <p:cNvPr id="52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7568" y="5000625"/>
            <a:ext cx="150019" cy="171450"/>
          </a:xfrm>
          <a:prstGeom prst="rect">
            <a:avLst/>
          </a:prstGeom>
        </p:spPr>
      </p:pic>
      <p:sp>
        <p:nvSpPr>
          <p:cNvPr id="53" name="Text 36"/>
          <p:cNvSpPr/>
          <p:nvPr/>
        </p:nvSpPr>
        <p:spPr>
          <a:xfrm>
            <a:off x="3784736" y="5014913"/>
            <a:ext cx="20968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</a:t>
            </a:r>
            <a:endParaRPr lang="en-US" sz="788" dirty="0"/>
          </a:p>
        </p:txBody>
      </p:sp>
      <p:pic>
        <p:nvPicPr>
          <p:cNvPr id="54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4429" y="5000625"/>
            <a:ext cx="166092" cy="171450"/>
          </a:xfrm>
          <a:prstGeom prst="rect">
            <a:avLst/>
          </a:prstGeom>
        </p:spPr>
      </p:pic>
      <p:sp>
        <p:nvSpPr>
          <p:cNvPr id="55" name="Text 37"/>
          <p:cNvSpPr/>
          <p:nvPr/>
        </p:nvSpPr>
        <p:spPr>
          <a:xfrm>
            <a:off x="4317671" y="5014913"/>
            <a:ext cx="4094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</a:t>
            </a:r>
            <a:endParaRPr lang="en-US" sz="788" dirty="0"/>
          </a:p>
        </p:txBody>
      </p:sp>
      <p:pic>
        <p:nvPicPr>
          <p:cNvPr id="56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27166" y="5000625"/>
            <a:ext cx="150019" cy="171450"/>
          </a:xfrm>
          <a:prstGeom prst="rect">
            <a:avLst/>
          </a:prstGeom>
        </p:spPr>
      </p:pic>
      <p:sp>
        <p:nvSpPr>
          <p:cNvPr id="57" name="Text 38"/>
          <p:cNvSpPr/>
          <p:nvPr/>
        </p:nvSpPr>
        <p:spPr>
          <a:xfrm>
            <a:off x="5034335" y="5014913"/>
            <a:ext cx="60350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Flask-CORS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844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400" y="-457200"/>
            <a:ext cx="1828800" cy="18288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5650706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490282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56" y="400050"/>
            <a:ext cx="192881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69438" y="400050"/>
            <a:ext cx="298374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 Requisitos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clara das funcionalidades e características de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4003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5802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Funcionais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57250" y="151447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4" name="Text 9"/>
          <p:cNvSpPr/>
          <p:nvPr/>
        </p:nvSpPr>
        <p:spPr>
          <a:xfrm>
            <a:off x="857250" y="151447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RF001</a:t>
            </a:r>
            <a:endParaRPr lang="en-US" sz="675" dirty="0"/>
          </a:p>
        </p:txBody>
      </p:sp>
      <p:sp>
        <p:nvSpPr>
          <p:cNvPr id="15" name="Text 10"/>
          <p:cNvSpPr/>
          <p:nvPr/>
        </p:nvSpPr>
        <p:spPr>
          <a:xfrm>
            <a:off x="1302200" y="1528763"/>
            <a:ext cx="94534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Tarefas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200150" y="171450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Título obrigatório e descrição opcional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800100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857250" y="200025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857250" y="200025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RF002</a:t>
            </a:r>
            <a:endParaRPr lang="en-US" sz="675" dirty="0"/>
          </a:p>
        </p:txBody>
      </p:sp>
      <p:sp>
        <p:nvSpPr>
          <p:cNvPr id="20" name="Text 15"/>
          <p:cNvSpPr/>
          <p:nvPr/>
        </p:nvSpPr>
        <p:spPr>
          <a:xfrm>
            <a:off x="1302200" y="2014538"/>
            <a:ext cx="1171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de Tarefas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200150" y="220027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800100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8"/>
          <p:cNvSpPr/>
          <p:nvPr/>
        </p:nvSpPr>
        <p:spPr>
          <a:xfrm>
            <a:off x="857250" y="248602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4" name="Text 19"/>
          <p:cNvSpPr/>
          <p:nvPr/>
        </p:nvSpPr>
        <p:spPr>
          <a:xfrm>
            <a:off x="857250" y="248602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RF003</a:t>
            </a:r>
            <a:endParaRPr lang="en-US" sz="675" dirty="0"/>
          </a:p>
        </p:txBody>
      </p:sp>
      <p:sp>
        <p:nvSpPr>
          <p:cNvPr id="25" name="Text 20"/>
          <p:cNvSpPr/>
          <p:nvPr/>
        </p:nvSpPr>
        <p:spPr>
          <a:xfrm>
            <a:off x="1302200" y="2500313"/>
            <a:ext cx="1199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Marcação de Conclusão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1200150" y="268605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Alternar status concluído/pendente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800100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3"/>
          <p:cNvSpPr/>
          <p:nvPr/>
        </p:nvSpPr>
        <p:spPr>
          <a:xfrm>
            <a:off x="857250" y="29718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9" name="Text 24"/>
          <p:cNvSpPr/>
          <p:nvPr/>
        </p:nvSpPr>
        <p:spPr>
          <a:xfrm>
            <a:off x="857250" y="29718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RF004</a:t>
            </a:r>
            <a:endParaRPr lang="en-US" sz="675" dirty="0"/>
          </a:p>
        </p:txBody>
      </p:sp>
      <p:sp>
        <p:nvSpPr>
          <p:cNvPr id="30" name="Text 25"/>
          <p:cNvSpPr/>
          <p:nvPr/>
        </p:nvSpPr>
        <p:spPr>
          <a:xfrm>
            <a:off x="1302200" y="2986088"/>
            <a:ext cx="10015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Exclusão de Tarefas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1200150" y="317182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32" name="Shape 27"/>
          <p:cNvSpPr/>
          <p:nvPr/>
        </p:nvSpPr>
        <p:spPr>
          <a:xfrm>
            <a:off x="4657725" y="1057275"/>
            <a:ext cx="3800475" cy="24003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5029200" y="1171575"/>
            <a:ext cx="190238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Não Funcionais</a:t>
            </a:r>
            <a:endParaRPr lang="en-US" sz="1125" dirty="0"/>
          </a:p>
        </p:txBody>
      </p:sp>
      <p:sp>
        <p:nvSpPr>
          <p:cNvPr id="35" name="Shape 29"/>
          <p:cNvSpPr/>
          <p:nvPr/>
        </p:nvSpPr>
        <p:spPr>
          <a:xfrm>
            <a:off x="4772025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30"/>
          <p:cNvSpPr/>
          <p:nvPr/>
        </p:nvSpPr>
        <p:spPr>
          <a:xfrm>
            <a:off x="4829175" y="151447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7" name="Text 31"/>
          <p:cNvSpPr/>
          <p:nvPr/>
        </p:nvSpPr>
        <p:spPr>
          <a:xfrm>
            <a:off x="4829175" y="151447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RNF001</a:t>
            </a:r>
            <a:endParaRPr lang="en-US" sz="675" dirty="0"/>
          </a:p>
        </p:txBody>
      </p:sp>
      <p:sp>
        <p:nvSpPr>
          <p:cNvPr id="38" name="Text 32"/>
          <p:cNvSpPr/>
          <p:nvPr/>
        </p:nvSpPr>
        <p:spPr>
          <a:xfrm>
            <a:off x="5339283" y="1528763"/>
            <a:ext cx="6333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5229225" y="171450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e responsiva</a:t>
            </a:r>
            <a:endParaRPr lang="en-US" sz="675" dirty="0"/>
          </a:p>
        </p:txBody>
      </p:sp>
      <p:sp>
        <p:nvSpPr>
          <p:cNvPr id="40" name="Shape 34"/>
          <p:cNvSpPr/>
          <p:nvPr/>
        </p:nvSpPr>
        <p:spPr>
          <a:xfrm>
            <a:off x="4772025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5"/>
          <p:cNvSpPr/>
          <p:nvPr/>
        </p:nvSpPr>
        <p:spPr>
          <a:xfrm>
            <a:off x="4829175" y="200025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2" name="Text 36"/>
          <p:cNvSpPr/>
          <p:nvPr/>
        </p:nvSpPr>
        <p:spPr>
          <a:xfrm>
            <a:off x="4829175" y="200025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RNF002</a:t>
            </a:r>
            <a:endParaRPr lang="en-US" sz="675" dirty="0"/>
          </a:p>
        </p:txBody>
      </p:sp>
      <p:sp>
        <p:nvSpPr>
          <p:cNvPr id="43" name="Text 37"/>
          <p:cNvSpPr/>
          <p:nvPr/>
        </p:nvSpPr>
        <p:spPr>
          <a:xfrm>
            <a:off x="5339283" y="2014538"/>
            <a:ext cx="6930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44" name="Text 38"/>
          <p:cNvSpPr/>
          <p:nvPr/>
        </p:nvSpPr>
        <p:spPr>
          <a:xfrm>
            <a:off x="5229225" y="220027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 em menos de 2 segundos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4772025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6" name="Shape 40"/>
          <p:cNvSpPr/>
          <p:nvPr/>
        </p:nvSpPr>
        <p:spPr>
          <a:xfrm>
            <a:off x="4829175" y="248602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7" name="Text 41"/>
          <p:cNvSpPr/>
          <p:nvPr/>
        </p:nvSpPr>
        <p:spPr>
          <a:xfrm>
            <a:off x="4829175" y="248602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RNF003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5339283" y="2500313"/>
            <a:ext cx="8577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Compatibilidade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5229225" y="268605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navegadores web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772025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5"/>
          <p:cNvSpPr/>
          <p:nvPr/>
        </p:nvSpPr>
        <p:spPr>
          <a:xfrm>
            <a:off x="4829175" y="29718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2" name="Text 46"/>
          <p:cNvSpPr/>
          <p:nvPr/>
        </p:nvSpPr>
        <p:spPr>
          <a:xfrm>
            <a:off x="4829175" y="29718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RNF004</a:t>
            </a:r>
            <a:endParaRPr lang="en-US" sz="675" dirty="0"/>
          </a:p>
        </p:txBody>
      </p:sp>
      <p:sp>
        <p:nvSpPr>
          <p:cNvPr id="53" name="Text 47"/>
          <p:cNvSpPr/>
          <p:nvPr/>
        </p:nvSpPr>
        <p:spPr>
          <a:xfrm>
            <a:off x="5339283" y="2986088"/>
            <a:ext cx="7612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</a:t>
            </a:r>
            <a:endParaRPr lang="en-US" sz="788" dirty="0"/>
          </a:p>
        </p:txBody>
      </p:sp>
      <p:sp>
        <p:nvSpPr>
          <p:cNvPr id="54" name="Text 48"/>
          <p:cNvSpPr/>
          <p:nvPr/>
        </p:nvSpPr>
        <p:spPr>
          <a:xfrm>
            <a:off x="5229225" y="317182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segura de dados</a:t>
            </a:r>
            <a:endParaRPr lang="en-US" sz="675" dirty="0"/>
          </a:p>
        </p:txBody>
      </p:sp>
      <p:sp>
        <p:nvSpPr>
          <p:cNvPr id="55" name="Shape 49"/>
          <p:cNvSpPr/>
          <p:nvPr/>
        </p:nvSpPr>
        <p:spPr>
          <a:xfrm>
            <a:off x="685800" y="3571875"/>
            <a:ext cx="7772400" cy="14001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5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3700463"/>
            <a:ext cx="171450" cy="171450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1057275" y="3686175"/>
            <a:ext cx="136147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Escopo do Sistema</a:t>
            </a:r>
            <a:endParaRPr lang="en-US" sz="1125" dirty="0"/>
          </a:p>
        </p:txBody>
      </p:sp>
      <p:pic>
        <p:nvPicPr>
          <p:cNvPr id="5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4000500"/>
            <a:ext cx="114300" cy="114300"/>
          </a:xfrm>
          <a:prstGeom prst="rect">
            <a:avLst/>
          </a:prstGeom>
        </p:spPr>
      </p:pic>
      <p:sp>
        <p:nvSpPr>
          <p:cNvPr id="59" name="Text 51"/>
          <p:cNvSpPr/>
          <p:nvPr/>
        </p:nvSpPr>
        <p:spPr>
          <a:xfrm>
            <a:off x="971550" y="3971925"/>
            <a:ext cx="11170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 no Escopo</a:t>
            </a:r>
            <a:endParaRPr lang="en-US" sz="900" dirty="0"/>
          </a:p>
        </p:txBody>
      </p:sp>
      <p:sp>
        <p:nvSpPr>
          <p:cNvPr id="60" name="Text 52"/>
          <p:cNvSpPr/>
          <p:nvPr/>
        </p:nvSpPr>
        <p:spPr>
          <a:xfrm>
            <a:off x="80010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CRUD completo de tarefas</a:t>
            </a:r>
            <a:endParaRPr lang="en-US" sz="788" dirty="0"/>
          </a:p>
        </p:txBody>
      </p:sp>
      <p:sp>
        <p:nvSpPr>
          <p:cNvPr id="61" name="Text 53"/>
          <p:cNvSpPr/>
          <p:nvPr/>
        </p:nvSpPr>
        <p:spPr>
          <a:xfrm>
            <a:off x="80010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Interface web responsiva</a:t>
            </a:r>
            <a:endParaRPr lang="en-US" sz="788" dirty="0"/>
          </a:p>
        </p:txBody>
      </p:sp>
      <p:sp>
        <p:nvSpPr>
          <p:cNvPr id="62" name="Text 54"/>
          <p:cNvSpPr/>
          <p:nvPr/>
        </p:nvSpPr>
        <p:spPr>
          <a:xfrm>
            <a:off x="80010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Persistência em banco SQLite</a:t>
            </a:r>
            <a:endParaRPr lang="en-US" sz="788" dirty="0"/>
          </a:p>
        </p:txBody>
      </p:sp>
      <p:sp>
        <p:nvSpPr>
          <p:cNvPr id="63" name="Text 55"/>
          <p:cNvSpPr/>
          <p:nvPr/>
        </p:nvSpPr>
        <p:spPr>
          <a:xfrm>
            <a:off x="80010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Validação de dados</a:t>
            </a:r>
            <a:endParaRPr lang="en-US" sz="788" dirty="0"/>
          </a:p>
        </p:txBody>
      </p:sp>
      <p:pic>
        <p:nvPicPr>
          <p:cNvPr id="6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4000500"/>
            <a:ext cx="114300" cy="114300"/>
          </a:xfrm>
          <a:prstGeom prst="rect">
            <a:avLst/>
          </a:prstGeom>
        </p:spPr>
      </p:pic>
      <p:sp>
        <p:nvSpPr>
          <p:cNvPr id="65" name="Text 56"/>
          <p:cNvSpPr/>
          <p:nvPr/>
        </p:nvSpPr>
        <p:spPr>
          <a:xfrm>
            <a:off x="4800600" y="3971925"/>
            <a:ext cx="9083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Fora do Escopo</a:t>
            </a:r>
            <a:endParaRPr lang="en-US" sz="900" dirty="0"/>
          </a:p>
        </p:txBody>
      </p:sp>
      <p:sp>
        <p:nvSpPr>
          <p:cNvPr id="66" name="Text 57"/>
          <p:cNvSpPr/>
          <p:nvPr/>
        </p:nvSpPr>
        <p:spPr>
          <a:xfrm>
            <a:off x="462915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Autenticação de usuários</a:t>
            </a:r>
            <a:endParaRPr lang="en-US" sz="788" dirty="0"/>
          </a:p>
        </p:txBody>
      </p:sp>
      <p:sp>
        <p:nvSpPr>
          <p:cNvPr id="67" name="Text 58"/>
          <p:cNvSpPr/>
          <p:nvPr/>
        </p:nvSpPr>
        <p:spPr>
          <a:xfrm>
            <a:off x="462915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Compartilhamento de tarefas</a:t>
            </a:r>
            <a:endParaRPr lang="en-US" sz="788" dirty="0"/>
          </a:p>
        </p:txBody>
      </p:sp>
      <p:sp>
        <p:nvSpPr>
          <p:cNvPr id="68" name="Text 59"/>
          <p:cNvSpPr/>
          <p:nvPr/>
        </p:nvSpPr>
        <p:spPr>
          <a:xfrm>
            <a:off x="462915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Notificações e lembretes</a:t>
            </a:r>
            <a:endParaRPr lang="en-US" sz="788" dirty="0"/>
          </a:p>
        </p:txBody>
      </p:sp>
      <p:sp>
        <p:nvSpPr>
          <p:cNvPr id="69" name="Text 60"/>
          <p:cNvSpPr/>
          <p:nvPr/>
        </p:nvSpPr>
        <p:spPr>
          <a:xfrm>
            <a:off x="462915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Integração com calendários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29500" y="0"/>
            <a:ext cx="1714500" cy="1714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85750" y="5373886"/>
            <a:ext cx="1143000" cy="11430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46418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82" y="400050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28150" y="400050"/>
            <a:ext cx="299487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do Sistema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demonstrando conceitos de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112764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92881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78706" y="1171575"/>
            <a:ext cx="15152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do Sistema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159841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85825" y="1543050"/>
            <a:ext cx="3400425" cy="3714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14" name="Text 9"/>
          <p:cNvSpPr/>
          <p:nvPr/>
        </p:nvSpPr>
        <p:spPr>
          <a:xfrm>
            <a:off x="942975" y="1600200"/>
            <a:ext cx="33575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942975" y="17430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Organize suas atividades</a:t>
            </a:r>
            <a:endParaRPr lang="en-US" sz="675" dirty="0"/>
          </a:p>
        </p:txBody>
      </p:sp>
      <p:sp>
        <p:nvSpPr>
          <p:cNvPr id="16" name="Text 11"/>
          <p:cNvSpPr/>
          <p:nvPr/>
        </p:nvSpPr>
        <p:spPr>
          <a:xfrm>
            <a:off x="971550" y="2000250"/>
            <a:ext cx="33004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 Tarefa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971550" y="2148483"/>
            <a:ext cx="3228975" cy="1857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971550" y="2355652"/>
            <a:ext cx="55269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971550" y="2355652"/>
            <a:ext cx="624129" cy="1714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</a:t>
            </a:r>
            <a:endParaRPr lang="en-US" sz="675" dirty="0"/>
          </a:p>
        </p:txBody>
      </p:sp>
      <p:sp>
        <p:nvSpPr>
          <p:cNvPr id="20" name="Shape 15"/>
          <p:cNvSpPr/>
          <p:nvPr/>
        </p:nvSpPr>
        <p:spPr>
          <a:xfrm>
            <a:off x="971550" y="2612827"/>
            <a:ext cx="3228975" cy="2286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Text 16"/>
          <p:cNvSpPr/>
          <p:nvPr/>
        </p:nvSpPr>
        <p:spPr>
          <a:xfrm>
            <a:off x="1000125" y="2669977"/>
            <a:ext cx="119060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casos de teste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3401485" y="2668191"/>
            <a:ext cx="389948" cy="14287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3" name="Text 18"/>
          <p:cNvSpPr/>
          <p:nvPr/>
        </p:nvSpPr>
        <p:spPr>
          <a:xfrm>
            <a:off x="3401485" y="2668191"/>
            <a:ext cx="461386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675" dirty="0"/>
          </a:p>
        </p:txBody>
      </p:sp>
      <p:sp>
        <p:nvSpPr>
          <p:cNvPr id="24" name="Shape 19"/>
          <p:cNvSpPr/>
          <p:nvPr/>
        </p:nvSpPr>
        <p:spPr>
          <a:xfrm>
            <a:off x="3849728" y="2668191"/>
            <a:ext cx="322222" cy="14287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25" name="Text 20"/>
          <p:cNvSpPr/>
          <p:nvPr/>
        </p:nvSpPr>
        <p:spPr>
          <a:xfrm>
            <a:off x="3849728" y="2668191"/>
            <a:ext cx="393660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675" dirty="0"/>
          </a:p>
        </p:txBody>
      </p:sp>
      <p:sp>
        <p:nvSpPr>
          <p:cNvPr id="26" name="Shape 21"/>
          <p:cNvSpPr/>
          <p:nvPr/>
        </p:nvSpPr>
        <p:spPr>
          <a:xfrm>
            <a:off x="4657725" y="1057275"/>
            <a:ext cx="3800475" cy="2069902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5029200" y="1171575"/>
            <a:ext cx="19531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Implementada</a:t>
            </a:r>
            <a:endParaRPr lang="en-US" sz="1125" dirty="0"/>
          </a:p>
        </p:txBody>
      </p:sp>
      <p:sp>
        <p:nvSpPr>
          <p:cNvPr id="29" name="Shape 23"/>
          <p:cNvSpPr/>
          <p:nvPr/>
        </p:nvSpPr>
        <p:spPr>
          <a:xfrm>
            <a:off x="4772025" y="145732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535906"/>
            <a:ext cx="100013" cy="100013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4986338" y="1514475"/>
            <a:ext cx="5183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5000625" y="168592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com HTML5, CSS3 e JavaScript vanilla</a:t>
            </a:r>
            <a:endParaRPr lang="en-US" sz="675" dirty="0"/>
          </a:p>
        </p:txBody>
      </p:sp>
      <p:sp>
        <p:nvSpPr>
          <p:cNvPr id="33" name="Shape 26"/>
          <p:cNvSpPr/>
          <p:nvPr/>
        </p:nvSpPr>
        <p:spPr>
          <a:xfrm>
            <a:off x="4772025" y="1943100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021681"/>
            <a:ext cx="100013" cy="100013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4986338" y="2000250"/>
            <a:ext cx="68253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36" name="Text 28"/>
          <p:cNvSpPr/>
          <p:nvPr/>
        </p:nvSpPr>
        <p:spPr>
          <a:xfrm>
            <a:off x="5000625" y="2171700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com endpoints RESTful e CORS habilitado</a:t>
            </a:r>
            <a:endParaRPr lang="en-US" sz="675" dirty="0"/>
          </a:p>
        </p:txBody>
      </p:sp>
      <p:sp>
        <p:nvSpPr>
          <p:cNvPr id="37" name="Shape 29"/>
          <p:cNvSpPr/>
          <p:nvPr/>
        </p:nvSpPr>
        <p:spPr>
          <a:xfrm>
            <a:off x="4772025" y="24288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507456"/>
            <a:ext cx="87511" cy="100013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4973836" y="2486025"/>
            <a:ext cx="6626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</a:t>
            </a:r>
            <a:endParaRPr lang="en-US" sz="788" dirty="0"/>
          </a:p>
        </p:txBody>
      </p:sp>
      <p:sp>
        <p:nvSpPr>
          <p:cNvPr id="40" name="Text 31"/>
          <p:cNvSpPr/>
          <p:nvPr/>
        </p:nvSpPr>
        <p:spPr>
          <a:xfrm>
            <a:off x="5000625" y="26574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 com SQLAlchemy ORM para modelagem de dados</a:t>
            </a:r>
            <a:endParaRPr lang="en-US" sz="675" dirty="0"/>
          </a:p>
        </p:txBody>
      </p:sp>
      <p:sp>
        <p:nvSpPr>
          <p:cNvPr id="41" name="Shape 32"/>
          <p:cNvSpPr/>
          <p:nvPr/>
        </p:nvSpPr>
        <p:spPr>
          <a:xfrm>
            <a:off x="685800" y="3241477"/>
            <a:ext cx="7772400" cy="1060847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3370064"/>
            <a:ext cx="171450" cy="17145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1057275" y="3355777"/>
            <a:ext cx="23448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Implementadas</a:t>
            </a:r>
            <a:endParaRPr lang="en-US" sz="1125" dirty="0"/>
          </a:p>
        </p:txBody>
      </p:sp>
      <p:sp>
        <p:nvSpPr>
          <p:cNvPr id="44" name="Shape 34"/>
          <p:cNvSpPr/>
          <p:nvPr/>
        </p:nvSpPr>
        <p:spPr>
          <a:xfrm>
            <a:off x="800100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9491" y="3702248"/>
            <a:ext cx="142875" cy="142875"/>
          </a:xfrm>
          <a:prstGeom prst="rect">
            <a:avLst/>
          </a:prstGeom>
        </p:spPr>
      </p:pic>
      <p:sp>
        <p:nvSpPr>
          <p:cNvPr id="46" name="Text 35"/>
          <p:cNvSpPr/>
          <p:nvPr/>
        </p:nvSpPr>
        <p:spPr>
          <a:xfrm>
            <a:off x="857250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</a:t>
            </a:r>
            <a:endParaRPr lang="en-US" sz="788" dirty="0"/>
          </a:p>
        </p:txBody>
      </p:sp>
      <p:sp>
        <p:nvSpPr>
          <p:cNvPr id="47" name="Text 36"/>
          <p:cNvSpPr/>
          <p:nvPr/>
        </p:nvSpPr>
        <p:spPr>
          <a:xfrm>
            <a:off x="857250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Novas tarefas com validação</a:t>
            </a:r>
            <a:endParaRPr lang="en-US" sz="675" dirty="0"/>
          </a:p>
        </p:txBody>
      </p:sp>
      <p:sp>
        <p:nvSpPr>
          <p:cNvPr id="48" name="Shape 37"/>
          <p:cNvSpPr/>
          <p:nvPr/>
        </p:nvSpPr>
        <p:spPr>
          <a:xfrm>
            <a:off x="2707481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6872" y="3702248"/>
            <a:ext cx="142875" cy="142875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2764631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</a:t>
            </a:r>
            <a:endParaRPr lang="en-US" sz="788" dirty="0"/>
          </a:p>
        </p:txBody>
      </p:sp>
      <p:sp>
        <p:nvSpPr>
          <p:cNvPr id="51" name="Text 39"/>
          <p:cNvSpPr/>
          <p:nvPr/>
        </p:nvSpPr>
        <p:spPr>
          <a:xfrm>
            <a:off x="2764631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52" name="Shape 40"/>
          <p:cNvSpPr/>
          <p:nvPr/>
        </p:nvSpPr>
        <p:spPr>
          <a:xfrm>
            <a:off x="4614863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253" y="3702248"/>
            <a:ext cx="142875" cy="142875"/>
          </a:xfrm>
          <a:prstGeom prst="rect">
            <a:avLst/>
          </a:prstGeom>
        </p:spPr>
      </p:pic>
      <p:sp>
        <p:nvSpPr>
          <p:cNvPr id="54" name="Text 41"/>
          <p:cNvSpPr/>
          <p:nvPr/>
        </p:nvSpPr>
        <p:spPr>
          <a:xfrm>
            <a:off x="4672013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788" dirty="0"/>
          </a:p>
        </p:txBody>
      </p:sp>
      <p:sp>
        <p:nvSpPr>
          <p:cNvPr id="55" name="Text 42"/>
          <p:cNvSpPr/>
          <p:nvPr/>
        </p:nvSpPr>
        <p:spPr>
          <a:xfrm>
            <a:off x="4672013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Marcar como feito/reabrir</a:t>
            </a:r>
            <a:endParaRPr lang="en-US" sz="675" dirty="0"/>
          </a:p>
        </p:txBody>
      </p:sp>
      <p:sp>
        <p:nvSpPr>
          <p:cNvPr id="56" name="Shape 43"/>
          <p:cNvSpPr/>
          <p:nvPr/>
        </p:nvSpPr>
        <p:spPr>
          <a:xfrm>
            <a:off x="6522244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0564" y="3702248"/>
            <a:ext cx="125016" cy="142875"/>
          </a:xfrm>
          <a:prstGeom prst="rect">
            <a:avLst/>
          </a:prstGeom>
        </p:spPr>
      </p:pic>
      <p:sp>
        <p:nvSpPr>
          <p:cNvPr id="58" name="Text 44"/>
          <p:cNvSpPr/>
          <p:nvPr/>
        </p:nvSpPr>
        <p:spPr>
          <a:xfrm>
            <a:off x="6579394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788" dirty="0"/>
          </a:p>
        </p:txBody>
      </p:sp>
      <p:sp>
        <p:nvSpPr>
          <p:cNvPr id="59" name="Text 45"/>
          <p:cNvSpPr/>
          <p:nvPr/>
        </p:nvSpPr>
        <p:spPr>
          <a:xfrm>
            <a:off x="6579394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293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5057775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51435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21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88996" y="400050"/>
            <a:ext cx="2608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abrangente para garantia da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14859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46075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Testes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485900"/>
            <a:ext cx="100013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57263" y="1480542"/>
            <a:ext cx="1233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</a:t>
            </a:r>
            <a:endParaRPr lang="en-US" sz="788" dirty="0"/>
          </a:p>
        </p:txBody>
      </p:sp>
      <p:sp>
        <p:nvSpPr>
          <p:cNvPr id="14" name="Text 8"/>
          <p:cNvSpPr/>
          <p:nvPr/>
        </p:nvSpPr>
        <p:spPr>
          <a:xfrm>
            <a:off x="957263" y="1628775"/>
            <a:ext cx="202692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Baseada em Gonçalves et al. e melhores práticas</a:t>
            </a:r>
            <a:endParaRPr lang="en-US" sz="67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828800"/>
            <a:ext cx="100013" cy="10001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57263" y="1823442"/>
            <a:ext cx="10626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Completa</a:t>
            </a:r>
            <a:endParaRPr lang="en-US" sz="788" dirty="0"/>
          </a:p>
        </p:txBody>
      </p:sp>
      <p:sp>
        <p:nvSpPr>
          <p:cNvPr id="17" name="Text 10"/>
          <p:cNvSpPr/>
          <p:nvPr/>
        </p:nvSpPr>
        <p:spPr>
          <a:xfrm>
            <a:off x="957263" y="1971675"/>
            <a:ext cx="144298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 e não funcionais</a:t>
            </a:r>
            <a:endParaRPr lang="en-US" sz="675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2171700"/>
            <a:ext cx="100013" cy="10001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57263" y="2166342"/>
            <a:ext cx="11304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Estruturada</a:t>
            </a:r>
            <a:endParaRPr lang="en-US" sz="788" dirty="0"/>
          </a:p>
        </p:txBody>
      </p:sp>
      <p:sp>
        <p:nvSpPr>
          <p:cNvPr id="20" name="Text 12"/>
          <p:cNvSpPr/>
          <p:nvPr/>
        </p:nvSpPr>
        <p:spPr>
          <a:xfrm>
            <a:off x="957263" y="2314575"/>
            <a:ext cx="19184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com marcos definidos</a:t>
            </a:r>
            <a:endParaRPr lang="en-US" sz="675" dirty="0"/>
          </a:p>
        </p:txBody>
      </p:sp>
      <p:sp>
        <p:nvSpPr>
          <p:cNvPr id="21" name="Shape 13"/>
          <p:cNvSpPr/>
          <p:nvPr/>
        </p:nvSpPr>
        <p:spPr>
          <a:xfrm>
            <a:off x="4657725" y="1057275"/>
            <a:ext cx="3800475" cy="1485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029200" y="1171575"/>
            <a:ext cx="13188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do Plano</a:t>
            </a:r>
            <a:endParaRPr lang="en-US" sz="1125" dirty="0"/>
          </a:p>
        </p:txBody>
      </p:sp>
      <p:sp>
        <p:nvSpPr>
          <p:cNvPr id="24" name="Shape 15"/>
          <p:cNvSpPr/>
          <p:nvPr/>
        </p:nvSpPr>
        <p:spPr>
          <a:xfrm>
            <a:off x="47720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6"/>
          <p:cNvSpPr/>
          <p:nvPr/>
        </p:nvSpPr>
        <p:spPr>
          <a:xfrm>
            <a:off x="48291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</a:t>
            </a:r>
            <a:endParaRPr lang="en-US" sz="1125" dirty="0"/>
          </a:p>
        </p:txBody>
      </p:sp>
      <p:sp>
        <p:nvSpPr>
          <p:cNvPr id="26" name="Text 17"/>
          <p:cNvSpPr/>
          <p:nvPr/>
        </p:nvSpPr>
        <p:spPr>
          <a:xfrm>
            <a:off x="48291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</a:t>
            </a:r>
            <a:endParaRPr lang="en-US" sz="675" dirty="0"/>
          </a:p>
        </p:txBody>
      </p:sp>
      <p:sp>
        <p:nvSpPr>
          <p:cNvPr id="27" name="Shape 18"/>
          <p:cNvSpPr/>
          <p:nvPr/>
        </p:nvSpPr>
        <p:spPr>
          <a:xfrm>
            <a:off x="66008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Text 19"/>
          <p:cNvSpPr/>
          <p:nvPr/>
        </p:nvSpPr>
        <p:spPr>
          <a:xfrm>
            <a:off x="66579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</a:t>
            </a:r>
            <a:endParaRPr lang="en-US" sz="1125" dirty="0"/>
          </a:p>
        </p:txBody>
      </p:sp>
      <p:sp>
        <p:nvSpPr>
          <p:cNvPr id="29" name="Text 20"/>
          <p:cNvSpPr/>
          <p:nvPr/>
        </p:nvSpPr>
        <p:spPr>
          <a:xfrm>
            <a:off x="66579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de Execução</a:t>
            </a:r>
            <a:endParaRPr lang="en-US" sz="675" dirty="0"/>
          </a:p>
        </p:txBody>
      </p:sp>
      <p:sp>
        <p:nvSpPr>
          <p:cNvPr id="30" name="Shape 21"/>
          <p:cNvSpPr/>
          <p:nvPr/>
        </p:nvSpPr>
        <p:spPr>
          <a:xfrm>
            <a:off x="47720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Text 22"/>
          <p:cNvSpPr/>
          <p:nvPr/>
        </p:nvSpPr>
        <p:spPr>
          <a:xfrm>
            <a:off x="48291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125" dirty="0"/>
          </a:p>
        </p:txBody>
      </p:sp>
      <p:sp>
        <p:nvSpPr>
          <p:cNvPr id="32" name="Text 23"/>
          <p:cNvSpPr/>
          <p:nvPr/>
        </p:nvSpPr>
        <p:spPr>
          <a:xfrm>
            <a:off x="48291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Definidos</a:t>
            </a:r>
            <a:endParaRPr lang="en-US" sz="675" dirty="0"/>
          </a:p>
        </p:txBody>
      </p:sp>
      <p:sp>
        <p:nvSpPr>
          <p:cNvPr id="33" name="Shape 24"/>
          <p:cNvSpPr/>
          <p:nvPr/>
        </p:nvSpPr>
        <p:spPr>
          <a:xfrm>
            <a:off x="66008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Text 25"/>
          <p:cNvSpPr/>
          <p:nvPr/>
        </p:nvSpPr>
        <p:spPr>
          <a:xfrm>
            <a:off x="66579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125" dirty="0"/>
          </a:p>
        </p:txBody>
      </p:sp>
      <p:sp>
        <p:nvSpPr>
          <p:cNvPr id="35" name="Text 26"/>
          <p:cNvSpPr/>
          <p:nvPr/>
        </p:nvSpPr>
        <p:spPr>
          <a:xfrm>
            <a:off x="66579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RF</a:t>
            </a:r>
            <a:endParaRPr lang="en-US" sz="675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2614613"/>
            <a:ext cx="171450" cy="1714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1057275" y="2600325"/>
            <a:ext cx="15746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Teste</a:t>
            </a:r>
            <a:endParaRPr lang="en-US" sz="1125" dirty="0"/>
          </a:p>
        </p:txBody>
      </p:sp>
      <p:sp>
        <p:nvSpPr>
          <p:cNvPr id="38" name="Text 28"/>
          <p:cNvSpPr/>
          <p:nvPr/>
        </p:nvSpPr>
        <p:spPr>
          <a:xfrm>
            <a:off x="800100" y="28860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Unitários:** `unittest`, `pytest` (Python)</a:t>
            </a:r>
            <a:endParaRPr lang="en-US" sz="788" dirty="0"/>
          </a:p>
        </p:txBody>
      </p:sp>
      <p:sp>
        <p:nvSpPr>
          <p:cNvPr id="39" name="Text 29"/>
          <p:cNvSpPr/>
          <p:nvPr/>
        </p:nvSpPr>
        <p:spPr>
          <a:xfrm>
            <a:off x="800100" y="30575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Integração/Funcionais:** `Selenium`, `Cypress` (Web), `Postman` (API)</a:t>
            </a:r>
            <a:endParaRPr lang="en-US" sz="788" dirty="0"/>
          </a:p>
        </p:txBody>
      </p:sp>
      <p:sp>
        <p:nvSpPr>
          <p:cNvPr id="40" name="Text 30"/>
          <p:cNvSpPr/>
          <p:nvPr/>
        </p:nvSpPr>
        <p:spPr>
          <a:xfrm>
            <a:off x="800100" y="32289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Performance:** `JMeter`, `Locust`</a:t>
            </a:r>
            <a:endParaRPr lang="en-US" sz="788" dirty="0"/>
          </a:p>
        </p:txBody>
      </p:sp>
      <p:sp>
        <p:nvSpPr>
          <p:cNvPr id="41" name="Text 31"/>
          <p:cNvSpPr/>
          <p:nvPr/>
        </p:nvSpPr>
        <p:spPr>
          <a:xfrm>
            <a:off x="800100" y="34004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**Gestão de Testes:** Planilhas Excel (para cronograma e casos simples)</a:t>
            </a:r>
            <a:endParaRPr lang="en-US" sz="788" dirty="0"/>
          </a:p>
        </p:txBody>
      </p:sp>
      <p:sp>
        <p:nvSpPr>
          <p:cNvPr id="42" name="Shape 32"/>
          <p:cNvSpPr/>
          <p:nvPr/>
        </p:nvSpPr>
        <p:spPr>
          <a:xfrm>
            <a:off x="717389" y="3578225"/>
            <a:ext cx="3829050" cy="148590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89" y="3706813"/>
            <a:ext cx="128588" cy="171450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1046002" y="3692525"/>
            <a:ext cx="16309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Principais</a:t>
            </a:r>
            <a:endParaRPr lang="en-US" sz="1013" dirty="0"/>
          </a:p>
        </p:txBody>
      </p:sp>
      <p:sp>
        <p:nvSpPr>
          <p:cNvPr id="45" name="Text 34"/>
          <p:cNvSpPr/>
          <p:nvPr/>
        </p:nvSpPr>
        <p:spPr>
          <a:xfrm>
            <a:off x="831689" y="3992563"/>
            <a:ext cx="16038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CT001 - Criação com título válido</a:t>
            </a:r>
            <a:endParaRPr lang="en-US" sz="788" dirty="0"/>
          </a:p>
        </p:txBody>
      </p:sp>
      <p:sp>
        <p:nvSpPr>
          <p:cNvPr id="46" name="Shape 35"/>
          <p:cNvSpPr/>
          <p:nvPr/>
        </p:nvSpPr>
        <p:spPr>
          <a:xfrm>
            <a:off x="3930263" y="397827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7" name="Text 36"/>
          <p:cNvSpPr/>
          <p:nvPr/>
        </p:nvSpPr>
        <p:spPr>
          <a:xfrm>
            <a:off x="3930263" y="397827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48" name="Text 37"/>
          <p:cNvSpPr/>
          <p:nvPr/>
        </p:nvSpPr>
        <p:spPr>
          <a:xfrm>
            <a:off x="831689" y="4192588"/>
            <a:ext cx="14315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CT003 - Validação de campos</a:t>
            </a:r>
            <a:endParaRPr lang="en-US" sz="788" dirty="0"/>
          </a:p>
        </p:txBody>
      </p:sp>
      <p:sp>
        <p:nvSpPr>
          <p:cNvPr id="49" name="Shape 38"/>
          <p:cNvSpPr/>
          <p:nvPr/>
        </p:nvSpPr>
        <p:spPr>
          <a:xfrm>
            <a:off x="3930263" y="417830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0" name="Text 39"/>
          <p:cNvSpPr/>
          <p:nvPr/>
        </p:nvSpPr>
        <p:spPr>
          <a:xfrm>
            <a:off x="3930263" y="417830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1" name="Text 40"/>
          <p:cNvSpPr/>
          <p:nvPr/>
        </p:nvSpPr>
        <p:spPr>
          <a:xfrm>
            <a:off x="831689" y="4392613"/>
            <a:ext cx="154134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CT004 - Marcação de conclusão</a:t>
            </a:r>
            <a:endParaRPr lang="en-US" sz="788" dirty="0"/>
          </a:p>
        </p:txBody>
      </p:sp>
      <p:sp>
        <p:nvSpPr>
          <p:cNvPr id="52" name="Shape 41"/>
          <p:cNvSpPr/>
          <p:nvPr/>
        </p:nvSpPr>
        <p:spPr>
          <a:xfrm>
            <a:off x="3930263" y="437832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3" name="Text 42"/>
          <p:cNvSpPr/>
          <p:nvPr/>
        </p:nvSpPr>
        <p:spPr>
          <a:xfrm>
            <a:off x="3930263" y="437832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4" name="Text 43"/>
          <p:cNvSpPr/>
          <p:nvPr/>
        </p:nvSpPr>
        <p:spPr>
          <a:xfrm>
            <a:off x="831689" y="4592638"/>
            <a:ext cx="16928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CT006 - Exclusão com confirmação</a:t>
            </a:r>
            <a:endParaRPr lang="en-US" sz="788" dirty="0"/>
          </a:p>
        </p:txBody>
      </p:sp>
      <p:sp>
        <p:nvSpPr>
          <p:cNvPr id="55" name="Shape 44"/>
          <p:cNvSpPr/>
          <p:nvPr/>
        </p:nvSpPr>
        <p:spPr>
          <a:xfrm>
            <a:off x="3930263" y="45783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6" name="Text 45"/>
          <p:cNvSpPr/>
          <p:nvPr/>
        </p:nvSpPr>
        <p:spPr>
          <a:xfrm>
            <a:off x="3930263" y="45783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7" name="Text 46"/>
          <p:cNvSpPr/>
          <p:nvPr/>
        </p:nvSpPr>
        <p:spPr>
          <a:xfrm>
            <a:off x="831689" y="4792663"/>
            <a:ext cx="149332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CT011 - Responsividade móvel</a:t>
            </a:r>
            <a:endParaRPr lang="en-US" sz="788" dirty="0"/>
          </a:p>
        </p:txBody>
      </p:sp>
      <p:sp>
        <p:nvSpPr>
          <p:cNvPr id="58" name="Shape 47"/>
          <p:cNvSpPr/>
          <p:nvPr/>
        </p:nvSpPr>
        <p:spPr>
          <a:xfrm>
            <a:off x="3930263" y="477837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9" name="Text 48"/>
          <p:cNvSpPr/>
          <p:nvPr/>
        </p:nvSpPr>
        <p:spPr>
          <a:xfrm>
            <a:off x="3930263" y="477837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60" name="Shape 49"/>
          <p:cNvSpPr/>
          <p:nvPr/>
        </p:nvSpPr>
        <p:spPr>
          <a:xfrm>
            <a:off x="4660739" y="3578225"/>
            <a:ext cx="3829050" cy="1485900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6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039" y="3706813"/>
            <a:ext cx="128588" cy="171450"/>
          </a:xfrm>
          <a:prstGeom prst="rect">
            <a:avLst/>
          </a:prstGeom>
        </p:spPr>
      </p:pic>
      <p:sp>
        <p:nvSpPr>
          <p:cNvPr id="62" name="Text 50"/>
          <p:cNvSpPr/>
          <p:nvPr/>
        </p:nvSpPr>
        <p:spPr>
          <a:xfrm>
            <a:off x="4989352" y="3692525"/>
            <a:ext cx="14925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Critérios de Aprovação</a:t>
            </a:r>
            <a:endParaRPr lang="en-US" sz="1013" dirty="0"/>
          </a:p>
        </p:txBody>
      </p:sp>
      <p:pic>
        <p:nvPicPr>
          <p:cNvPr id="63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039" y="4006850"/>
            <a:ext cx="100013" cy="100013"/>
          </a:xfrm>
          <a:prstGeom prst="rect">
            <a:avLst/>
          </a:prstGeom>
        </p:spPr>
      </p:pic>
      <p:sp>
        <p:nvSpPr>
          <p:cNvPr id="64" name="Text 51"/>
          <p:cNvSpPr/>
          <p:nvPr/>
        </p:nvSpPr>
        <p:spPr>
          <a:xfrm>
            <a:off x="4932202" y="4001492"/>
            <a:ext cx="879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Funcionais</a:t>
            </a:r>
            <a:endParaRPr lang="en-US" sz="788" dirty="0"/>
          </a:p>
        </p:txBody>
      </p:sp>
      <p:sp>
        <p:nvSpPr>
          <p:cNvPr id="65" name="Text 52"/>
          <p:cNvSpPr/>
          <p:nvPr/>
        </p:nvSpPr>
        <p:spPr>
          <a:xfrm>
            <a:off x="4932202" y="4149725"/>
            <a:ext cx="16908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casos funcionais devem passar</a:t>
            </a:r>
            <a:endParaRPr lang="en-US" sz="675" dirty="0"/>
          </a:p>
        </p:txBody>
      </p:sp>
      <p:pic>
        <p:nvPicPr>
          <p:cNvPr id="66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039" y="4349750"/>
            <a:ext cx="100013" cy="100013"/>
          </a:xfrm>
          <a:prstGeom prst="rect">
            <a:avLst/>
          </a:prstGeom>
        </p:spPr>
      </p:pic>
      <p:sp>
        <p:nvSpPr>
          <p:cNvPr id="67" name="Text 53"/>
          <p:cNvSpPr/>
          <p:nvPr/>
        </p:nvSpPr>
        <p:spPr>
          <a:xfrm>
            <a:off x="4932202" y="4344392"/>
            <a:ext cx="7473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 Interface</a:t>
            </a:r>
            <a:endParaRPr lang="en-US" sz="788" dirty="0"/>
          </a:p>
        </p:txBody>
      </p:sp>
      <p:sp>
        <p:nvSpPr>
          <p:cNvPr id="68" name="Text 54"/>
          <p:cNvSpPr/>
          <p:nvPr/>
        </p:nvSpPr>
        <p:spPr>
          <a:xfrm>
            <a:off x="4932202" y="4492625"/>
            <a:ext cx="145506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Mínimo para testes de usabilidade</a:t>
            </a:r>
            <a:endParaRPr lang="en-US" sz="675" dirty="0"/>
          </a:p>
        </p:txBody>
      </p:sp>
      <p:pic>
        <p:nvPicPr>
          <p:cNvPr id="69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5039" y="4692650"/>
            <a:ext cx="114300" cy="114300"/>
          </a:xfrm>
          <a:prstGeom prst="rect">
            <a:avLst/>
          </a:prstGeom>
        </p:spPr>
      </p:pic>
      <p:sp>
        <p:nvSpPr>
          <p:cNvPr id="70" name="Text 55"/>
          <p:cNvSpPr/>
          <p:nvPr/>
        </p:nvSpPr>
        <p:spPr>
          <a:xfrm>
            <a:off x="4946489" y="4687292"/>
            <a:ext cx="6824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Críticos</a:t>
            </a:r>
            <a:endParaRPr lang="en-US" sz="788" dirty="0"/>
          </a:p>
        </p:txBody>
      </p:sp>
      <p:sp>
        <p:nvSpPr>
          <p:cNvPr id="71" name="Text 56"/>
          <p:cNvSpPr/>
          <p:nvPr/>
        </p:nvSpPr>
        <p:spPr>
          <a:xfrm>
            <a:off x="4946489" y="4835525"/>
            <a:ext cx="14068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Nenhum defeito crítico pendente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022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4938703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5250" y="171450"/>
            <a:ext cx="8947150" cy="536732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40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86115" y="400050"/>
            <a:ext cx="361468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completa das atividades de teste e seus marcos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9372" y="1175147"/>
            <a:ext cx="23309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89372" y="117514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</a:t>
            </a:r>
            <a:endParaRPr lang="en-US" sz="585" dirty="0"/>
          </a:p>
        </p:txBody>
      </p:sp>
      <p:sp>
        <p:nvSpPr>
          <p:cNvPr id="11" name="Shape 7"/>
          <p:cNvSpPr/>
          <p:nvPr/>
        </p:nvSpPr>
        <p:spPr>
          <a:xfrm>
            <a:off x="922465" y="1175147"/>
            <a:ext cx="78581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22465" y="1175147"/>
            <a:ext cx="85725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Atividade</a:t>
            </a:r>
            <a:endParaRPr lang="en-US" sz="585" dirty="0"/>
          </a:p>
        </p:txBody>
      </p:sp>
      <p:sp>
        <p:nvSpPr>
          <p:cNvPr id="13" name="Shape 9"/>
          <p:cNvSpPr/>
          <p:nvPr/>
        </p:nvSpPr>
        <p:spPr>
          <a:xfrm>
            <a:off x="1708277" y="1175147"/>
            <a:ext cx="12400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708277" y="1175147"/>
            <a:ext cx="1311520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</a:t>
            </a:r>
            <a:endParaRPr lang="en-US" sz="585" dirty="0"/>
          </a:p>
        </p:txBody>
      </p:sp>
      <p:sp>
        <p:nvSpPr>
          <p:cNvPr id="15" name="Shape 11"/>
          <p:cNvSpPr/>
          <p:nvPr/>
        </p:nvSpPr>
        <p:spPr>
          <a:xfrm>
            <a:off x="2948360" y="1175147"/>
            <a:ext cx="7245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2948360" y="1175147"/>
            <a:ext cx="7960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Responsável</a:t>
            </a:r>
            <a:endParaRPr lang="en-US" sz="585" dirty="0"/>
          </a:p>
        </p:txBody>
      </p:sp>
      <p:sp>
        <p:nvSpPr>
          <p:cNvPr id="17" name="Shape 13"/>
          <p:cNvSpPr/>
          <p:nvPr/>
        </p:nvSpPr>
        <p:spPr>
          <a:xfrm>
            <a:off x="3672948" y="1175147"/>
            <a:ext cx="1062186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3672948" y="1175147"/>
            <a:ext cx="1133624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</a:t>
            </a:r>
            <a:endParaRPr lang="en-US" sz="585" dirty="0"/>
          </a:p>
        </p:txBody>
      </p:sp>
      <p:sp>
        <p:nvSpPr>
          <p:cNvPr id="19" name="Shape 15"/>
          <p:cNvSpPr/>
          <p:nvPr/>
        </p:nvSpPr>
        <p:spPr>
          <a:xfrm>
            <a:off x="4735134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735134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Início</a:t>
            </a:r>
            <a:endParaRPr lang="en-US" sz="585" dirty="0"/>
          </a:p>
        </p:txBody>
      </p:sp>
      <p:sp>
        <p:nvSpPr>
          <p:cNvPr id="21" name="Shape 17"/>
          <p:cNvSpPr/>
          <p:nvPr/>
        </p:nvSpPr>
        <p:spPr>
          <a:xfrm>
            <a:off x="5194622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2" name="Text 18"/>
          <p:cNvSpPr/>
          <p:nvPr/>
        </p:nvSpPr>
        <p:spPr>
          <a:xfrm>
            <a:off x="5194622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Fim</a:t>
            </a:r>
            <a:endParaRPr lang="en-US" sz="585" dirty="0"/>
          </a:p>
        </p:txBody>
      </p:sp>
      <p:sp>
        <p:nvSpPr>
          <p:cNvPr id="23" name="Shape 19"/>
          <p:cNvSpPr/>
          <p:nvPr/>
        </p:nvSpPr>
        <p:spPr>
          <a:xfrm>
            <a:off x="5654111" y="1175147"/>
            <a:ext cx="4423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5654111" y="1175147"/>
            <a:ext cx="51382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(dias)</a:t>
            </a:r>
            <a:endParaRPr lang="en-US" sz="585" dirty="0"/>
          </a:p>
        </p:txBody>
      </p:sp>
      <p:sp>
        <p:nvSpPr>
          <p:cNvPr id="25" name="Shape 21"/>
          <p:cNvSpPr/>
          <p:nvPr/>
        </p:nvSpPr>
        <p:spPr>
          <a:xfrm>
            <a:off x="6095321" y="1175147"/>
            <a:ext cx="1133819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6" name="Text 22"/>
          <p:cNvSpPr/>
          <p:nvPr/>
        </p:nvSpPr>
        <p:spPr>
          <a:xfrm>
            <a:off x="6095321" y="1175147"/>
            <a:ext cx="1205257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Dependências</a:t>
            </a:r>
            <a:endParaRPr lang="en-US" sz="585" dirty="0"/>
          </a:p>
        </p:txBody>
      </p:sp>
      <p:sp>
        <p:nvSpPr>
          <p:cNvPr id="27" name="Shape 23"/>
          <p:cNvSpPr/>
          <p:nvPr/>
        </p:nvSpPr>
        <p:spPr>
          <a:xfrm>
            <a:off x="7228666" y="1175147"/>
            <a:ext cx="816536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8" name="Text 24"/>
          <p:cNvSpPr/>
          <p:nvPr/>
        </p:nvSpPr>
        <p:spPr>
          <a:xfrm>
            <a:off x="7228666" y="1175147"/>
            <a:ext cx="887974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</a:t>
            </a:r>
            <a:endParaRPr lang="en-US" sz="585" dirty="0"/>
          </a:p>
        </p:txBody>
      </p:sp>
      <p:sp>
        <p:nvSpPr>
          <p:cNvPr id="29" name="Shape 25"/>
          <p:cNvSpPr/>
          <p:nvPr/>
        </p:nvSpPr>
        <p:spPr>
          <a:xfrm>
            <a:off x="8045174" y="1175147"/>
            <a:ext cx="409454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30" name="Text 26"/>
          <p:cNvSpPr/>
          <p:nvPr/>
        </p:nvSpPr>
        <p:spPr>
          <a:xfrm>
            <a:off x="8045174" y="1175147"/>
            <a:ext cx="480892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</a:t>
            </a:r>
            <a:endParaRPr lang="en-US" sz="585" dirty="0"/>
          </a:p>
        </p:txBody>
      </p:sp>
      <p:sp>
        <p:nvSpPr>
          <p:cNvPr id="31" name="Text 27"/>
          <p:cNvSpPr/>
          <p:nvPr/>
        </p:nvSpPr>
        <p:spPr>
          <a:xfrm>
            <a:off x="689372" y="1455148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</a:t>
            </a:r>
            <a:endParaRPr lang="en-US" sz="585" dirty="0"/>
          </a:p>
        </p:txBody>
      </p:sp>
      <p:sp>
        <p:nvSpPr>
          <p:cNvPr id="32" name="Text 28"/>
          <p:cNvSpPr/>
          <p:nvPr/>
        </p:nvSpPr>
        <p:spPr>
          <a:xfrm>
            <a:off x="922465" y="1474327"/>
            <a:ext cx="858506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Testes</a:t>
            </a:r>
            <a:endParaRPr lang="en-US" sz="585" dirty="0"/>
          </a:p>
        </p:txBody>
      </p:sp>
      <p:sp>
        <p:nvSpPr>
          <p:cNvPr id="33" name="Text 29"/>
          <p:cNvSpPr/>
          <p:nvPr/>
        </p:nvSpPr>
        <p:spPr>
          <a:xfrm>
            <a:off x="1709533" y="1455148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da estratégia de testes e elaboração do plano de testes</a:t>
            </a:r>
            <a:endParaRPr lang="en-US" sz="585" dirty="0"/>
          </a:p>
        </p:txBody>
      </p:sp>
      <p:sp>
        <p:nvSpPr>
          <p:cNvPr id="34" name="Text 30"/>
          <p:cNvSpPr/>
          <p:nvPr/>
        </p:nvSpPr>
        <p:spPr>
          <a:xfrm>
            <a:off x="2952741" y="1455148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35" name="Text 31"/>
          <p:cNvSpPr/>
          <p:nvPr/>
        </p:nvSpPr>
        <p:spPr>
          <a:xfrm>
            <a:off x="3678055" y="1455148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36" name="Text 32"/>
          <p:cNvSpPr/>
          <p:nvPr/>
        </p:nvSpPr>
        <p:spPr>
          <a:xfrm>
            <a:off x="4742697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15/06/2025</a:t>
            </a:r>
            <a:endParaRPr lang="en-US" sz="585" dirty="0"/>
          </a:p>
        </p:txBody>
      </p:sp>
      <p:sp>
        <p:nvSpPr>
          <p:cNvPr id="37" name="Text 33"/>
          <p:cNvSpPr/>
          <p:nvPr/>
        </p:nvSpPr>
        <p:spPr>
          <a:xfrm>
            <a:off x="5202185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16/06/2025</a:t>
            </a:r>
            <a:endParaRPr lang="en-US" sz="585" dirty="0"/>
          </a:p>
        </p:txBody>
      </p:sp>
      <p:sp>
        <p:nvSpPr>
          <p:cNvPr id="38" name="Text 34"/>
          <p:cNvSpPr/>
          <p:nvPr/>
        </p:nvSpPr>
        <p:spPr>
          <a:xfrm>
            <a:off x="5661673" y="1455148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39" name="Text 35"/>
          <p:cNvSpPr/>
          <p:nvPr/>
        </p:nvSpPr>
        <p:spPr>
          <a:xfrm>
            <a:off x="6097302" y="1455148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dos requisitos</a:t>
            </a:r>
            <a:endParaRPr lang="en-US" sz="585" dirty="0"/>
          </a:p>
        </p:txBody>
      </p:sp>
      <p:sp>
        <p:nvSpPr>
          <p:cNvPr id="40" name="Text 36"/>
          <p:cNvSpPr/>
          <p:nvPr/>
        </p:nvSpPr>
        <p:spPr>
          <a:xfrm>
            <a:off x="7228470" y="1455148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de Testes Aprovado</a:t>
            </a:r>
            <a:endParaRPr lang="en-US" sz="585" dirty="0"/>
          </a:p>
        </p:txBody>
      </p:sp>
      <p:sp>
        <p:nvSpPr>
          <p:cNvPr id="41" name="Text 37"/>
          <p:cNvSpPr/>
          <p:nvPr/>
        </p:nvSpPr>
        <p:spPr>
          <a:xfrm>
            <a:off x="8045174" y="1455148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42" name="Text 38"/>
          <p:cNvSpPr/>
          <p:nvPr/>
        </p:nvSpPr>
        <p:spPr>
          <a:xfrm>
            <a:off x="689372" y="174229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</a:t>
            </a:r>
            <a:endParaRPr lang="en-US" sz="585" dirty="0"/>
          </a:p>
        </p:txBody>
      </p:sp>
      <p:sp>
        <p:nvSpPr>
          <p:cNvPr id="43" name="Text 39"/>
          <p:cNvSpPr/>
          <p:nvPr/>
        </p:nvSpPr>
        <p:spPr>
          <a:xfrm>
            <a:off x="922465" y="1761473"/>
            <a:ext cx="785812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Casos de Teste</a:t>
            </a:r>
            <a:endParaRPr lang="en-US" sz="585" dirty="0"/>
          </a:p>
        </p:txBody>
      </p:sp>
      <p:sp>
        <p:nvSpPr>
          <p:cNvPr id="44" name="Text 40"/>
          <p:cNvSpPr/>
          <p:nvPr/>
        </p:nvSpPr>
        <p:spPr>
          <a:xfrm>
            <a:off x="1709533" y="174229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dos casos de teste para todas as funcionalidades</a:t>
            </a:r>
            <a:endParaRPr lang="en-US" sz="585" dirty="0"/>
          </a:p>
        </p:txBody>
      </p:sp>
      <p:sp>
        <p:nvSpPr>
          <p:cNvPr id="45" name="Text 41"/>
          <p:cNvSpPr/>
          <p:nvPr/>
        </p:nvSpPr>
        <p:spPr>
          <a:xfrm>
            <a:off x="2952741" y="174229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46" name="Text 42"/>
          <p:cNvSpPr/>
          <p:nvPr/>
        </p:nvSpPr>
        <p:spPr>
          <a:xfrm>
            <a:off x="3678055" y="1806486"/>
            <a:ext cx="908710" cy="15876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</a:t>
            </a:r>
            <a:endParaRPr lang="en-US" sz="585" dirty="0"/>
          </a:p>
        </p:txBody>
      </p:sp>
      <p:sp>
        <p:nvSpPr>
          <p:cNvPr id="47" name="Text 43"/>
          <p:cNvSpPr/>
          <p:nvPr/>
        </p:nvSpPr>
        <p:spPr>
          <a:xfrm>
            <a:off x="4742697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48" name="Text 44"/>
          <p:cNvSpPr/>
          <p:nvPr/>
        </p:nvSpPr>
        <p:spPr>
          <a:xfrm>
            <a:off x="5202185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49" name="Text 45"/>
          <p:cNvSpPr/>
          <p:nvPr/>
        </p:nvSpPr>
        <p:spPr>
          <a:xfrm>
            <a:off x="5661673" y="174229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50" name="Text 46"/>
          <p:cNvSpPr/>
          <p:nvPr/>
        </p:nvSpPr>
        <p:spPr>
          <a:xfrm>
            <a:off x="6097302" y="174229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51" name="Text 47"/>
          <p:cNvSpPr/>
          <p:nvPr/>
        </p:nvSpPr>
        <p:spPr>
          <a:xfrm>
            <a:off x="7228470" y="1742294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Criados</a:t>
            </a:r>
            <a:endParaRPr lang="en-US" sz="585" dirty="0"/>
          </a:p>
        </p:txBody>
      </p:sp>
      <p:sp>
        <p:nvSpPr>
          <p:cNvPr id="52" name="Text 48"/>
          <p:cNvSpPr/>
          <p:nvPr/>
        </p:nvSpPr>
        <p:spPr>
          <a:xfrm>
            <a:off x="8045174" y="174229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53" name="Text 49"/>
          <p:cNvSpPr/>
          <p:nvPr/>
        </p:nvSpPr>
        <p:spPr>
          <a:xfrm>
            <a:off x="689372" y="202943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</a:t>
            </a:r>
            <a:endParaRPr lang="en-US" sz="585" dirty="0"/>
          </a:p>
        </p:txBody>
      </p:sp>
      <p:sp>
        <p:nvSpPr>
          <p:cNvPr id="54" name="Text 50"/>
          <p:cNvSpPr/>
          <p:nvPr/>
        </p:nvSpPr>
        <p:spPr>
          <a:xfrm>
            <a:off x="922465" y="2048618"/>
            <a:ext cx="765665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 do Ambiente de Teste</a:t>
            </a:r>
            <a:endParaRPr lang="en-US" sz="585" dirty="0"/>
          </a:p>
        </p:txBody>
      </p:sp>
      <p:sp>
        <p:nvSpPr>
          <p:cNvPr id="55" name="Text 51"/>
          <p:cNvSpPr/>
          <p:nvPr/>
        </p:nvSpPr>
        <p:spPr>
          <a:xfrm>
            <a:off x="1709533" y="202943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do ambiente de teste e dados de teste</a:t>
            </a:r>
            <a:endParaRPr lang="en-US" sz="585" dirty="0"/>
          </a:p>
        </p:txBody>
      </p:sp>
      <p:sp>
        <p:nvSpPr>
          <p:cNvPr id="56" name="Text 52"/>
          <p:cNvSpPr/>
          <p:nvPr/>
        </p:nvSpPr>
        <p:spPr>
          <a:xfrm>
            <a:off x="2952741" y="202943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</a:t>
            </a:r>
            <a:endParaRPr lang="en-US" sz="585" dirty="0"/>
          </a:p>
        </p:txBody>
      </p:sp>
      <p:sp>
        <p:nvSpPr>
          <p:cNvPr id="57" name="Text 53"/>
          <p:cNvSpPr/>
          <p:nvPr/>
        </p:nvSpPr>
        <p:spPr>
          <a:xfrm>
            <a:off x="3678055" y="2048618"/>
            <a:ext cx="104323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 Engineer, Servidor de Teste</a:t>
            </a:r>
            <a:endParaRPr lang="en-US" sz="585" dirty="0"/>
          </a:p>
        </p:txBody>
      </p:sp>
      <p:sp>
        <p:nvSpPr>
          <p:cNvPr id="58" name="Text 54"/>
          <p:cNvSpPr/>
          <p:nvPr/>
        </p:nvSpPr>
        <p:spPr>
          <a:xfrm>
            <a:off x="4742697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59" name="Text 55"/>
          <p:cNvSpPr/>
          <p:nvPr/>
        </p:nvSpPr>
        <p:spPr>
          <a:xfrm>
            <a:off x="5202185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60" name="Text 56"/>
          <p:cNvSpPr/>
          <p:nvPr/>
        </p:nvSpPr>
        <p:spPr>
          <a:xfrm>
            <a:off x="5661673" y="202943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61" name="Text 57"/>
          <p:cNvSpPr/>
          <p:nvPr/>
        </p:nvSpPr>
        <p:spPr>
          <a:xfrm>
            <a:off x="6097302" y="202943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62" name="Text 58"/>
          <p:cNvSpPr/>
          <p:nvPr/>
        </p:nvSpPr>
        <p:spPr>
          <a:xfrm>
            <a:off x="7228471" y="2048618"/>
            <a:ext cx="81670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Teste Configurado</a:t>
            </a:r>
            <a:endParaRPr lang="en-US" sz="585" dirty="0"/>
          </a:p>
        </p:txBody>
      </p:sp>
      <p:sp>
        <p:nvSpPr>
          <p:cNvPr id="63" name="Text 59"/>
          <p:cNvSpPr/>
          <p:nvPr/>
        </p:nvSpPr>
        <p:spPr>
          <a:xfrm>
            <a:off x="8045174" y="202943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64" name="Text 60"/>
          <p:cNvSpPr/>
          <p:nvPr/>
        </p:nvSpPr>
        <p:spPr>
          <a:xfrm>
            <a:off x="689372" y="231658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</a:t>
            </a:r>
            <a:endParaRPr lang="en-US" sz="585" dirty="0"/>
          </a:p>
        </p:txBody>
      </p:sp>
      <p:sp>
        <p:nvSpPr>
          <p:cNvPr id="65" name="Text 61"/>
          <p:cNvSpPr/>
          <p:nvPr/>
        </p:nvSpPr>
        <p:spPr>
          <a:xfrm>
            <a:off x="922465" y="2316584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</a:t>
            </a:r>
            <a:endParaRPr lang="en-US" sz="585" dirty="0"/>
          </a:p>
        </p:txBody>
      </p:sp>
      <p:sp>
        <p:nvSpPr>
          <p:cNvPr id="66" name="Text 62"/>
          <p:cNvSpPr/>
          <p:nvPr/>
        </p:nvSpPr>
        <p:spPr>
          <a:xfrm>
            <a:off x="1709533" y="231658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unitários para validar componentes individuais</a:t>
            </a:r>
            <a:endParaRPr lang="en-US" sz="585" dirty="0"/>
          </a:p>
        </p:txBody>
      </p:sp>
      <p:sp>
        <p:nvSpPr>
          <p:cNvPr id="67" name="Text 63"/>
          <p:cNvSpPr/>
          <p:nvPr/>
        </p:nvSpPr>
        <p:spPr>
          <a:xfrm>
            <a:off x="2952741" y="231658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68" name="Text 64"/>
          <p:cNvSpPr/>
          <p:nvPr/>
        </p:nvSpPr>
        <p:spPr>
          <a:xfrm>
            <a:off x="3678055" y="2380776"/>
            <a:ext cx="996876" cy="15876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 Backend, Dev Frontend</a:t>
            </a:r>
            <a:endParaRPr lang="en-US" sz="585" dirty="0"/>
          </a:p>
        </p:txBody>
      </p:sp>
      <p:sp>
        <p:nvSpPr>
          <p:cNvPr id="69" name="Text 65"/>
          <p:cNvSpPr/>
          <p:nvPr/>
        </p:nvSpPr>
        <p:spPr>
          <a:xfrm>
            <a:off x="4742697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18/06/2025</a:t>
            </a:r>
            <a:endParaRPr lang="en-US" sz="585" dirty="0"/>
          </a:p>
        </p:txBody>
      </p:sp>
      <p:sp>
        <p:nvSpPr>
          <p:cNvPr id="70" name="Text 66"/>
          <p:cNvSpPr/>
          <p:nvPr/>
        </p:nvSpPr>
        <p:spPr>
          <a:xfrm>
            <a:off x="5202185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71" name="Text 67"/>
          <p:cNvSpPr/>
          <p:nvPr/>
        </p:nvSpPr>
        <p:spPr>
          <a:xfrm>
            <a:off x="5661673" y="231658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72" name="Text 68"/>
          <p:cNvSpPr/>
          <p:nvPr/>
        </p:nvSpPr>
        <p:spPr>
          <a:xfrm>
            <a:off x="6097302" y="231658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T003 - Preparação do Ambiente</a:t>
            </a:r>
            <a:endParaRPr lang="en-US" sz="585" dirty="0"/>
          </a:p>
        </p:txBody>
      </p:sp>
      <p:sp>
        <p:nvSpPr>
          <p:cNvPr id="73" name="Text 69"/>
          <p:cNvSpPr/>
          <p:nvPr/>
        </p:nvSpPr>
        <p:spPr>
          <a:xfrm>
            <a:off x="7228470" y="2335763"/>
            <a:ext cx="78706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 Concluídos</a:t>
            </a:r>
            <a:endParaRPr lang="en-US" sz="585" dirty="0"/>
          </a:p>
        </p:txBody>
      </p:sp>
      <p:sp>
        <p:nvSpPr>
          <p:cNvPr id="74" name="Text 70"/>
          <p:cNvSpPr/>
          <p:nvPr/>
        </p:nvSpPr>
        <p:spPr>
          <a:xfrm>
            <a:off x="8045174" y="231658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75" name="Text 71"/>
          <p:cNvSpPr/>
          <p:nvPr/>
        </p:nvSpPr>
        <p:spPr>
          <a:xfrm>
            <a:off x="689372" y="260372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T005</a:t>
            </a:r>
            <a:endParaRPr lang="en-US" sz="585" dirty="0"/>
          </a:p>
        </p:txBody>
      </p:sp>
      <p:sp>
        <p:nvSpPr>
          <p:cNvPr id="76" name="Text 72"/>
          <p:cNvSpPr/>
          <p:nvPr/>
        </p:nvSpPr>
        <p:spPr>
          <a:xfrm>
            <a:off x="922465" y="2603729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Integração</a:t>
            </a:r>
            <a:endParaRPr lang="en-US" sz="585" dirty="0"/>
          </a:p>
        </p:txBody>
      </p:sp>
      <p:sp>
        <p:nvSpPr>
          <p:cNvPr id="77" name="Text 73"/>
          <p:cNvSpPr/>
          <p:nvPr/>
        </p:nvSpPr>
        <p:spPr>
          <a:xfrm>
            <a:off x="1709533" y="260372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da integração entre componentes do sistema</a:t>
            </a:r>
            <a:endParaRPr lang="en-US" sz="585" dirty="0"/>
          </a:p>
        </p:txBody>
      </p:sp>
      <p:sp>
        <p:nvSpPr>
          <p:cNvPr id="78" name="Text 74"/>
          <p:cNvSpPr/>
          <p:nvPr/>
        </p:nvSpPr>
        <p:spPr>
          <a:xfrm>
            <a:off x="2952741" y="260372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79" name="Text 75"/>
          <p:cNvSpPr/>
          <p:nvPr/>
        </p:nvSpPr>
        <p:spPr>
          <a:xfrm>
            <a:off x="3678055" y="2622908"/>
            <a:ext cx="942374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80" name="Text 76"/>
          <p:cNvSpPr/>
          <p:nvPr/>
        </p:nvSpPr>
        <p:spPr>
          <a:xfrm>
            <a:off x="4742697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20/06/2025</a:t>
            </a:r>
            <a:endParaRPr lang="en-US" sz="585" dirty="0"/>
          </a:p>
        </p:txBody>
      </p:sp>
      <p:sp>
        <p:nvSpPr>
          <p:cNvPr id="81" name="Text 77"/>
          <p:cNvSpPr/>
          <p:nvPr/>
        </p:nvSpPr>
        <p:spPr>
          <a:xfrm>
            <a:off x="5202185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22/06/2025</a:t>
            </a:r>
            <a:endParaRPr lang="en-US" sz="585" dirty="0"/>
          </a:p>
        </p:txBody>
      </p:sp>
      <p:sp>
        <p:nvSpPr>
          <p:cNvPr id="82" name="Text 78"/>
          <p:cNvSpPr/>
          <p:nvPr/>
        </p:nvSpPr>
        <p:spPr>
          <a:xfrm>
            <a:off x="5661673" y="260372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83" name="Text 79"/>
          <p:cNvSpPr/>
          <p:nvPr/>
        </p:nvSpPr>
        <p:spPr>
          <a:xfrm>
            <a:off x="6097302" y="260372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T004 - Testes Unitários</a:t>
            </a:r>
            <a:endParaRPr lang="en-US" sz="585" dirty="0"/>
          </a:p>
        </p:txBody>
      </p:sp>
      <p:sp>
        <p:nvSpPr>
          <p:cNvPr id="84" name="Text 80"/>
          <p:cNvSpPr/>
          <p:nvPr/>
        </p:nvSpPr>
        <p:spPr>
          <a:xfrm>
            <a:off x="7228470" y="2603729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Validada</a:t>
            </a:r>
            <a:endParaRPr lang="en-US" sz="585" dirty="0"/>
          </a:p>
        </p:txBody>
      </p:sp>
      <p:sp>
        <p:nvSpPr>
          <p:cNvPr id="85" name="Text 81"/>
          <p:cNvSpPr/>
          <p:nvPr/>
        </p:nvSpPr>
        <p:spPr>
          <a:xfrm>
            <a:off x="8045174" y="260372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86" name="Text 82"/>
          <p:cNvSpPr/>
          <p:nvPr/>
        </p:nvSpPr>
        <p:spPr>
          <a:xfrm>
            <a:off x="689372" y="2890875"/>
            <a:ext cx="304530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</a:t>
            </a:r>
            <a:endParaRPr lang="en-US" sz="585" dirty="0"/>
          </a:p>
        </p:txBody>
      </p:sp>
      <p:sp>
        <p:nvSpPr>
          <p:cNvPr id="87" name="Text 83"/>
          <p:cNvSpPr/>
          <p:nvPr/>
        </p:nvSpPr>
        <p:spPr>
          <a:xfrm>
            <a:off x="922465" y="2890875"/>
            <a:ext cx="85850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</a:t>
            </a:r>
            <a:endParaRPr lang="en-US" sz="585" dirty="0"/>
          </a:p>
        </p:txBody>
      </p:sp>
      <p:sp>
        <p:nvSpPr>
          <p:cNvPr id="88" name="Text 84"/>
          <p:cNvSpPr/>
          <p:nvPr/>
        </p:nvSpPr>
        <p:spPr>
          <a:xfrm>
            <a:off x="1709533" y="2890875"/>
            <a:ext cx="1314645" cy="398571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funcionais baseados nos casos de teste</a:t>
            </a:r>
            <a:endParaRPr lang="en-US" sz="585" dirty="0"/>
          </a:p>
        </p:txBody>
      </p:sp>
      <p:sp>
        <p:nvSpPr>
          <p:cNvPr id="89" name="Text 85"/>
          <p:cNvSpPr/>
          <p:nvPr/>
        </p:nvSpPr>
        <p:spPr>
          <a:xfrm>
            <a:off x="2952741" y="2890875"/>
            <a:ext cx="796751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90" name="Text 86"/>
          <p:cNvSpPr/>
          <p:nvPr/>
        </p:nvSpPr>
        <p:spPr>
          <a:xfrm>
            <a:off x="3678055" y="2965767"/>
            <a:ext cx="94558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Junior, 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Testes Senior</a:t>
            </a:r>
            <a:endParaRPr lang="en-US" sz="585" dirty="0"/>
          </a:p>
        </p:txBody>
      </p:sp>
      <p:sp>
        <p:nvSpPr>
          <p:cNvPr id="91" name="Text 87"/>
          <p:cNvSpPr/>
          <p:nvPr/>
        </p:nvSpPr>
        <p:spPr>
          <a:xfrm>
            <a:off x="4742697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23/06/2025</a:t>
            </a:r>
            <a:endParaRPr lang="en-US" sz="585" dirty="0"/>
          </a:p>
        </p:txBody>
      </p:sp>
      <p:sp>
        <p:nvSpPr>
          <p:cNvPr id="92" name="Text 88"/>
          <p:cNvSpPr/>
          <p:nvPr/>
        </p:nvSpPr>
        <p:spPr>
          <a:xfrm>
            <a:off x="5202185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26/06/2025</a:t>
            </a:r>
            <a:endParaRPr lang="en-US" sz="585" dirty="0"/>
          </a:p>
        </p:txBody>
      </p:sp>
      <p:sp>
        <p:nvSpPr>
          <p:cNvPr id="93" name="Text 89"/>
          <p:cNvSpPr/>
          <p:nvPr/>
        </p:nvSpPr>
        <p:spPr>
          <a:xfrm>
            <a:off x="5661673" y="2890875"/>
            <a:ext cx="507067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585" dirty="0"/>
          </a:p>
        </p:txBody>
      </p:sp>
      <p:sp>
        <p:nvSpPr>
          <p:cNvPr id="94" name="Text 90"/>
          <p:cNvSpPr/>
          <p:nvPr/>
        </p:nvSpPr>
        <p:spPr>
          <a:xfrm>
            <a:off x="6097302" y="2920755"/>
            <a:ext cx="1126958" cy="338811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T002 - Criação de Casos de Teste, T005 - Testes de Integração</a:t>
            </a:r>
            <a:endParaRPr lang="en-US" sz="585" dirty="0"/>
          </a:p>
        </p:txBody>
      </p:sp>
      <p:sp>
        <p:nvSpPr>
          <p:cNvPr id="95" name="Text 91"/>
          <p:cNvSpPr/>
          <p:nvPr/>
        </p:nvSpPr>
        <p:spPr>
          <a:xfrm>
            <a:off x="7228470" y="2965767"/>
            <a:ext cx="78706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Validadas</a:t>
            </a:r>
            <a:endParaRPr lang="en-US" sz="585" dirty="0"/>
          </a:p>
        </p:txBody>
      </p:sp>
      <p:sp>
        <p:nvSpPr>
          <p:cNvPr id="96" name="Text 92"/>
          <p:cNvSpPr/>
          <p:nvPr/>
        </p:nvSpPr>
        <p:spPr>
          <a:xfrm>
            <a:off x="8045174" y="2890875"/>
            <a:ext cx="480892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97" name="Text 93"/>
          <p:cNvSpPr/>
          <p:nvPr/>
        </p:nvSpPr>
        <p:spPr>
          <a:xfrm>
            <a:off x="689372" y="328944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</a:t>
            </a:r>
            <a:endParaRPr lang="en-US" sz="585" dirty="0"/>
          </a:p>
        </p:txBody>
      </p:sp>
      <p:sp>
        <p:nvSpPr>
          <p:cNvPr id="98" name="Text 94"/>
          <p:cNvSpPr/>
          <p:nvPr/>
        </p:nvSpPr>
        <p:spPr>
          <a:xfrm>
            <a:off x="922465" y="328944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Usabilidade</a:t>
            </a:r>
            <a:endParaRPr lang="en-US" sz="585" dirty="0"/>
          </a:p>
        </p:txBody>
      </p:sp>
      <p:sp>
        <p:nvSpPr>
          <p:cNvPr id="99" name="Text 95"/>
          <p:cNvSpPr/>
          <p:nvPr/>
        </p:nvSpPr>
        <p:spPr>
          <a:xfrm>
            <a:off x="1709533" y="328944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da experiência do usuário e interface</a:t>
            </a:r>
            <a:endParaRPr lang="en-US" sz="585" dirty="0"/>
          </a:p>
        </p:txBody>
      </p:sp>
      <p:sp>
        <p:nvSpPr>
          <p:cNvPr id="100" name="Text 96"/>
          <p:cNvSpPr/>
          <p:nvPr/>
        </p:nvSpPr>
        <p:spPr>
          <a:xfrm>
            <a:off x="2952741" y="3289446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</a:t>
            </a:r>
            <a:endParaRPr lang="en-US" sz="585" dirty="0"/>
          </a:p>
        </p:txBody>
      </p:sp>
      <p:sp>
        <p:nvSpPr>
          <p:cNvPr id="101" name="Text 97"/>
          <p:cNvSpPr/>
          <p:nvPr/>
        </p:nvSpPr>
        <p:spPr>
          <a:xfrm>
            <a:off x="3678055" y="3308625"/>
            <a:ext cx="105137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Designer, Usuários de Teste</a:t>
            </a:r>
            <a:endParaRPr lang="en-US" sz="585" dirty="0"/>
          </a:p>
        </p:txBody>
      </p:sp>
      <p:sp>
        <p:nvSpPr>
          <p:cNvPr id="102" name="Text 98"/>
          <p:cNvSpPr/>
          <p:nvPr/>
        </p:nvSpPr>
        <p:spPr>
          <a:xfrm>
            <a:off x="4742697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27/06/2025</a:t>
            </a:r>
            <a:endParaRPr lang="en-US" sz="585" dirty="0"/>
          </a:p>
        </p:txBody>
      </p:sp>
      <p:sp>
        <p:nvSpPr>
          <p:cNvPr id="103" name="Text 99"/>
          <p:cNvSpPr/>
          <p:nvPr/>
        </p:nvSpPr>
        <p:spPr>
          <a:xfrm>
            <a:off x="5202185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28/06/2025</a:t>
            </a:r>
            <a:endParaRPr lang="en-US" sz="585" dirty="0"/>
          </a:p>
        </p:txBody>
      </p:sp>
      <p:sp>
        <p:nvSpPr>
          <p:cNvPr id="104" name="Text 100"/>
          <p:cNvSpPr/>
          <p:nvPr/>
        </p:nvSpPr>
        <p:spPr>
          <a:xfrm>
            <a:off x="5661673" y="328944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05" name="Text 101"/>
          <p:cNvSpPr/>
          <p:nvPr/>
        </p:nvSpPr>
        <p:spPr>
          <a:xfrm>
            <a:off x="6097302" y="328944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06" name="Text 102"/>
          <p:cNvSpPr/>
          <p:nvPr/>
        </p:nvSpPr>
        <p:spPr>
          <a:xfrm>
            <a:off x="7228470" y="328944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 Aprovada</a:t>
            </a:r>
            <a:endParaRPr lang="en-US" sz="585" dirty="0"/>
          </a:p>
        </p:txBody>
      </p:sp>
      <p:sp>
        <p:nvSpPr>
          <p:cNvPr id="107" name="Text 103"/>
          <p:cNvSpPr/>
          <p:nvPr/>
        </p:nvSpPr>
        <p:spPr>
          <a:xfrm>
            <a:off x="8045174" y="328944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08" name="Text 104"/>
          <p:cNvSpPr/>
          <p:nvPr/>
        </p:nvSpPr>
        <p:spPr>
          <a:xfrm>
            <a:off x="689372" y="3576591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T008</a:t>
            </a:r>
            <a:endParaRPr lang="en-US" sz="585" dirty="0"/>
          </a:p>
        </p:txBody>
      </p:sp>
      <p:sp>
        <p:nvSpPr>
          <p:cNvPr id="109" name="Text 105"/>
          <p:cNvSpPr/>
          <p:nvPr/>
        </p:nvSpPr>
        <p:spPr>
          <a:xfrm>
            <a:off x="922465" y="3576591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Performance</a:t>
            </a:r>
            <a:endParaRPr lang="en-US" sz="585" dirty="0"/>
          </a:p>
        </p:txBody>
      </p:sp>
      <p:sp>
        <p:nvSpPr>
          <p:cNvPr id="110" name="Text 106"/>
          <p:cNvSpPr/>
          <p:nvPr/>
        </p:nvSpPr>
        <p:spPr>
          <a:xfrm>
            <a:off x="1709533" y="3576591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do desempenho e capacidade do sistema</a:t>
            </a:r>
            <a:endParaRPr lang="en-US" sz="585" dirty="0"/>
          </a:p>
        </p:txBody>
      </p:sp>
      <p:sp>
        <p:nvSpPr>
          <p:cNvPr id="111" name="Text 107"/>
          <p:cNvSpPr/>
          <p:nvPr/>
        </p:nvSpPr>
        <p:spPr>
          <a:xfrm>
            <a:off x="2952742" y="3595770"/>
            <a:ext cx="70466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</a:t>
            </a:r>
            <a:endParaRPr lang="en-US" sz="585" dirty="0"/>
          </a:p>
        </p:txBody>
      </p:sp>
      <p:sp>
        <p:nvSpPr>
          <p:cNvPr id="112" name="Text 108"/>
          <p:cNvSpPr/>
          <p:nvPr/>
        </p:nvSpPr>
        <p:spPr>
          <a:xfrm>
            <a:off x="3678055" y="3595770"/>
            <a:ext cx="97764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Load Test</a:t>
            </a:r>
            <a:endParaRPr lang="en-US" sz="585" dirty="0"/>
          </a:p>
        </p:txBody>
      </p:sp>
      <p:sp>
        <p:nvSpPr>
          <p:cNvPr id="113" name="Text 109"/>
          <p:cNvSpPr/>
          <p:nvPr/>
        </p:nvSpPr>
        <p:spPr>
          <a:xfrm>
            <a:off x="4742697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29/06/2025</a:t>
            </a:r>
            <a:endParaRPr lang="en-US" sz="585" dirty="0"/>
          </a:p>
        </p:txBody>
      </p:sp>
      <p:sp>
        <p:nvSpPr>
          <p:cNvPr id="114" name="Text 110"/>
          <p:cNvSpPr/>
          <p:nvPr/>
        </p:nvSpPr>
        <p:spPr>
          <a:xfrm>
            <a:off x="5202185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30/06/2025</a:t>
            </a:r>
            <a:endParaRPr lang="en-US" sz="585" dirty="0"/>
          </a:p>
        </p:txBody>
      </p:sp>
      <p:sp>
        <p:nvSpPr>
          <p:cNvPr id="115" name="Text 111"/>
          <p:cNvSpPr/>
          <p:nvPr/>
        </p:nvSpPr>
        <p:spPr>
          <a:xfrm>
            <a:off x="5661673" y="3576591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16" name="Text 112"/>
          <p:cNvSpPr/>
          <p:nvPr/>
        </p:nvSpPr>
        <p:spPr>
          <a:xfrm>
            <a:off x="6097302" y="3576591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17" name="Text 113"/>
          <p:cNvSpPr/>
          <p:nvPr/>
        </p:nvSpPr>
        <p:spPr>
          <a:xfrm>
            <a:off x="7228470" y="3576591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Validada</a:t>
            </a:r>
            <a:endParaRPr lang="en-US" sz="585" dirty="0"/>
          </a:p>
        </p:txBody>
      </p:sp>
      <p:sp>
        <p:nvSpPr>
          <p:cNvPr id="118" name="Text 114"/>
          <p:cNvSpPr/>
          <p:nvPr/>
        </p:nvSpPr>
        <p:spPr>
          <a:xfrm>
            <a:off x="8045174" y="3576591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19" name="Text 115"/>
          <p:cNvSpPr/>
          <p:nvPr/>
        </p:nvSpPr>
        <p:spPr>
          <a:xfrm>
            <a:off x="689372" y="386373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T009</a:t>
            </a:r>
            <a:endParaRPr lang="en-US" sz="585" dirty="0"/>
          </a:p>
        </p:txBody>
      </p:sp>
      <p:sp>
        <p:nvSpPr>
          <p:cNvPr id="120" name="Text 116"/>
          <p:cNvSpPr/>
          <p:nvPr/>
        </p:nvSpPr>
        <p:spPr>
          <a:xfrm>
            <a:off x="922465" y="386373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Segurança</a:t>
            </a:r>
            <a:endParaRPr lang="en-US" sz="585" dirty="0"/>
          </a:p>
        </p:txBody>
      </p:sp>
      <p:sp>
        <p:nvSpPr>
          <p:cNvPr id="121" name="Text 117"/>
          <p:cNvSpPr/>
          <p:nvPr/>
        </p:nvSpPr>
        <p:spPr>
          <a:xfrm>
            <a:off x="1709533" y="386373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de vulnerabilidades e aspectos de segurança</a:t>
            </a:r>
            <a:endParaRPr lang="en-US" sz="585" dirty="0"/>
          </a:p>
        </p:txBody>
      </p:sp>
      <p:sp>
        <p:nvSpPr>
          <p:cNvPr id="122" name="Text 118"/>
          <p:cNvSpPr/>
          <p:nvPr/>
        </p:nvSpPr>
        <p:spPr>
          <a:xfrm>
            <a:off x="2952741" y="3882915"/>
            <a:ext cx="720207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Segurança</a:t>
            </a:r>
            <a:endParaRPr lang="en-US" sz="585" dirty="0"/>
          </a:p>
        </p:txBody>
      </p:sp>
      <p:sp>
        <p:nvSpPr>
          <p:cNvPr id="123" name="Text 119"/>
          <p:cNvSpPr/>
          <p:nvPr/>
        </p:nvSpPr>
        <p:spPr>
          <a:xfrm>
            <a:off x="3678055" y="3882915"/>
            <a:ext cx="995272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</a:t>
            </a: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Segurança</a:t>
            </a:r>
            <a:endParaRPr lang="en-US" sz="585" dirty="0"/>
          </a:p>
        </p:txBody>
      </p:sp>
      <p:sp>
        <p:nvSpPr>
          <p:cNvPr id="124" name="Text 120"/>
          <p:cNvSpPr/>
          <p:nvPr/>
        </p:nvSpPr>
        <p:spPr>
          <a:xfrm>
            <a:off x="4742697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01/07/2025</a:t>
            </a:r>
            <a:endParaRPr lang="en-US" sz="585" dirty="0"/>
          </a:p>
        </p:txBody>
      </p:sp>
      <p:sp>
        <p:nvSpPr>
          <p:cNvPr id="125" name="Text 121"/>
          <p:cNvSpPr/>
          <p:nvPr/>
        </p:nvSpPr>
        <p:spPr>
          <a:xfrm>
            <a:off x="5202185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02/07/2025</a:t>
            </a:r>
            <a:endParaRPr lang="en-US" sz="585" dirty="0"/>
          </a:p>
        </p:txBody>
      </p:sp>
      <p:sp>
        <p:nvSpPr>
          <p:cNvPr id="126" name="Text 122"/>
          <p:cNvSpPr/>
          <p:nvPr/>
        </p:nvSpPr>
        <p:spPr>
          <a:xfrm>
            <a:off x="5661673" y="386373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27" name="Text 123"/>
          <p:cNvSpPr/>
          <p:nvPr/>
        </p:nvSpPr>
        <p:spPr>
          <a:xfrm>
            <a:off x="6097302" y="386373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28" name="Text 124"/>
          <p:cNvSpPr/>
          <p:nvPr/>
        </p:nvSpPr>
        <p:spPr>
          <a:xfrm>
            <a:off x="7228470" y="386373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Validada</a:t>
            </a:r>
            <a:endParaRPr lang="en-US" sz="585" dirty="0"/>
          </a:p>
        </p:txBody>
      </p:sp>
      <p:sp>
        <p:nvSpPr>
          <p:cNvPr id="129" name="Text 125"/>
          <p:cNvSpPr/>
          <p:nvPr/>
        </p:nvSpPr>
        <p:spPr>
          <a:xfrm>
            <a:off x="8045174" y="386373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30" name="Text 126"/>
          <p:cNvSpPr/>
          <p:nvPr/>
        </p:nvSpPr>
        <p:spPr>
          <a:xfrm>
            <a:off x="689372" y="415088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</a:t>
            </a:r>
            <a:endParaRPr lang="en-US" sz="585" dirty="0"/>
          </a:p>
        </p:txBody>
      </p:sp>
      <p:sp>
        <p:nvSpPr>
          <p:cNvPr id="131" name="Text 127"/>
          <p:cNvSpPr/>
          <p:nvPr/>
        </p:nvSpPr>
        <p:spPr>
          <a:xfrm>
            <a:off x="922465" y="415088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de Defeitos</a:t>
            </a:r>
            <a:endParaRPr lang="en-US" sz="585" dirty="0"/>
          </a:p>
        </p:txBody>
      </p:sp>
      <p:sp>
        <p:nvSpPr>
          <p:cNvPr id="132" name="Text 128"/>
          <p:cNvSpPr/>
          <p:nvPr/>
        </p:nvSpPr>
        <p:spPr>
          <a:xfrm>
            <a:off x="1709533" y="415088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dos defeitos encontrados durante os testes</a:t>
            </a:r>
            <a:endParaRPr lang="en-US" sz="585" dirty="0"/>
          </a:p>
        </p:txBody>
      </p:sp>
      <p:sp>
        <p:nvSpPr>
          <p:cNvPr id="133" name="Text 129"/>
          <p:cNvSpPr/>
          <p:nvPr/>
        </p:nvSpPr>
        <p:spPr>
          <a:xfrm>
            <a:off x="2952741" y="415088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134" name="Text 130"/>
          <p:cNvSpPr/>
          <p:nvPr/>
        </p:nvSpPr>
        <p:spPr>
          <a:xfrm>
            <a:off x="3678055" y="4170062"/>
            <a:ext cx="90871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 Backend,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</a:t>
            </a:r>
            <a:endParaRPr lang="en-US" sz="585" dirty="0"/>
          </a:p>
        </p:txBody>
      </p:sp>
      <p:sp>
        <p:nvSpPr>
          <p:cNvPr id="135" name="Text 131"/>
          <p:cNvSpPr/>
          <p:nvPr/>
        </p:nvSpPr>
        <p:spPr>
          <a:xfrm>
            <a:off x="4742697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03/07/2025</a:t>
            </a:r>
            <a:endParaRPr lang="en-US" sz="585" dirty="0"/>
          </a:p>
        </p:txBody>
      </p:sp>
      <p:sp>
        <p:nvSpPr>
          <p:cNvPr id="136" name="Text 132"/>
          <p:cNvSpPr/>
          <p:nvPr/>
        </p:nvSpPr>
        <p:spPr>
          <a:xfrm>
            <a:off x="5202185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05/07/2025</a:t>
            </a:r>
            <a:endParaRPr lang="en-US" sz="585" dirty="0"/>
          </a:p>
        </p:txBody>
      </p:sp>
      <p:sp>
        <p:nvSpPr>
          <p:cNvPr id="137" name="Text 133"/>
          <p:cNvSpPr/>
          <p:nvPr/>
        </p:nvSpPr>
        <p:spPr>
          <a:xfrm>
            <a:off x="5661673" y="415088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138" name="Text 134"/>
          <p:cNvSpPr/>
          <p:nvPr/>
        </p:nvSpPr>
        <p:spPr>
          <a:xfrm>
            <a:off x="6097302" y="4170061"/>
            <a:ext cx="1126958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T007, T008, T009 - Testes Especializados</a:t>
            </a:r>
            <a:endParaRPr lang="en-US" sz="585" dirty="0"/>
          </a:p>
        </p:txBody>
      </p:sp>
      <p:sp>
        <p:nvSpPr>
          <p:cNvPr id="139" name="Text 135"/>
          <p:cNvSpPr/>
          <p:nvPr/>
        </p:nvSpPr>
        <p:spPr>
          <a:xfrm>
            <a:off x="7228470" y="415088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Defeitos Corrigidos</a:t>
            </a:r>
            <a:endParaRPr lang="en-US" sz="585" dirty="0"/>
          </a:p>
        </p:txBody>
      </p:sp>
      <p:sp>
        <p:nvSpPr>
          <p:cNvPr id="140" name="Text 136"/>
          <p:cNvSpPr/>
          <p:nvPr/>
        </p:nvSpPr>
        <p:spPr>
          <a:xfrm>
            <a:off x="8045174" y="415088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41" name="Text 137"/>
          <p:cNvSpPr/>
          <p:nvPr/>
        </p:nvSpPr>
        <p:spPr>
          <a:xfrm>
            <a:off x="689372" y="443802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</a:t>
            </a:r>
            <a:endParaRPr lang="en-US" sz="585" dirty="0"/>
          </a:p>
        </p:txBody>
      </p:sp>
      <p:sp>
        <p:nvSpPr>
          <p:cNvPr id="142" name="Text 138"/>
          <p:cNvSpPr/>
          <p:nvPr/>
        </p:nvSpPr>
        <p:spPr>
          <a:xfrm>
            <a:off x="922465" y="4438027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Regressão</a:t>
            </a:r>
            <a:endParaRPr lang="en-US" sz="585" dirty="0"/>
          </a:p>
        </p:txBody>
      </p:sp>
      <p:sp>
        <p:nvSpPr>
          <p:cNvPr id="143" name="Text 139"/>
          <p:cNvSpPr/>
          <p:nvPr/>
        </p:nvSpPr>
        <p:spPr>
          <a:xfrm>
            <a:off x="1709533" y="443802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que as correções não introduziram novos defeitos</a:t>
            </a:r>
            <a:endParaRPr lang="en-US" sz="585" dirty="0"/>
          </a:p>
        </p:txBody>
      </p:sp>
      <p:sp>
        <p:nvSpPr>
          <p:cNvPr id="144" name="Text 140"/>
          <p:cNvSpPr/>
          <p:nvPr/>
        </p:nvSpPr>
        <p:spPr>
          <a:xfrm>
            <a:off x="2952741" y="443802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45" name="Text 141"/>
          <p:cNvSpPr/>
          <p:nvPr/>
        </p:nvSpPr>
        <p:spPr>
          <a:xfrm>
            <a:off x="3678055" y="4457207"/>
            <a:ext cx="1051378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Automação</a:t>
            </a:r>
            <a:endParaRPr lang="en-US" sz="585" dirty="0"/>
          </a:p>
        </p:txBody>
      </p:sp>
      <p:sp>
        <p:nvSpPr>
          <p:cNvPr id="146" name="Text 142"/>
          <p:cNvSpPr/>
          <p:nvPr/>
        </p:nvSpPr>
        <p:spPr>
          <a:xfrm>
            <a:off x="4742697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06/07/2025</a:t>
            </a:r>
            <a:endParaRPr lang="en-US" sz="585" dirty="0"/>
          </a:p>
        </p:txBody>
      </p:sp>
      <p:sp>
        <p:nvSpPr>
          <p:cNvPr id="147" name="Text 143"/>
          <p:cNvSpPr/>
          <p:nvPr/>
        </p:nvSpPr>
        <p:spPr>
          <a:xfrm>
            <a:off x="5202185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07/07/2025</a:t>
            </a:r>
            <a:endParaRPr lang="en-US" sz="585" dirty="0"/>
          </a:p>
        </p:txBody>
      </p:sp>
      <p:sp>
        <p:nvSpPr>
          <p:cNvPr id="148" name="Text 144"/>
          <p:cNvSpPr/>
          <p:nvPr/>
        </p:nvSpPr>
        <p:spPr>
          <a:xfrm>
            <a:off x="5661673" y="443802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49" name="Text 145"/>
          <p:cNvSpPr/>
          <p:nvPr/>
        </p:nvSpPr>
        <p:spPr>
          <a:xfrm>
            <a:off x="6097302" y="443802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T010 - Correção de Defeitos</a:t>
            </a:r>
            <a:endParaRPr lang="en-US" sz="585" dirty="0"/>
          </a:p>
        </p:txBody>
      </p:sp>
      <p:sp>
        <p:nvSpPr>
          <p:cNvPr id="150" name="Text 146"/>
          <p:cNvSpPr/>
          <p:nvPr/>
        </p:nvSpPr>
        <p:spPr>
          <a:xfrm>
            <a:off x="7228470" y="4438027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Regressão Validada</a:t>
            </a:r>
            <a:endParaRPr lang="en-US" sz="585" dirty="0"/>
          </a:p>
        </p:txBody>
      </p:sp>
      <p:sp>
        <p:nvSpPr>
          <p:cNvPr id="151" name="Text 147"/>
          <p:cNvSpPr/>
          <p:nvPr/>
        </p:nvSpPr>
        <p:spPr>
          <a:xfrm>
            <a:off x="8045174" y="443802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52" name="Text 148"/>
          <p:cNvSpPr/>
          <p:nvPr/>
        </p:nvSpPr>
        <p:spPr>
          <a:xfrm>
            <a:off x="689372" y="472517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</a:t>
            </a:r>
            <a:endParaRPr lang="en-US" sz="585" dirty="0"/>
          </a:p>
        </p:txBody>
      </p:sp>
      <p:sp>
        <p:nvSpPr>
          <p:cNvPr id="153" name="Text 149"/>
          <p:cNvSpPr/>
          <p:nvPr/>
        </p:nvSpPr>
        <p:spPr>
          <a:xfrm>
            <a:off x="922465" y="472517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Aceitação</a:t>
            </a:r>
            <a:endParaRPr lang="en-US" sz="585" dirty="0"/>
          </a:p>
        </p:txBody>
      </p:sp>
      <p:sp>
        <p:nvSpPr>
          <p:cNvPr id="154" name="Text 150"/>
          <p:cNvSpPr/>
          <p:nvPr/>
        </p:nvSpPr>
        <p:spPr>
          <a:xfrm>
            <a:off x="1709533" y="472517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final com o cliente/usuário final</a:t>
            </a:r>
            <a:endParaRPr lang="en-US" sz="585" dirty="0"/>
          </a:p>
        </p:txBody>
      </p:sp>
      <p:sp>
        <p:nvSpPr>
          <p:cNvPr id="155" name="Text 151"/>
          <p:cNvSpPr/>
          <p:nvPr/>
        </p:nvSpPr>
        <p:spPr>
          <a:xfrm>
            <a:off x="2952741" y="472517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</a:t>
            </a:r>
            <a:endParaRPr lang="en-US" sz="585" dirty="0"/>
          </a:p>
        </p:txBody>
      </p:sp>
      <p:sp>
        <p:nvSpPr>
          <p:cNvPr id="156" name="Text 152"/>
          <p:cNvSpPr/>
          <p:nvPr/>
        </p:nvSpPr>
        <p:spPr>
          <a:xfrm>
            <a:off x="3678056" y="4744351"/>
            <a:ext cx="1051378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Owner, Usuários Finais</a:t>
            </a:r>
            <a:endParaRPr lang="en-US" sz="585" dirty="0"/>
          </a:p>
        </p:txBody>
      </p:sp>
      <p:sp>
        <p:nvSpPr>
          <p:cNvPr id="157" name="Text 153"/>
          <p:cNvSpPr/>
          <p:nvPr/>
        </p:nvSpPr>
        <p:spPr>
          <a:xfrm>
            <a:off x="4742697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08/07/2025</a:t>
            </a:r>
            <a:endParaRPr lang="en-US" sz="585" dirty="0"/>
          </a:p>
        </p:txBody>
      </p:sp>
      <p:sp>
        <p:nvSpPr>
          <p:cNvPr id="158" name="Text 154"/>
          <p:cNvSpPr/>
          <p:nvPr/>
        </p:nvSpPr>
        <p:spPr>
          <a:xfrm>
            <a:off x="5202185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09/07/2025</a:t>
            </a:r>
            <a:endParaRPr lang="en-US" sz="585" dirty="0"/>
          </a:p>
        </p:txBody>
      </p:sp>
      <p:sp>
        <p:nvSpPr>
          <p:cNvPr id="159" name="Text 155"/>
          <p:cNvSpPr/>
          <p:nvPr/>
        </p:nvSpPr>
        <p:spPr>
          <a:xfrm>
            <a:off x="5661673" y="472517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60" name="Text 156"/>
          <p:cNvSpPr/>
          <p:nvPr/>
        </p:nvSpPr>
        <p:spPr>
          <a:xfrm>
            <a:off x="6097302" y="4725172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T011 - Testes de Regressão</a:t>
            </a:r>
            <a:endParaRPr lang="en-US" sz="585" dirty="0"/>
          </a:p>
        </p:txBody>
      </p:sp>
      <p:sp>
        <p:nvSpPr>
          <p:cNvPr id="161" name="Text 157"/>
          <p:cNvSpPr/>
          <p:nvPr/>
        </p:nvSpPr>
        <p:spPr>
          <a:xfrm>
            <a:off x="7228470" y="472517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Aceito</a:t>
            </a:r>
            <a:endParaRPr lang="en-US" sz="585" dirty="0"/>
          </a:p>
        </p:txBody>
      </p:sp>
      <p:sp>
        <p:nvSpPr>
          <p:cNvPr id="162" name="Text 158"/>
          <p:cNvSpPr/>
          <p:nvPr/>
        </p:nvSpPr>
        <p:spPr>
          <a:xfrm>
            <a:off x="8045174" y="472517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63" name="Text 159"/>
          <p:cNvSpPr/>
          <p:nvPr/>
        </p:nvSpPr>
        <p:spPr>
          <a:xfrm>
            <a:off x="689372" y="501231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T013</a:t>
            </a:r>
            <a:endParaRPr lang="en-US" sz="585" dirty="0"/>
          </a:p>
        </p:txBody>
      </p:sp>
      <p:sp>
        <p:nvSpPr>
          <p:cNvPr id="164" name="Text 160"/>
          <p:cNvSpPr/>
          <p:nvPr/>
        </p:nvSpPr>
        <p:spPr>
          <a:xfrm>
            <a:off x="922465" y="5031496"/>
            <a:ext cx="785812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Final de Testes</a:t>
            </a:r>
            <a:endParaRPr lang="en-US" sz="585" dirty="0"/>
          </a:p>
        </p:txBody>
      </p:sp>
      <p:sp>
        <p:nvSpPr>
          <p:cNvPr id="165" name="Text 161"/>
          <p:cNvSpPr/>
          <p:nvPr/>
        </p:nvSpPr>
        <p:spPr>
          <a:xfrm>
            <a:off x="1709533" y="501231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 relatório final com resultados e métricas</a:t>
            </a:r>
            <a:endParaRPr lang="en-US" sz="585" dirty="0"/>
          </a:p>
        </p:txBody>
      </p:sp>
      <p:sp>
        <p:nvSpPr>
          <p:cNvPr id="166" name="Text 162"/>
          <p:cNvSpPr/>
          <p:nvPr/>
        </p:nvSpPr>
        <p:spPr>
          <a:xfrm>
            <a:off x="2952741" y="501231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67" name="Text 163"/>
          <p:cNvSpPr/>
          <p:nvPr/>
        </p:nvSpPr>
        <p:spPr>
          <a:xfrm>
            <a:off x="3678055" y="5012317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168" name="Text 164"/>
          <p:cNvSpPr/>
          <p:nvPr/>
        </p:nvSpPr>
        <p:spPr>
          <a:xfrm>
            <a:off x="4742697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69" name="Text 165"/>
          <p:cNvSpPr/>
          <p:nvPr/>
        </p:nvSpPr>
        <p:spPr>
          <a:xfrm>
            <a:off x="5202185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70" name="Text 166"/>
          <p:cNvSpPr/>
          <p:nvPr/>
        </p:nvSpPr>
        <p:spPr>
          <a:xfrm>
            <a:off x="5661673" y="501231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171" name="Text 167"/>
          <p:cNvSpPr/>
          <p:nvPr/>
        </p:nvSpPr>
        <p:spPr>
          <a:xfrm>
            <a:off x="6097302" y="501231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T012 - Testes de Aceitação</a:t>
            </a:r>
            <a:endParaRPr lang="en-US" sz="585" dirty="0"/>
          </a:p>
        </p:txBody>
      </p:sp>
      <p:sp>
        <p:nvSpPr>
          <p:cNvPr id="172" name="Text 168"/>
          <p:cNvSpPr/>
          <p:nvPr/>
        </p:nvSpPr>
        <p:spPr>
          <a:xfrm>
            <a:off x="7228471" y="5031496"/>
            <a:ext cx="81670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de Testes Entregue</a:t>
            </a:r>
            <a:endParaRPr lang="en-US" sz="585" dirty="0"/>
          </a:p>
        </p:txBody>
      </p:sp>
      <p:sp>
        <p:nvSpPr>
          <p:cNvPr id="173" name="Text 169"/>
          <p:cNvSpPr/>
          <p:nvPr/>
        </p:nvSpPr>
        <p:spPr>
          <a:xfrm>
            <a:off x="8045174" y="501231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509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0"/>
            <a:ext cx="1485900" cy="14859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28600" y="6765131"/>
            <a:ext cx="914400" cy="9144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1"/>
            <a:ext cx="8229600" cy="50609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90" y="514350"/>
            <a:ext cx="225028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8319" y="514350"/>
            <a:ext cx="261812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sistemático de mudanças e versionamento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50019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50144" y="1428750"/>
            <a:ext cx="14617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Versões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1843088"/>
            <a:ext cx="11072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68003" y="1828800"/>
            <a:ext cx="6669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 + GitHub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1000125" y="2028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distribuído com repositório remoto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91440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5" y="2414588"/>
            <a:ext cx="100013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157288" y="2400300"/>
            <a:ext cx="11918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Branches</a:t>
            </a:r>
            <a:endParaRPr lang="en-US" sz="788" dirty="0"/>
          </a:p>
        </p:txBody>
      </p:sp>
      <p:sp>
        <p:nvSpPr>
          <p:cNvPr id="19" name="Text 12"/>
          <p:cNvSpPr/>
          <p:nvPr/>
        </p:nvSpPr>
        <p:spPr>
          <a:xfrm>
            <a:off x="1000125" y="26003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protegido, develop para integração</a:t>
            </a:r>
            <a:endParaRPr lang="en-US" sz="675" dirty="0"/>
          </a:p>
        </p:txBody>
      </p:sp>
      <p:sp>
        <p:nvSpPr>
          <p:cNvPr id="20" name="Shape 13"/>
          <p:cNvSpPr/>
          <p:nvPr/>
        </p:nvSpPr>
        <p:spPr>
          <a:xfrm>
            <a:off x="91440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25" y="2986088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57288" y="2971800"/>
            <a:ext cx="13568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Versionamento Semântico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1000125" y="3171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Tags v1.0.0, v1.1.0 para releases</a:t>
            </a:r>
            <a:endParaRPr lang="en-US" sz="675" dirty="0"/>
          </a:p>
        </p:txBody>
      </p:sp>
      <p:sp>
        <p:nvSpPr>
          <p:cNvPr id="24" name="Shape 16"/>
          <p:cNvSpPr/>
          <p:nvPr/>
        </p:nvSpPr>
        <p:spPr>
          <a:xfrm>
            <a:off x="4686300" y="1257300"/>
            <a:ext cx="3714750" cy="2286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443038"/>
            <a:ext cx="192881" cy="17145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136356" y="1428750"/>
            <a:ext cx="16063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Itens de Configuração</a:t>
            </a:r>
            <a:endParaRPr lang="en-US" sz="1125" dirty="0"/>
          </a:p>
        </p:txBody>
      </p:sp>
      <p:sp>
        <p:nvSpPr>
          <p:cNvPr id="27" name="Shape 18"/>
          <p:cNvSpPr/>
          <p:nvPr/>
        </p:nvSpPr>
        <p:spPr>
          <a:xfrm>
            <a:off x="4857750" y="17430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00" y="1828800"/>
            <a:ext cx="142875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14925" y="1814513"/>
            <a:ext cx="69724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Fonte</a:t>
            </a:r>
            <a:endParaRPr lang="en-US" sz="788" dirty="0"/>
          </a:p>
        </p:txBody>
      </p:sp>
      <p:sp>
        <p:nvSpPr>
          <p:cNvPr id="30" name="Shape 20"/>
          <p:cNvSpPr/>
          <p:nvPr/>
        </p:nvSpPr>
        <p:spPr>
          <a:xfrm>
            <a:off x="7607815" y="1800225"/>
            <a:ext cx="56463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1" name="Text 21"/>
          <p:cNvSpPr/>
          <p:nvPr/>
        </p:nvSpPr>
        <p:spPr>
          <a:xfrm>
            <a:off x="7607815" y="1800225"/>
            <a:ext cx="636073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Controlado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857750" y="20859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2171700"/>
            <a:ext cx="85725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57775" y="2157413"/>
            <a:ext cx="783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788" dirty="0"/>
          </a:p>
        </p:txBody>
      </p:sp>
      <p:sp>
        <p:nvSpPr>
          <p:cNvPr id="35" name="Shape 24"/>
          <p:cNvSpPr/>
          <p:nvPr/>
        </p:nvSpPr>
        <p:spPr>
          <a:xfrm>
            <a:off x="7603964" y="2143125"/>
            <a:ext cx="56848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6" name="Text 25"/>
          <p:cNvSpPr/>
          <p:nvPr/>
        </p:nvSpPr>
        <p:spPr>
          <a:xfrm>
            <a:off x="7603964" y="2143125"/>
            <a:ext cx="63992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Versionado</a:t>
            </a:r>
            <a:endParaRPr lang="en-US" sz="675" dirty="0"/>
          </a:p>
        </p:txBody>
      </p:sp>
      <p:sp>
        <p:nvSpPr>
          <p:cNvPr id="37" name="Shape 26"/>
          <p:cNvSpPr/>
          <p:nvPr/>
        </p:nvSpPr>
        <p:spPr>
          <a:xfrm>
            <a:off x="4857750" y="24288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2514600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086350" y="2500313"/>
            <a:ext cx="7487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7650007" y="2486025"/>
            <a:ext cx="522443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1" name="Text 29"/>
          <p:cNvSpPr/>
          <p:nvPr/>
        </p:nvSpPr>
        <p:spPr>
          <a:xfrm>
            <a:off x="7650007" y="2486025"/>
            <a:ext cx="59388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Rastreado</a:t>
            </a:r>
            <a:endParaRPr lang="en-US" sz="675" dirty="0"/>
          </a:p>
        </p:txBody>
      </p:sp>
      <p:sp>
        <p:nvSpPr>
          <p:cNvPr id="42" name="Shape 30"/>
          <p:cNvSpPr/>
          <p:nvPr/>
        </p:nvSpPr>
        <p:spPr>
          <a:xfrm>
            <a:off x="4857750" y="27717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4900" y="2857500"/>
            <a:ext cx="114300" cy="11430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5086350" y="2843213"/>
            <a:ext cx="7858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 de Teste</a:t>
            </a:r>
            <a:endParaRPr lang="en-US" sz="788" dirty="0"/>
          </a:p>
        </p:txBody>
      </p:sp>
      <p:sp>
        <p:nvSpPr>
          <p:cNvPr id="45" name="Shape 32"/>
          <p:cNvSpPr/>
          <p:nvPr/>
        </p:nvSpPr>
        <p:spPr>
          <a:xfrm>
            <a:off x="7733165" y="2828925"/>
            <a:ext cx="43928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6" name="Text 33"/>
          <p:cNvSpPr/>
          <p:nvPr/>
        </p:nvSpPr>
        <p:spPr>
          <a:xfrm>
            <a:off x="7733165" y="2828925"/>
            <a:ext cx="51072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</a:t>
            </a:r>
            <a:endParaRPr lang="en-US" sz="675" dirty="0"/>
          </a:p>
        </p:txBody>
      </p:sp>
      <p:sp>
        <p:nvSpPr>
          <p:cNvPr id="47" name="Shape 34"/>
          <p:cNvSpPr/>
          <p:nvPr/>
        </p:nvSpPr>
        <p:spPr>
          <a:xfrm>
            <a:off x="742950" y="3714750"/>
            <a:ext cx="7658100" cy="1364456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48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3900488"/>
            <a:ext cx="192881" cy="171450"/>
          </a:xfrm>
          <a:prstGeom prst="rect">
            <a:avLst/>
          </a:prstGeom>
        </p:spPr>
      </p:pic>
      <p:sp>
        <p:nvSpPr>
          <p:cNvPr id="49" name="Text 35"/>
          <p:cNvSpPr/>
          <p:nvPr/>
        </p:nvSpPr>
        <p:spPr>
          <a:xfrm>
            <a:off x="1193006" y="3886200"/>
            <a:ext cx="15446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Trabalho Git</a:t>
            </a:r>
            <a:endParaRPr lang="en-US" sz="1125" dirty="0"/>
          </a:p>
        </p:txBody>
      </p:sp>
      <p:sp>
        <p:nvSpPr>
          <p:cNvPr id="50" name="Shape 36"/>
          <p:cNvSpPr/>
          <p:nvPr/>
        </p:nvSpPr>
        <p:spPr>
          <a:xfrm>
            <a:off x="2570466" y="4200525"/>
            <a:ext cx="834005" cy="36433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51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1730" y="4286250"/>
            <a:ext cx="171450" cy="171450"/>
          </a:xfrm>
          <a:prstGeom prst="rect">
            <a:avLst/>
          </a:prstGeom>
        </p:spPr>
      </p:pic>
      <p:sp>
        <p:nvSpPr>
          <p:cNvPr id="52" name="Text 37"/>
          <p:cNvSpPr/>
          <p:nvPr/>
        </p:nvSpPr>
        <p:spPr>
          <a:xfrm>
            <a:off x="2570466" y="4645223"/>
            <a:ext cx="9054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</a:t>
            </a:r>
            <a:endParaRPr lang="en-US" sz="788" dirty="0"/>
          </a:p>
        </p:txBody>
      </p:sp>
      <p:sp>
        <p:nvSpPr>
          <p:cNvPr id="53" name="Text 38"/>
          <p:cNvSpPr/>
          <p:nvPr/>
        </p:nvSpPr>
        <p:spPr>
          <a:xfrm>
            <a:off x="2570466" y="4793456"/>
            <a:ext cx="9054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branches</a:t>
            </a:r>
            <a:endParaRPr lang="en-US" sz="675" dirty="0"/>
          </a:p>
        </p:txBody>
      </p:sp>
      <p:pic>
        <p:nvPicPr>
          <p:cNvPr id="54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5921" y="4482703"/>
            <a:ext cx="125016" cy="142875"/>
          </a:xfrm>
          <a:prstGeom prst="rect">
            <a:avLst/>
          </a:prstGeom>
        </p:spPr>
      </p:pic>
      <p:sp>
        <p:nvSpPr>
          <p:cNvPr id="55" name="Shape 39"/>
          <p:cNvSpPr/>
          <p:nvPr/>
        </p:nvSpPr>
        <p:spPr>
          <a:xfrm>
            <a:off x="3872387" y="4200525"/>
            <a:ext cx="594075" cy="36433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5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4401" y="4286250"/>
            <a:ext cx="150019" cy="171450"/>
          </a:xfrm>
          <a:prstGeom prst="rect">
            <a:avLst/>
          </a:prstGeom>
        </p:spPr>
      </p:pic>
      <p:sp>
        <p:nvSpPr>
          <p:cNvPr id="57" name="Text 40"/>
          <p:cNvSpPr/>
          <p:nvPr/>
        </p:nvSpPr>
        <p:spPr>
          <a:xfrm>
            <a:off x="3872387" y="4645223"/>
            <a:ext cx="6655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Pull Request</a:t>
            </a:r>
            <a:endParaRPr lang="en-US" sz="788" dirty="0"/>
          </a:p>
        </p:txBody>
      </p:sp>
      <p:sp>
        <p:nvSpPr>
          <p:cNvPr id="58" name="Text 41"/>
          <p:cNvSpPr/>
          <p:nvPr/>
        </p:nvSpPr>
        <p:spPr>
          <a:xfrm>
            <a:off x="3872387" y="4793456"/>
            <a:ext cx="66551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review</a:t>
            </a:r>
            <a:endParaRPr lang="en-US" sz="675" dirty="0"/>
          </a:p>
        </p:txBody>
      </p:sp>
      <p:pic>
        <p:nvPicPr>
          <p:cNvPr id="59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7912" y="4482703"/>
            <a:ext cx="125016" cy="142875"/>
          </a:xfrm>
          <a:prstGeom prst="rect">
            <a:avLst/>
          </a:prstGeom>
        </p:spPr>
      </p:pic>
      <p:sp>
        <p:nvSpPr>
          <p:cNvPr id="60" name="Shape 42"/>
          <p:cNvSpPr/>
          <p:nvPr/>
        </p:nvSpPr>
        <p:spPr>
          <a:xfrm>
            <a:off x="4934378" y="4200525"/>
            <a:ext cx="656332" cy="36433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61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6819" y="4286250"/>
            <a:ext cx="171450" cy="171450"/>
          </a:xfrm>
          <a:prstGeom prst="rect">
            <a:avLst/>
          </a:prstGeom>
        </p:spPr>
      </p:pic>
      <p:sp>
        <p:nvSpPr>
          <p:cNvPr id="62" name="Text 43"/>
          <p:cNvSpPr/>
          <p:nvPr/>
        </p:nvSpPr>
        <p:spPr>
          <a:xfrm>
            <a:off x="5107670" y="4645223"/>
            <a:ext cx="3811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788" dirty="0"/>
          </a:p>
        </p:txBody>
      </p:sp>
      <p:sp>
        <p:nvSpPr>
          <p:cNvPr id="63" name="Text 44"/>
          <p:cNvSpPr/>
          <p:nvPr/>
        </p:nvSpPr>
        <p:spPr>
          <a:xfrm>
            <a:off x="4934378" y="4793456"/>
            <a:ext cx="7277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Branch principal</a:t>
            </a:r>
            <a:endParaRPr lang="en-US" sz="675" dirty="0"/>
          </a:p>
        </p:txBody>
      </p:sp>
      <p:pic>
        <p:nvPicPr>
          <p:cNvPr id="64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2160" y="4482703"/>
            <a:ext cx="125016" cy="142875"/>
          </a:xfrm>
          <a:prstGeom prst="rect">
            <a:avLst/>
          </a:prstGeom>
        </p:spPr>
      </p:pic>
      <p:sp>
        <p:nvSpPr>
          <p:cNvPr id="65" name="Shape 45"/>
          <p:cNvSpPr/>
          <p:nvPr/>
        </p:nvSpPr>
        <p:spPr>
          <a:xfrm>
            <a:off x="6058626" y="4200525"/>
            <a:ext cx="514880" cy="364331"/>
          </a:xfrm>
          <a:prstGeom prst="rect">
            <a:avLst/>
          </a:prstGeom>
          <a:solidFill>
            <a:srgbClr val="EDE9FE"/>
          </a:solidFill>
          <a:ln/>
        </p:spPr>
      </p:sp>
      <p:pic>
        <p:nvPicPr>
          <p:cNvPr id="66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0327" y="4286250"/>
            <a:ext cx="171450" cy="17145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6132072" y="4645223"/>
            <a:ext cx="4393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Release</a:t>
            </a:r>
            <a:endParaRPr lang="en-US" sz="788" dirty="0"/>
          </a:p>
        </p:txBody>
      </p:sp>
      <p:sp>
        <p:nvSpPr>
          <p:cNvPr id="68" name="Text 47"/>
          <p:cNvSpPr/>
          <p:nvPr/>
        </p:nvSpPr>
        <p:spPr>
          <a:xfrm>
            <a:off x="6058626" y="4793456"/>
            <a:ext cx="5863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 + Deploy</a:t>
            </a:r>
            <a:endParaRPr lang="en-US" sz="6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115300" y="-342900"/>
            <a:ext cx="1371600" cy="13716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00025" y="7043738"/>
            <a:ext cx="800100" cy="8001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1"/>
            <a:ext cx="82296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71" y="4000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6393" y="400050"/>
            <a:ext cx="268627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e Conclusões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Síntese dos resultados obtidos e lições aprendidas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7772400" cy="1171575"/>
          </a:xfrm>
          <a:prstGeom prst="rect">
            <a:avLst/>
          </a:prstGeom>
          <a:solidFill>
            <a:srgbClr val="34D399"/>
          </a:solidFill>
          <a:ln/>
        </p:spPr>
      </p:sp>
      <p:sp>
        <p:nvSpPr>
          <p:cNvPr id="10" name="Text 6"/>
          <p:cNvSpPr/>
          <p:nvPr/>
        </p:nvSpPr>
        <p:spPr>
          <a:xfrm>
            <a:off x="828675" y="1200150"/>
            <a:ext cx="75580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Concluído com Sucesso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828675" y="1457325"/>
            <a:ext cx="7558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objetivos alcançados dentro do prazo estabelecido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828675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828675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Atendidos</a:t>
            </a:r>
            <a:endParaRPr lang="en-US" sz="675" dirty="0"/>
          </a:p>
        </p:txBody>
      </p:sp>
      <p:sp>
        <p:nvSpPr>
          <p:cNvPr id="14" name="Text 10"/>
          <p:cNvSpPr/>
          <p:nvPr/>
        </p:nvSpPr>
        <p:spPr>
          <a:xfrm>
            <a:off x="2728913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12/12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2728913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Aprovados</a:t>
            </a:r>
            <a:endParaRPr lang="en-US" sz="675" dirty="0"/>
          </a:p>
        </p:txBody>
      </p:sp>
      <p:sp>
        <p:nvSpPr>
          <p:cNvPr id="16" name="Text 12"/>
          <p:cNvSpPr/>
          <p:nvPr/>
        </p:nvSpPr>
        <p:spPr>
          <a:xfrm>
            <a:off x="4629150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4629150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de Desenvolv.</a:t>
            </a:r>
            <a:endParaRPr lang="en-US" sz="675" dirty="0"/>
          </a:p>
        </p:txBody>
      </p:sp>
      <p:sp>
        <p:nvSpPr>
          <p:cNvPr id="18" name="Text 14"/>
          <p:cNvSpPr/>
          <p:nvPr/>
        </p:nvSpPr>
        <p:spPr>
          <a:xfrm>
            <a:off x="6529388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7/7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6529388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Atingidos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685800" y="2371725"/>
            <a:ext cx="3800475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500313"/>
            <a:ext cx="192881" cy="17145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1078706" y="2486025"/>
            <a:ext cx="156392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Conquistas</a:t>
            </a:r>
            <a:endParaRPr lang="en-US" sz="1125" dirty="0"/>
          </a:p>
        </p:txBody>
      </p:sp>
      <p:sp>
        <p:nvSpPr>
          <p:cNvPr id="23" name="Shape 18"/>
          <p:cNvSpPr/>
          <p:nvPr/>
        </p:nvSpPr>
        <p:spPr>
          <a:xfrm>
            <a:off x="800100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2850356"/>
            <a:ext cx="100013" cy="100013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14413" y="2828925"/>
            <a:ext cx="14570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Completo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857250" y="30003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Todas as funcionalidades implementadas e testadas</a:t>
            </a:r>
            <a:endParaRPr lang="en-US" sz="675" dirty="0"/>
          </a:p>
        </p:txBody>
      </p:sp>
      <p:sp>
        <p:nvSpPr>
          <p:cNvPr id="27" name="Shape 21"/>
          <p:cNvSpPr/>
          <p:nvPr/>
        </p:nvSpPr>
        <p:spPr>
          <a:xfrm>
            <a:off x="800100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3307556"/>
            <a:ext cx="100013" cy="100013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1014413" y="3286125"/>
            <a:ext cx="14135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Abrangente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857250" y="34575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artefatos exigidos pelo Projeto A3</a:t>
            </a:r>
            <a:endParaRPr lang="en-US" sz="675" dirty="0"/>
          </a:p>
        </p:txBody>
      </p:sp>
      <p:sp>
        <p:nvSpPr>
          <p:cNvPr id="31" name="Shape 24"/>
          <p:cNvSpPr/>
          <p:nvPr/>
        </p:nvSpPr>
        <p:spPr>
          <a:xfrm>
            <a:off x="800100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3764756"/>
            <a:ext cx="100013" cy="100013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1014413" y="3743325"/>
            <a:ext cx="1019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 Validada</a:t>
            </a:r>
            <a:endParaRPr lang="en-US" sz="788" dirty="0"/>
          </a:p>
        </p:txBody>
      </p:sp>
      <p:sp>
        <p:nvSpPr>
          <p:cNvPr id="34" name="Text 26"/>
          <p:cNvSpPr/>
          <p:nvPr/>
        </p:nvSpPr>
        <p:spPr>
          <a:xfrm>
            <a:off x="857250" y="39147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 e controle de qualidade</a:t>
            </a:r>
            <a:endParaRPr lang="en-US" sz="675" dirty="0"/>
          </a:p>
        </p:txBody>
      </p:sp>
      <p:sp>
        <p:nvSpPr>
          <p:cNvPr id="35" name="Shape 27"/>
          <p:cNvSpPr/>
          <p:nvPr/>
        </p:nvSpPr>
        <p:spPr>
          <a:xfrm>
            <a:off x="800100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4221956"/>
            <a:ext cx="100013" cy="100013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1014413" y="4200525"/>
            <a:ext cx="12374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788" dirty="0"/>
          </a:p>
        </p:txBody>
      </p:sp>
      <p:sp>
        <p:nvSpPr>
          <p:cNvPr id="38" name="Text 29"/>
          <p:cNvSpPr/>
          <p:nvPr/>
        </p:nvSpPr>
        <p:spPr>
          <a:xfrm>
            <a:off x="857250" y="43719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completo de versões e mudanças</a:t>
            </a:r>
            <a:endParaRPr lang="en-US" sz="675" dirty="0"/>
          </a:p>
        </p:txBody>
      </p:sp>
      <p:sp>
        <p:nvSpPr>
          <p:cNvPr id="39" name="Shape 30"/>
          <p:cNvSpPr/>
          <p:nvPr/>
        </p:nvSpPr>
        <p:spPr>
          <a:xfrm>
            <a:off x="4657725" y="2371725"/>
            <a:ext cx="3800475" cy="228600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0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2500313"/>
            <a:ext cx="128588" cy="171450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4986338" y="2486025"/>
            <a:ext cx="1334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Lições Aprendidas</a:t>
            </a:r>
            <a:endParaRPr lang="en-US" sz="1125" dirty="0"/>
          </a:p>
        </p:txBody>
      </p:sp>
      <p:sp>
        <p:nvSpPr>
          <p:cNvPr id="42" name="Shape 32"/>
          <p:cNvSpPr/>
          <p:nvPr/>
        </p:nvSpPr>
        <p:spPr>
          <a:xfrm>
            <a:off x="4772025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857500"/>
            <a:ext cx="87511" cy="100013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4973836" y="2852142"/>
            <a:ext cx="151201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é Fundamental</a:t>
            </a:r>
            <a:endParaRPr lang="en-US" sz="788" dirty="0"/>
          </a:p>
        </p:txBody>
      </p:sp>
      <p:sp>
        <p:nvSpPr>
          <p:cNvPr id="45" name="Text 34"/>
          <p:cNvSpPr/>
          <p:nvPr/>
        </p:nvSpPr>
        <p:spPr>
          <a:xfrm>
            <a:off x="4973836" y="3000375"/>
            <a:ext cx="205514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Decisões bem fundamentadas facilitam execução</a:t>
            </a:r>
            <a:endParaRPr lang="en-US" sz="675" dirty="0"/>
          </a:p>
        </p:txBody>
      </p:sp>
      <p:sp>
        <p:nvSpPr>
          <p:cNvPr id="46" name="Shape 35"/>
          <p:cNvSpPr/>
          <p:nvPr/>
        </p:nvSpPr>
        <p:spPr>
          <a:xfrm>
            <a:off x="4772025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314700"/>
            <a:ext cx="87511" cy="100013"/>
          </a:xfrm>
          <a:prstGeom prst="rect">
            <a:avLst/>
          </a:prstGeom>
        </p:spPr>
      </p:pic>
      <p:sp>
        <p:nvSpPr>
          <p:cNvPr id="48" name="Text 36"/>
          <p:cNvSpPr/>
          <p:nvPr/>
        </p:nvSpPr>
        <p:spPr>
          <a:xfrm>
            <a:off x="4973836" y="3309342"/>
            <a:ext cx="9077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Claros</a:t>
            </a:r>
            <a:endParaRPr lang="en-US" sz="788" dirty="0"/>
          </a:p>
        </p:txBody>
      </p:sp>
      <p:sp>
        <p:nvSpPr>
          <p:cNvPr id="49" name="Text 37"/>
          <p:cNvSpPr/>
          <p:nvPr/>
        </p:nvSpPr>
        <p:spPr>
          <a:xfrm>
            <a:off x="4973836" y="3457575"/>
            <a:ext cx="1842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detalhada evita ambiguidades</a:t>
            </a:r>
            <a:endParaRPr lang="en-US" sz="675" dirty="0"/>
          </a:p>
        </p:txBody>
      </p:sp>
      <p:sp>
        <p:nvSpPr>
          <p:cNvPr id="50" name="Shape 38"/>
          <p:cNvSpPr/>
          <p:nvPr/>
        </p:nvSpPr>
        <p:spPr>
          <a:xfrm>
            <a:off x="4772025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1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771900"/>
            <a:ext cx="87511" cy="100013"/>
          </a:xfrm>
          <a:prstGeom prst="rect">
            <a:avLst/>
          </a:prstGeom>
        </p:spPr>
      </p:pic>
      <p:sp>
        <p:nvSpPr>
          <p:cNvPr id="52" name="Text 39"/>
          <p:cNvSpPr/>
          <p:nvPr/>
        </p:nvSpPr>
        <p:spPr>
          <a:xfrm>
            <a:off x="4973836" y="3766542"/>
            <a:ext cx="10187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</a:t>
            </a: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4973836" y="3914775"/>
            <a:ext cx="16884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precoce garante qualidade</a:t>
            </a:r>
            <a:endParaRPr lang="en-US" sz="675" dirty="0"/>
          </a:p>
        </p:txBody>
      </p:sp>
      <p:sp>
        <p:nvSpPr>
          <p:cNvPr id="54" name="Shape 41"/>
          <p:cNvSpPr/>
          <p:nvPr/>
        </p:nvSpPr>
        <p:spPr>
          <a:xfrm>
            <a:off x="4772025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5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4229100"/>
            <a:ext cx="87511" cy="100013"/>
          </a:xfrm>
          <a:prstGeom prst="rect">
            <a:avLst/>
          </a:prstGeom>
        </p:spPr>
      </p:pic>
      <p:sp>
        <p:nvSpPr>
          <p:cNvPr id="56" name="Text 42"/>
          <p:cNvSpPr/>
          <p:nvPr/>
        </p:nvSpPr>
        <p:spPr>
          <a:xfrm>
            <a:off x="4973836" y="4223742"/>
            <a:ext cx="11646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4973836" y="4371975"/>
            <a:ext cx="17120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adequadas facilitam gestão</a:t>
            </a:r>
            <a:endParaRPr lang="en-US" sz="6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1250</Words>
  <Application>Microsoft Office PowerPoint</Application>
  <PresentationFormat>Apresentação na tela (16:9)</PresentationFormat>
  <Paragraphs>400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Bruno Rodrigues Reis - 8222243147</cp:lastModifiedBy>
  <cp:revision>4</cp:revision>
  <dcterms:created xsi:type="dcterms:W3CDTF">2025-06-11T22:34:39Z</dcterms:created>
  <dcterms:modified xsi:type="dcterms:W3CDTF">2025-06-11T23:25:15Z</dcterms:modified>
</cp:coreProperties>
</file>