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png"/><Relationship Id="rId7" Type="http://schemas.openxmlformats.org/officeDocument/2006/relationships/image" Target="../media/image-1-7.png"/><Relationship Id="rId8" Type="http://schemas.openxmlformats.org/officeDocument/2006/relationships/image" Target="../media/image-1-8.png"/><Relationship Id="rId9" Type="http://schemas.openxmlformats.org/officeDocument/2006/relationships/image" Target="../media/image-1-9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image" Target="../media/image-2-7.png"/><Relationship Id="rId8" Type="http://schemas.openxmlformats.org/officeDocument/2006/relationships/image" Target="../media/image-2-8.png"/><Relationship Id="rId9" Type="http://schemas.openxmlformats.org/officeDocument/2006/relationships/image" Target="../media/image-2-9.png"/><Relationship Id="rId10" Type="http://schemas.openxmlformats.org/officeDocument/2006/relationships/image" Target="../media/image-2-10.png"/><Relationship Id="rId11" Type="http://schemas.openxmlformats.org/officeDocument/2006/relationships/image" Target="../media/image-2-11.png"/><Relationship Id="rId12" Type="http://schemas.openxmlformats.org/officeDocument/2006/relationships/image" Target="../media/image-2-12.png"/><Relationship Id="rId13" Type="http://schemas.openxmlformats.org/officeDocument/2006/relationships/image" Target="../media/image-2-13.png"/><Relationship Id="rId14" Type="http://schemas.openxmlformats.org/officeDocument/2006/relationships/slideLayout" Target="../slideLayouts/slideLayout1.xml"/><Relationship Id="rId1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image" Target="../media/image-3-7.png"/><Relationship Id="rId8" Type="http://schemas.openxmlformats.org/officeDocument/2006/relationships/image" Target="../media/image-3-8.png"/><Relationship Id="rId9" Type="http://schemas.openxmlformats.org/officeDocument/2006/relationships/image" Target="../media/image-3-9.png"/><Relationship Id="rId10" Type="http://schemas.openxmlformats.org/officeDocument/2006/relationships/image" Target="../media/image-3-10.png"/><Relationship Id="rId11" Type="http://schemas.openxmlformats.org/officeDocument/2006/relationships/image" Target="../media/image-3-11.png"/><Relationship Id="rId12" Type="http://schemas.openxmlformats.org/officeDocument/2006/relationships/image" Target="../media/image-3-12.png"/><Relationship Id="rId13" Type="http://schemas.openxmlformats.org/officeDocument/2006/relationships/image" Target="../media/image-3-13.png"/><Relationship Id="rId14" Type="http://schemas.openxmlformats.org/officeDocument/2006/relationships/image" Target="../media/image-3-14.png"/><Relationship Id="rId15" Type="http://schemas.openxmlformats.org/officeDocument/2006/relationships/image" Target="../media/image-3-15.png"/><Relationship Id="rId16" Type="http://schemas.openxmlformats.org/officeDocument/2006/relationships/image" Target="../media/image-3-16.png"/><Relationship Id="rId17" Type="http://schemas.openxmlformats.org/officeDocument/2006/relationships/image" Target="../media/image-3-17.png"/><Relationship Id="rId18" Type="http://schemas.openxmlformats.org/officeDocument/2006/relationships/slideLayout" Target="../slideLayouts/slideLayout1.xml"/><Relationship Id="rId19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image" Target="../media/image-4-7.png"/><Relationship Id="rId8" Type="http://schemas.openxmlformats.org/officeDocument/2006/relationships/image" Target="../media/image-4-8.png"/><Relationship Id="rId9" Type="http://schemas.openxmlformats.org/officeDocument/2006/relationships/image" Target="../media/image-4-9.png"/><Relationship Id="rId10" Type="http://schemas.openxmlformats.org/officeDocument/2006/relationships/image" Target="../media/image-4-10.png"/><Relationship Id="rId11" Type="http://schemas.openxmlformats.org/officeDocument/2006/relationships/image" Target="../media/image-4-11.png"/><Relationship Id="rId12" Type="http://schemas.openxmlformats.org/officeDocument/2006/relationships/image" Target="../media/image-4-12.png"/><Relationship Id="rId13" Type="http://schemas.openxmlformats.org/officeDocument/2006/relationships/image" Target="../media/image-4-13.png"/><Relationship Id="rId14" Type="http://schemas.openxmlformats.org/officeDocument/2006/relationships/slideLayout" Target="../slideLayouts/slideLayout1.xml"/><Relationship Id="rId1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image" Target="../media/image-5-6.png"/><Relationship Id="rId7" Type="http://schemas.openxmlformats.org/officeDocument/2006/relationships/image" Target="../media/image-5-7.png"/><Relationship Id="rId8" Type="http://schemas.openxmlformats.org/officeDocument/2006/relationships/image" Target="../media/image-5-8.png"/><Relationship Id="rId9" Type="http://schemas.openxmlformats.org/officeDocument/2006/relationships/image" Target="../media/image-5-9.png"/><Relationship Id="rId10" Type="http://schemas.openxmlformats.org/officeDocument/2006/relationships/image" Target="../media/image-5-10.png"/><Relationship Id="rId11" Type="http://schemas.openxmlformats.org/officeDocument/2006/relationships/image" Target="../media/image-5-11.png"/><Relationship Id="rId12" Type="http://schemas.openxmlformats.org/officeDocument/2006/relationships/image" Target="../media/image-5-12.png"/><Relationship Id="rId13" Type="http://schemas.openxmlformats.org/officeDocument/2006/relationships/image" Target="../media/image-5-13.png"/><Relationship Id="rId14" Type="http://schemas.openxmlformats.org/officeDocument/2006/relationships/image" Target="../media/image-5-14.png"/><Relationship Id="rId15" Type="http://schemas.openxmlformats.org/officeDocument/2006/relationships/image" Target="../media/image-5-15.png"/><Relationship Id="rId16" Type="http://schemas.openxmlformats.org/officeDocument/2006/relationships/image" Target="../media/image-5-16.png"/><Relationship Id="rId17" Type="http://schemas.openxmlformats.org/officeDocument/2006/relationships/image" Target="../media/image-5-17.png"/><Relationship Id="rId18" Type="http://schemas.openxmlformats.org/officeDocument/2006/relationships/image" Target="../media/image-5-18.png"/><Relationship Id="rId19" Type="http://schemas.openxmlformats.org/officeDocument/2006/relationships/slideLayout" Target="../slideLayouts/slideLayout1.xml"/><Relationship Id="rId20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8" Type="http://schemas.openxmlformats.org/officeDocument/2006/relationships/image" Target="../media/image-6-8.png"/><Relationship Id="rId9" Type="http://schemas.openxmlformats.org/officeDocument/2006/relationships/image" Target="../media/image-6-9.png"/><Relationship Id="rId10" Type="http://schemas.openxmlformats.org/officeDocument/2006/relationships/image" Target="../media/image-6-10.png"/><Relationship Id="rId11" Type="http://schemas.openxmlformats.org/officeDocument/2006/relationships/image" Target="../media/image-6-11.png"/><Relationship Id="rId12" Type="http://schemas.openxmlformats.org/officeDocument/2006/relationships/image" Target="../media/image-6-12.png"/><Relationship Id="rId13" Type="http://schemas.openxmlformats.org/officeDocument/2006/relationships/image" Target="../media/image-6-13.png"/><Relationship Id="rId14" Type="http://schemas.openxmlformats.org/officeDocument/2006/relationships/slideLayout" Target="../slideLayouts/slideLayout1.xml"/><Relationship Id="rId1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image" Target="../media/image-8-7.png"/><Relationship Id="rId8" Type="http://schemas.openxmlformats.org/officeDocument/2006/relationships/image" Target="../media/image-8-8.png"/><Relationship Id="rId9" Type="http://schemas.openxmlformats.org/officeDocument/2006/relationships/image" Target="../media/image-8-9.png"/><Relationship Id="rId10" Type="http://schemas.openxmlformats.org/officeDocument/2006/relationships/image" Target="../media/image-8-10.png"/><Relationship Id="rId11" Type="http://schemas.openxmlformats.org/officeDocument/2006/relationships/image" Target="../media/image-8-11.png"/><Relationship Id="rId12" Type="http://schemas.openxmlformats.org/officeDocument/2006/relationships/image" Target="../media/image-8-12.png"/><Relationship Id="rId13" Type="http://schemas.openxmlformats.org/officeDocument/2006/relationships/image" Target="../media/image-8-13.png"/><Relationship Id="rId14" Type="http://schemas.openxmlformats.org/officeDocument/2006/relationships/image" Target="../media/image-8-14.png"/><Relationship Id="rId15" Type="http://schemas.openxmlformats.org/officeDocument/2006/relationships/image" Target="../media/image-8-15.png"/><Relationship Id="rId16" Type="http://schemas.openxmlformats.org/officeDocument/2006/relationships/image" Target="../media/image-8-16.png"/><Relationship Id="rId17" Type="http://schemas.openxmlformats.org/officeDocument/2006/relationships/image" Target="../media/image-8-17.png"/><Relationship Id="rId18" Type="http://schemas.openxmlformats.org/officeDocument/2006/relationships/image" Target="../media/image-8-18.png"/><Relationship Id="rId19" Type="http://schemas.openxmlformats.org/officeDocument/2006/relationships/image" Target="../media/image-8-19.png"/><Relationship Id="rId20" Type="http://schemas.openxmlformats.org/officeDocument/2006/relationships/image" Target="../media/image-8-20.png"/><Relationship Id="rId21" Type="http://schemas.openxmlformats.org/officeDocument/2006/relationships/image" Target="../media/image-8-21.png"/><Relationship Id="rId22" Type="http://schemas.openxmlformats.org/officeDocument/2006/relationships/image" Target="../media/image-8-22.png"/><Relationship Id="rId23" Type="http://schemas.openxmlformats.org/officeDocument/2006/relationships/image" Target="../media/image-8-23.png"/><Relationship Id="rId24" Type="http://schemas.openxmlformats.org/officeDocument/2006/relationships/image" Target="../media/image-8-24.png"/><Relationship Id="rId25" Type="http://schemas.openxmlformats.org/officeDocument/2006/relationships/image" Target="../media/image-8-25.png"/><Relationship Id="rId26" Type="http://schemas.openxmlformats.org/officeDocument/2006/relationships/image" Target="../media/image-8-26.png"/><Relationship Id="rId27" Type="http://schemas.openxmlformats.org/officeDocument/2006/relationships/image" Target="../media/image-8-27.png"/><Relationship Id="rId28" Type="http://schemas.openxmlformats.org/officeDocument/2006/relationships/slideLayout" Target="../slideLayouts/slideLayout1.xml"/><Relationship Id="rId29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image" Target="../media/image-9-6.png"/><Relationship Id="rId7" Type="http://schemas.openxmlformats.org/officeDocument/2006/relationships/image" Target="../media/image-9-7.png"/><Relationship Id="rId8" Type="http://schemas.openxmlformats.org/officeDocument/2006/relationships/image" Target="../media/image-9-8.png"/><Relationship Id="rId9" Type="http://schemas.openxmlformats.org/officeDocument/2006/relationships/image" Target="../media/image-9-9.png"/><Relationship Id="rId10" Type="http://schemas.openxmlformats.org/officeDocument/2006/relationships/image" Target="../media/image-9-10.png"/><Relationship Id="rId11" Type="http://schemas.openxmlformats.org/officeDocument/2006/relationships/image" Target="../media/image-9-11.png"/><Relationship Id="rId12" Type="http://schemas.openxmlformats.org/officeDocument/2006/relationships/image" Target="../media/image-9-12.png"/><Relationship Id="rId13" Type="http://schemas.openxmlformats.org/officeDocument/2006/relationships/image" Target="../media/image-9-13.png"/><Relationship Id="rId14" Type="http://schemas.openxmlformats.org/officeDocument/2006/relationships/image" Target="../media/image-9-14.png"/><Relationship Id="rId15" Type="http://schemas.openxmlformats.org/officeDocument/2006/relationships/image" Target="../media/image-9-15.png"/><Relationship Id="rId16" Type="http://schemas.openxmlformats.org/officeDocument/2006/relationships/image" Target="../media/image-9-16.png"/><Relationship Id="rId17" Type="http://schemas.openxmlformats.org/officeDocument/2006/relationships/image" Target="../media/image-9-17.png"/><Relationship Id="rId18" Type="http://schemas.openxmlformats.org/officeDocument/2006/relationships/image" Target="../media/image-9-18.png"/><Relationship Id="rId19" Type="http://schemas.openxmlformats.org/officeDocument/2006/relationships/image" Target="../media/image-9-19.png"/><Relationship Id="rId20" Type="http://schemas.openxmlformats.org/officeDocument/2006/relationships/image" Target="../media/image-9-20.png"/><Relationship Id="rId21" Type="http://schemas.openxmlformats.org/officeDocument/2006/relationships/image" Target="../media/image-9-21.png"/><Relationship Id="rId22" Type="http://schemas.openxmlformats.org/officeDocument/2006/relationships/image" Target="../media/image-9-22.png"/><Relationship Id="rId23" Type="http://schemas.openxmlformats.org/officeDocument/2006/relationships/image" Target="../media/image-9-23.png"/><Relationship Id="rId24" Type="http://schemas.openxmlformats.org/officeDocument/2006/relationships/image" Target="../media/image-9-24.png"/><Relationship Id="rId25" Type="http://schemas.openxmlformats.org/officeDocument/2006/relationships/image" Target="../media/image-9-25.png"/><Relationship Id="rId26" Type="http://schemas.openxmlformats.org/officeDocument/2006/relationships/image" Target="../media/image-9-26.png"/><Relationship Id="rId27" Type="http://schemas.openxmlformats.org/officeDocument/2006/relationships/slideLayout" Target="../slideLayouts/slideLayout1.xml"/><Relationship Id="rId28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315200" y="-914400"/>
            <a:ext cx="2743200" cy="2743200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4" name="Shape 1"/>
          <p:cNvSpPr/>
          <p:nvPr/>
        </p:nvSpPr>
        <p:spPr>
          <a:xfrm>
            <a:off x="-457200" y="3771900"/>
            <a:ext cx="1828800" cy="1828800"/>
          </a:xfrm>
          <a:prstGeom prst="ellipse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914400" y="285750"/>
            <a:ext cx="7315200" cy="45720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5434" y="700088"/>
            <a:ext cx="428625" cy="42862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878359" y="628650"/>
            <a:ext cx="2001645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Projeto A3</a:t>
            </a:r>
            <a:endParaRPr lang="en-US" sz="2025" dirty="0"/>
          </a:p>
        </p:txBody>
      </p:sp>
      <p:sp>
        <p:nvSpPr>
          <p:cNvPr id="8" name="Text 4"/>
          <p:cNvSpPr/>
          <p:nvPr/>
        </p:nvSpPr>
        <p:spPr>
          <a:xfrm>
            <a:off x="3878359" y="971550"/>
            <a:ext cx="200164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Gerenciador de Tarefas</a:t>
            </a:r>
            <a:endParaRPr lang="en-US" sz="1350" dirty="0"/>
          </a:p>
        </p:txBody>
      </p:sp>
      <p:sp>
        <p:nvSpPr>
          <p:cNvPr id="9" name="Text 5"/>
          <p:cNvSpPr/>
          <p:nvPr/>
        </p:nvSpPr>
        <p:spPr>
          <a:xfrm>
            <a:off x="1257300" y="1371600"/>
            <a:ext cx="67008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Documentação de Desenvolvimento de Software</a:t>
            </a:r>
            <a:endParaRPr lang="en-US" sz="1125" dirty="0"/>
          </a:p>
        </p:txBody>
      </p:sp>
      <p:sp>
        <p:nvSpPr>
          <p:cNvPr id="10" name="Shape 6"/>
          <p:cNvSpPr/>
          <p:nvPr/>
        </p:nvSpPr>
        <p:spPr>
          <a:xfrm>
            <a:off x="1257300" y="1800225"/>
            <a:ext cx="3200400" cy="971550"/>
          </a:xfrm>
          <a:prstGeom prst="rect">
            <a:avLst/>
          </a:prstGeom>
          <a:solidFill>
            <a:srgbClr val="F9FAFB"/>
          </a:solidFill>
          <a:ln/>
        </p:spPr>
      </p:sp>
      <p:sp>
        <p:nvSpPr>
          <p:cNvPr id="11" name="Shape 7"/>
          <p:cNvSpPr/>
          <p:nvPr/>
        </p:nvSpPr>
        <p:spPr>
          <a:xfrm>
            <a:off x="1257300" y="1800225"/>
            <a:ext cx="28575" cy="971550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" y="1985963"/>
            <a:ext cx="171450" cy="171450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685925" y="1971675"/>
            <a:ext cx="67980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Disciplina</a:t>
            </a:r>
            <a:endParaRPr lang="en-US" sz="1013" dirty="0"/>
          </a:p>
        </p:txBody>
      </p:sp>
      <p:sp>
        <p:nvSpPr>
          <p:cNvPr id="14" name="Text 9"/>
          <p:cNvSpPr/>
          <p:nvPr/>
        </p:nvSpPr>
        <p:spPr>
          <a:xfrm>
            <a:off x="1428750" y="2257425"/>
            <a:ext cx="29289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UC – Gestão e Qualidade de Software</a:t>
            </a:r>
            <a:endParaRPr lang="en-US" sz="900" dirty="0"/>
          </a:p>
        </p:txBody>
      </p:sp>
      <p:sp>
        <p:nvSpPr>
          <p:cNvPr id="15" name="Text 10"/>
          <p:cNvSpPr/>
          <p:nvPr/>
        </p:nvSpPr>
        <p:spPr>
          <a:xfrm>
            <a:off x="1428750" y="2457450"/>
            <a:ext cx="29289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Prof. Calvetti</a:t>
            </a:r>
            <a:endParaRPr lang="en-US" sz="788" dirty="0"/>
          </a:p>
        </p:txBody>
      </p:sp>
      <p:sp>
        <p:nvSpPr>
          <p:cNvPr id="16" name="Shape 11"/>
          <p:cNvSpPr/>
          <p:nvPr/>
        </p:nvSpPr>
        <p:spPr>
          <a:xfrm>
            <a:off x="4686300" y="1800225"/>
            <a:ext cx="3200400" cy="971550"/>
          </a:xfrm>
          <a:prstGeom prst="rect">
            <a:avLst/>
          </a:prstGeom>
          <a:solidFill>
            <a:srgbClr val="F9FAFB"/>
          </a:solidFill>
          <a:ln/>
        </p:spPr>
      </p:sp>
      <p:sp>
        <p:nvSpPr>
          <p:cNvPr id="17" name="Shape 12"/>
          <p:cNvSpPr/>
          <p:nvPr/>
        </p:nvSpPr>
        <p:spPr>
          <a:xfrm>
            <a:off x="4686300" y="1800225"/>
            <a:ext cx="28575" cy="971550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1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0" y="1985963"/>
            <a:ext cx="150019" cy="171450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5093494" y="1971675"/>
            <a:ext cx="43869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Aluno</a:t>
            </a:r>
            <a:endParaRPr lang="en-US" sz="1013" dirty="0"/>
          </a:p>
        </p:txBody>
      </p:sp>
      <p:sp>
        <p:nvSpPr>
          <p:cNvPr id="20" name="Text 14"/>
          <p:cNvSpPr/>
          <p:nvPr/>
        </p:nvSpPr>
        <p:spPr>
          <a:xfrm>
            <a:off x="4857750" y="2257425"/>
            <a:ext cx="29289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Bruno Rodrigues Reis</a:t>
            </a:r>
            <a:endParaRPr lang="en-US" sz="900" dirty="0"/>
          </a:p>
        </p:txBody>
      </p:sp>
      <p:sp>
        <p:nvSpPr>
          <p:cNvPr id="21" name="Text 15"/>
          <p:cNvSpPr/>
          <p:nvPr/>
        </p:nvSpPr>
        <p:spPr>
          <a:xfrm>
            <a:off x="4857750" y="2457450"/>
            <a:ext cx="29289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6B728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RA: 8222243147</a:t>
            </a:r>
            <a:endParaRPr lang="en-US" sz="788" dirty="0"/>
          </a:p>
        </p:txBody>
      </p:sp>
      <p:sp>
        <p:nvSpPr>
          <p:cNvPr id="22" name="Shape 16"/>
          <p:cNvSpPr/>
          <p:nvPr/>
        </p:nvSpPr>
        <p:spPr>
          <a:xfrm>
            <a:off x="1257300" y="3000375"/>
            <a:ext cx="6629400" cy="1514475"/>
          </a:xfrm>
          <a:prstGeom prst="rect">
            <a:avLst/>
          </a:prstGeom>
          <a:solidFill>
            <a:srgbClr val="EFF6FF"/>
          </a:solidFill>
          <a:ln/>
        </p:spPr>
      </p:sp>
      <p:pic>
        <p:nvPicPr>
          <p:cNvPr id="2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750" y="3186113"/>
            <a:ext cx="171450" cy="171450"/>
          </a:xfrm>
          <a:prstGeom prst="rect">
            <a:avLst/>
          </a:prstGeom>
        </p:spPr>
      </p:pic>
      <p:sp>
        <p:nvSpPr>
          <p:cNvPr id="24" name="Text 17"/>
          <p:cNvSpPr/>
          <p:nvPr/>
        </p:nvSpPr>
        <p:spPr>
          <a:xfrm>
            <a:off x="1685925" y="3171825"/>
            <a:ext cx="1489779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Objetivos do Projeto</a:t>
            </a:r>
            <a:endParaRPr lang="en-US" sz="1125" dirty="0"/>
          </a:p>
        </p:txBody>
      </p:sp>
      <p:pic>
        <p:nvPicPr>
          <p:cNvPr id="25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28750" y="3514725"/>
            <a:ext cx="114300" cy="114300"/>
          </a:xfrm>
          <a:prstGeom prst="rect">
            <a:avLst/>
          </a:prstGeom>
        </p:spPr>
      </p:pic>
      <p:sp>
        <p:nvSpPr>
          <p:cNvPr id="26" name="Text 18"/>
          <p:cNvSpPr/>
          <p:nvPr/>
        </p:nvSpPr>
        <p:spPr>
          <a:xfrm>
            <a:off x="1600200" y="3486150"/>
            <a:ext cx="29575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Demonstrar aplicação prática de conceitos de engenharia de software</a:t>
            </a:r>
            <a:endParaRPr lang="en-US" sz="900" dirty="0"/>
          </a:p>
        </p:txBody>
      </p:sp>
      <p:pic>
        <p:nvPicPr>
          <p:cNvPr id="27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28750" y="3943350"/>
            <a:ext cx="114300" cy="114300"/>
          </a:xfrm>
          <a:prstGeom prst="rect">
            <a:avLst/>
          </a:prstGeom>
        </p:spPr>
      </p:pic>
      <p:sp>
        <p:nvSpPr>
          <p:cNvPr id="28" name="Text 19"/>
          <p:cNvSpPr/>
          <p:nvPr/>
        </p:nvSpPr>
        <p:spPr>
          <a:xfrm>
            <a:off x="1600200" y="3914775"/>
            <a:ext cx="29575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Elaborar documentação completa de desenvolvimento</a:t>
            </a:r>
            <a:endParaRPr lang="en-US" sz="900" dirty="0"/>
          </a:p>
        </p:txBody>
      </p:sp>
      <p:pic>
        <p:nvPicPr>
          <p:cNvPr id="2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7725" y="3514725"/>
            <a:ext cx="114300" cy="114300"/>
          </a:xfrm>
          <a:prstGeom prst="rect">
            <a:avLst/>
          </a:prstGeom>
        </p:spPr>
      </p:pic>
      <p:sp>
        <p:nvSpPr>
          <p:cNvPr id="30" name="Text 20"/>
          <p:cNvSpPr/>
          <p:nvPr/>
        </p:nvSpPr>
        <p:spPr>
          <a:xfrm>
            <a:off x="4829175" y="3486150"/>
            <a:ext cx="29575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Implementar sistema funcional com testes abrangentes</a:t>
            </a:r>
            <a:endParaRPr lang="en-US" sz="900" dirty="0"/>
          </a:p>
        </p:txBody>
      </p:sp>
      <p:pic>
        <p:nvPicPr>
          <p:cNvPr id="31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57725" y="3943350"/>
            <a:ext cx="114300" cy="114300"/>
          </a:xfrm>
          <a:prstGeom prst="rect">
            <a:avLst/>
          </a:prstGeom>
        </p:spPr>
      </p:pic>
      <p:sp>
        <p:nvSpPr>
          <p:cNvPr id="32" name="Text 21"/>
          <p:cNvSpPr/>
          <p:nvPr/>
        </p:nvSpPr>
        <p:spPr>
          <a:xfrm>
            <a:off x="4829175" y="3914775"/>
            <a:ext cx="295751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Aplicar gestão de configuração e controle de qualidade</a:t>
            </a:r>
            <a:endParaRPr lang="en-US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20065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543800" y="-685800"/>
            <a:ext cx="2286000" cy="2286000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4" name="Shape 1"/>
          <p:cNvSpPr/>
          <p:nvPr/>
        </p:nvSpPr>
        <p:spPr>
          <a:xfrm>
            <a:off x="-342900" y="4171950"/>
            <a:ext cx="1371600" cy="1371600"/>
          </a:xfrm>
          <a:prstGeom prst="ellipse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457200" y="228600"/>
            <a:ext cx="8229600" cy="474345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7865" y="514350"/>
            <a:ext cx="289322" cy="2571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231486" y="514350"/>
            <a:ext cx="3156059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6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Metodologia e Planejamento</a:t>
            </a:r>
            <a:endParaRPr lang="en-US" sz="1688" dirty="0"/>
          </a:p>
        </p:txBody>
      </p:sp>
      <p:sp>
        <p:nvSpPr>
          <p:cNvPr id="8" name="Text 4"/>
          <p:cNvSpPr/>
          <p:nvPr/>
        </p:nvSpPr>
        <p:spPr>
          <a:xfrm>
            <a:off x="742950" y="885825"/>
            <a:ext cx="77295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Abordagem sistemática baseada em engenharia de software</a:t>
            </a:r>
            <a:endParaRPr lang="en-US" sz="1013" dirty="0"/>
          </a:p>
        </p:txBody>
      </p:sp>
      <p:sp>
        <p:nvSpPr>
          <p:cNvPr id="9" name="Shape 5"/>
          <p:cNvSpPr/>
          <p:nvPr/>
        </p:nvSpPr>
        <p:spPr>
          <a:xfrm>
            <a:off x="742950" y="1257300"/>
            <a:ext cx="3743325" cy="1114425"/>
          </a:xfrm>
          <a:prstGeom prst="rect">
            <a:avLst/>
          </a:prstGeom>
          <a:solidFill>
            <a:srgbClr val="EFF6FF"/>
          </a:solidFill>
          <a:ln/>
        </p:spPr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5" y="1414463"/>
            <a:ext cx="214313" cy="17145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185863" y="1400175"/>
            <a:ext cx="187852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Abordagem Metodológica</a:t>
            </a:r>
            <a:endParaRPr lang="en-US" sz="1125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5825" y="1714500"/>
            <a:ext cx="87511" cy="100013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30486" y="1685925"/>
            <a:ext cx="1574946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Processo iterativo e incremental</a:t>
            </a:r>
            <a:endParaRPr lang="en-US" sz="788" dirty="0"/>
          </a:p>
        </p:txBody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5825" y="1914525"/>
            <a:ext cx="87511" cy="100013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1030486" y="1885950"/>
            <a:ext cx="158462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Baseado em Pressman &amp; Maxim</a:t>
            </a:r>
            <a:endParaRPr lang="en-US" sz="788" dirty="0"/>
          </a:p>
        </p:txBody>
      </p:sp>
      <p:pic>
        <p:nvPicPr>
          <p:cNvPr id="1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5825" y="2114550"/>
            <a:ext cx="87511" cy="100013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1030486" y="2085975"/>
            <a:ext cx="1737661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Foco na qualidade e documentação</a:t>
            </a:r>
            <a:endParaRPr lang="en-US" sz="788" dirty="0"/>
          </a:p>
        </p:txBody>
      </p:sp>
      <p:sp>
        <p:nvSpPr>
          <p:cNvPr id="18" name="Shape 10"/>
          <p:cNvSpPr/>
          <p:nvPr/>
        </p:nvSpPr>
        <p:spPr>
          <a:xfrm>
            <a:off x="4657725" y="1257300"/>
            <a:ext cx="3743325" cy="1114425"/>
          </a:xfrm>
          <a:prstGeom prst="rect">
            <a:avLst/>
          </a:prstGeom>
          <a:solidFill>
            <a:srgbClr val="F9FAFB"/>
          </a:solidFill>
          <a:ln/>
        </p:spPr>
      </p:sp>
      <p:pic>
        <p:nvPicPr>
          <p:cNvPr id="19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00600" y="1414463"/>
            <a:ext cx="171450" cy="171450"/>
          </a:xfrm>
          <a:prstGeom prst="rect">
            <a:avLst/>
          </a:prstGeom>
        </p:spPr>
      </p:pic>
      <p:sp>
        <p:nvSpPr>
          <p:cNvPr id="20" name="Text 11"/>
          <p:cNvSpPr/>
          <p:nvPr/>
        </p:nvSpPr>
        <p:spPr>
          <a:xfrm>
            <a:off x="5057775" y="1400175"/>
            <a:ext cx="135304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Cronograma Geral</a:t>
            </a:r>
            <a:endParaRPr lang="en-US" sz="1125" dirty="0"/>
          </a:p>
        </p:txBody>
      </p:sp>
      <p:sp>
        <p:nvSpPr>
          <p:cNvPr id="21" name="Text 12"/>
          <p:cNvSpPr/>
          <p:nvPr/>
        </p:nvSpPr>
        <p:spPr>
          <a:xfrm>
            <a:off x="4800600" y="1685925"/>
            <a:ext cx="74624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Duração Total:</a:t>
            </a:r>
            <a:endParaRPr lang="en-US" sz="788" dirty="0"/>
          </a:p>
        </p:txBody>
      </p:sp>
      <p:sp>
        <p:nvSpPr>
          <p:cNvPr id="22" name="Text 13"/>
          <p:cNvSpPr/>
          <p:nvPr/>
        </p:nvSpPr>
        <p:spPr>
          <a:xfrm>
            <a:off x="7740588" y="1685925"/>
            <a:ext cx="58902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 semanas</a:t>
            </a:r>
            <a:endParaRPr lang="en-US" sz="788" dirty="0"/>
          </a:p>
        </p:txBody>
      </p:sp>
      <p:sp>
        <p:nvSpPr>
          <p:cNvPr id="23" name="Text 14"/>
          <p:cNvSpPr/>
          <p:nvPr/>
        </p:nvSpPr>
        <p:spPr>
          <a:xfrm>
            <a:off x="4800600" y="1885950"/>
            <a:ext cx="90756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Esforço Estimado:</a:t>
            </a:r>
            <a:endParaRPr lang="en-US" sz="788" dirty="0"/>
          </a:p>
        </p:txBody>
      </p:sp>
      <p:sp>
        <p:nvSpPr>
          <p:cNvPr id="24" name="Text 15"/>
          <p:cNvSpPr/>
          <p:nvPr/>
        </p:nvSpPr>
        <p:spPr>
          <a:xfrm>
            <a:off x="7842414" y="1885950"/>
            <a:ext cx="48719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60 horas</a:t>
            </a:r>
            <a:endParaRPr lang="en-US" sz="788" dirty="0"/>
          </a:p>
        </p:txBody>
      </p:sp>
      <p:sp>
        <p:nvSpPr>
          <p:cNvPr id="25" name="Text 16"/>
          <p:cNvSpPr/>
          <p:nvPr/>
        </p:nvSpPr>
        <p:spPr>
          <a:xfrm>
            <a:off x="4800600" y="2085975"/>
            <a:ext cx="42089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Equipe:</a:t>
            </a:r>
            <a:endParaRPr lang="en-US" sz="788" dirty="0"/>
          </a:p>
        </p:txBody>
      </p:sp>
      <p:sp>
        <p:nvSpPr>
          <p:cNvPr id="26" name="Text 17"/>
          <p:cNvSpPr/>
          <p:nvPr/>
        </p:nvSpPr>
        <p:spPr>
          <a:xfrm>
            <a:off x="7496975" y="2085975"/>
            <a:ext cx="83263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Multidisciplinar</a:t>
            </a:r>
            <a:endParaRPr lang="en-US" sz="788" dirty="0"/>
          </a:p>
        </p:txBody>
      </p:sp>
      <p:sp>
        <p:nvSpPr>
          <p:cNvPr id="27" name="Text 18"/>
          <p:cNvSpPr/>
          <p:nvPr/>
        </p:nvSpPr>
        <p:spPr>
          <a:xfrm>
            <a:off x="742950" y="2543175"/>
            <a:ext cx="77295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Fases do Projeto</a:t>
            </a:r>
            <a:endParaRPr lang="en-US" sz="1125" dirty="0"/>
          </a:p>
        </p:txBody>
      </p:sp>
      <p:sp>
        <p:nvSpPr>
          <p:cNvPr id="28" name="Shape 19"/>
          <p:cNvSpPr/>
          <p:nvPr/>
        </p:nvSpPr>
        <p:spPr>
          <a:xfrm>
            <a:off x="742950" y="2886075"/>
            <a:ext cx="2495541" cy="6000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9" name="Shape 20"/>
          <p:cNvSpPr/>
          <p:nvPr/>
        </p:nvSpPr>
        <p:spPr>
          <a:xfrm>
            <a:off x="742950" y="2886075"/>
            <a:ext cx="28575" cy="600075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30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675" y="2993231"/>
            <a:ext cx="100013" cy="100013"/>
          </a:xfrm>
          <a:prstGeom prst="rect">
            <a:avLst/>
          </a:prstGeom>
        </p:spPr>
      </p:pic>
      <p:sp>
        <p:nvSpPr>
          <p:cNvPr id="31" name="Text 21"/>
          <p:cNvSpPr/>
          <p:nvPr/>
        </p:nvSpPr>
        <p:spPr>
          <a:xfrm>
            <a:off x="985838" y="2971800"/>
            <a:ext cx="88864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Análise &amp; Design</a:t>
            </a:r>
            <a:endParaRPr lang="en-US" sz="788" dirty="0"/>
          </a:p>
        </p:txBody>
      </p:sp>
      <p:sp>
        <p:nvSpPr>
          <p:cNvPr id="32" name="Text 22"/>
          <p:cNvSpPr/>
          <p:nvPr/>
        </p:nvSpPr>
        <p:spPr>
          <a:xfrm>
            <a:off x="828675" y="3143250"/>
            <a:ext cx="239552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Semana 1</a:t>
            </a:r>
            <a:endParaRPr lang="en-US" sz="675" dirty="0"/>
          </a:p>
        </p:txBody>
      </p:sp>
      <p:sp>
        <p:nvSpPr>
          <p:cNvPr id="33" name="Text 23"/>
          <p:cNvSpPr/>
          <p:nvPr/>
        </p:nvSpPr>
        <p:spPr>
          <a:xfrm>
            <a:off x="828675" y="3286125"/>
            <a:ext cx="239552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Requisitos, arquitetura e especificações</a:t>
            </a:r>
            <a:endParaRPr lang="en-US" sz="675" dirty="0"/>
          </a:p>
        </p:txBody>
      </p:sp>
      <p:sp>
        <p:nvSpPr>
          <p:cNvPr id="34" name="Shape 24"/>
          <p:cNvSpPr/>
          <p:nvPr/>
        </p:nvSpPr>
        <p:spPr>
          <a:xfrm>
            <a:off x="3324216" y="2886075"/>
            <a:ext cx="2495541" cy="6000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5" name="Shape 25"/>
          <p:cNvSpPr/>
          <p:nvPr/>
        </p:nvSpPr>
        <p:spPr>
          <a:xfrm>
            <a:off x="3324216" y="2886075"/>
            <a:ext cx="28575" cy="600075"/>
          </a:xfrm>
          <a:prstGeom prst="rect">
            <a:avLst/>
          </a:prstGeom>
          <a:solidFill>
            <a:srgbClr val="10B981"/>
          </a:solidFill>
          <a:ln/>
        </p:spPr>
      </p:sp>
      <p:pic>
        <p:nvPicPr>
          <p:cNvPr id="36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09941" y="2993231"/>
            <a:ext cx="125016" cy="100013"/>
          </a:xfrm>
          <a:prstGeom prst="rect">
            <a:avLst/>
          </a:prstGeom>
        </p:spPr>
      </p:pic>
      <p:sp>
        <p:nvSpPr>
          <p:cNvPr id="37" name="Text 26"/>
          <p:cNvSpPr/>
          <p:nvPr/>
        </p:nvSpPr>
        <p:spPr>
          <a:xfrm>
            <a:off x="3592106" y="2971800"/>
            <a:ext cx="84273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Implementação</a:t>
            </a:r>
            <a:endParaRPr lang="en-US" sz="788" dirty="0"/>
          </a:p>
        </p:txBody>
      </p:sp>
      <p:sp>
        <p:nvSpPr>
          <p:cNvPr id="38" name="Text 27"/>
          <p:cNvSpPr/>
          <p:nvPr/>
        </p:nvSpPr>
        <p:spPr>
          <a:xfrm>
            <a:off x="3409941" y="3143250"/>
            <a:ext cx="239552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Semanas 2-3</a:t>
            </a:r>
            <a:endParaRPr lang="en-US" sz="675" dirty="0"/>
          </a:p>
        </p:txBody>
      </p:sp>
      <p:sp>
        <p:nvSpPr>
          <p:cNvPr id="39" name="Text 28"/>
          <p:cNvSpPr/>
          <p:nvPr/>
        </p:nvSpPr>
        <p:spPr>
          <a:xfrm>
            <a:off x="3409941" y="3286125"/>
            <a:ext cx="239552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Desenvolvimento backend e frontend</a:t>
            </a:r>
            <a:endParaRPr lang="en-US" sz="675" dirty="0"/>
          </a:p>
        </p:txBody>
      </p:sp>
      <p:sp>
        <p:nvSpPr>
          <p:cNvPr id="40" name="Shape 29"/>
          <p:cNvSpPr/>
          <p:nvPr/>
        </p:nvSpPr>
        <p:spPr>
          <a:xfrm>
            <a:off x="5905481" y="2886075"/>
            <a:ext cx="2495569" cy="6000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1" name="Shape 30"/>
          <p:cNvSpPr/>
          <p:nvPr/>
        </p:nvSpPr>
        <p:spPr>
          <a:xfrm>
            <a:off x="5905481" y="2886075"/>
            <a:ext cx="28575" cy="600075"/>
          </a:xfrm>
          <a:prstGeom prst="rect">
            <a:avLst/>
          </a:prstGeom>
          <a:solidFill>
            <a:srgbClr val="8B5CF6"/>
          </a:solidFill>
          <a:ln/>
        </p:spPr>
      </p:sp>
      <p:pic>
        <p:nvPicPr>
          <p:cNvPr id="42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1206" y="2993231"/>
            <a:ext cx="100013" cy="100013"/>
          </a:xfrm>
          <a:prstGeom prst="rect">
            <a:avLst/>
          </a:prstGeom>
        </p:spPr>
      </p:pic>
      <p:sp>
        <p:nvSpPr>
          <p:cNvPr id="43" name="Text 31"/>
          <p:cNvSpPr/>
          <p:nvPr/>
        </p:nvSpPr>
        <p:spPr>
          <a:xfrm>
            <a:off x="6148369" y="2971800"/>
            <a:ext cx="73672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Testes &amp; Docs</a:t>
            </a:r>
            <a:endParaRPr lang="en-US" sz="788" dirty="0"/>
          </a:p>
        </p:txBody>
      </p:sp>
      <p:sp>
        <p:nvSpPr>
          <p:cNvPr id="44" name="Text 32"/>
          <p:cNvSpPr/>
          <p:nvPr/>
        </p:nvSpPr>
        <p:spPr>
          <a:xfrm>
            <a:off x="5991206" y="3143250"/>
            <a:ext cx="2395556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Semana 4</a:t>
            </a:r>
            <a:endParaRPr lang="en-US" sz="675" dirty="0"/>
          </a:p>
        </p:txBody>
      </p:sp>
      <p:sp>
        <p:nvSpPr>
          <p:cNvPr id="45" name="Text 33"/>
          <p:cNvSpPr/>
          <p:nvPr/>
        </p:nvSpPr>
        <p:spPr>
          <a:xfrm>
            <a:off x="5991206" y="3286125"/>
            <a:ext cx="2395556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Validação e documentação final</a:t>
            </a:r>
            <a:endParaRPr lang="en-US" sz="675" dirty="0"/>
          </a:p>
        </p:txBody>
      </p:sp>
      <p:sp>
        <p:nvSpPr>
          <p:cNvPr id="46" name="Shape 34"/>
          <p:cNvSpPr/>
          <p:nvPr/>
        </p:nvSpPr>
        <p:spPr>
          <a:xfrm>
            <a:off x="742950" y="3657600"/>
            <a:ext cx="7658100" cy="1028700"/>
          </a:xfrm>
          <a:prstGeom prst="rect">
            <a:avLst/>
          </a:prstGeom>
          <a:solidFill>
            <a:srgbClr val="F3F4F6"/>
          </a:solidFill>
          <a:ln/>
        </p:spPr>
      </p:sp>
      <p:sp>
        <p:nvSpPr>
          <p:cNvPr id="47" name="Text 35"/>
          <p:cNvSpPr/>
          <p:nvPr/>
        </p:nvSpPr>
        <p:spPr>
          <a:xfrm>
            <a:off x="885825" y="3800475"/>
            <a:ext cx="74437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Recursos Necessários</a:t>
            </a:r>
            <a:endParaRPr lang="en-US" sz="1013" dirty="0"/>
          </a:p>
        </p:txBody>
      </p:sp>
      <p:pic>
        <p:nvPicPr>
          <p:cNvPr id="48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69275" y="4086225"/>
            <a:ext cx="214313" cy="171450"/>
          </a:xfrm>
          <a:prstGeom prst="rect">
            <a:avLst/>
          </a:prstGeom>
        </p:spPr>
      </p:pic>
      <p:sp>
        <p:nvSpPr>
          <p:cNvPr id="49" name="Text 36"/>
          <p:cNvSpPr/>
          <p:nvPr/>
        </p:nvSpPr>
        <p:spPr>
          <a:xfrm>
            <a:off x="885825" y="4286250"/>
            <a:ext cx="245267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Humanos</a:t>
            </a:r>
            <a:endParaRPr lang="en-US" sz="788" dirty="0"/>
          </a:p>
        </p:txBody>
      </p:sp>
      <p:sp>
        <p:nvSpPr>
          <p:cNvPr id="50" name="Text 37"/>
          <p:cNvSpPr/>
          <p:nvPr/>
        </p:nvSpPr>
        <p:spPr>
          <a:xfrm>
            <a:off x="885825" y="4429125"/>
            <a:ext cx="245267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Desenvolvedores, Analistas, Testadores</a:t>
            </a:r>
            <a:endParaRPr lang="en-US" sz="675" dirty="0"/>
          </a:p>
        </p:txBody>
      </p:sp>
      <p:pic>
        <p:nvPicPr>
          <p:cNvPr id="51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64816" y="4086225"/>
            <a:ext cx="214313" cy="171450"/>
          </a:xfrm>
          <a:prstGeom prst="rect">
            <a:avLst/>
          </a:prstGeom>
        </p:spPr>
      </p:pic>
      <p:sp>
        <p:nvSpPr>
          <p:cNvPr id="52" name="Text 38"/>
          <p:cNvSpPr/>
          <p:nvPr/>
        </p:nvSpPr>
        <p:spPr>
          <a:xfrm>
            <a:off x="3381366" y="4286250"/>
            <a:ext cx="245267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Tecnológicos</a:t>
            </a:r>
            <a:endParaRPr lang="en-US" sz="788" dirty="0"/>
          </a:p>
        </p:txBody>
      </p:sp>
      <p:sp>
        <p:nvSpPr>
          <p:cNvPr id="53" name="Text 39"/>
          <p:cNvSpPr/>
          <p:nvPr/>
        </p:nvSpPr>
        <p:spPr>
          <a:xfrm>
            <a:off x="3381366" y="4429125"/>
            <a:ext cx="245267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Flask, Git, Ferramentas de Teste</a:t>
            </a:r>
            <a:endParaRPr lang="en-US" sz="675" dirty="0"/>
          </a:p>
        </p:txBody>
      </p:sp>
      <p:pic>
        <p:nvPicPr>
          <p:cNvPr id="54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81816" y="4086225"/>
            <a:ext cx="171450" cy="171450"/>
          </a:xfrm>
          <a:prstGeom prst="rect">
            <a:avLst/>
          </a:prstGeom>
        </p:spPr>
      </p:pic>
      <p:sp>
        <p:nvSpPr>
          <p:cNvPr id="55" name="Text 40"/>
          <p:cNvSpPr/>
          <p:nvPr/>
        </p:nvSpPr>
        <p:spPr>
          <a:xfrm>
            <a:off x="5876906" y="4286250"/>
            <a:ext cx="2452706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Infraestrutura</a:t>
            </a:r>
            <a:endParaRPr lang="en-US" sz="788" dirty="0"/>
          </a:p>
        </p:txBody>
      </p:sp>
      <p:sp>
        <p:nvSpPr>
          <p:cNvPr id="56" name="Text 41"/>
          <p:cNvSpPr/>
          <p:nvPr/>
        </p:nvSpPr>
        <p:spPr>
          <a:xfrm>
            <a:off x="5876906" y="4429125"/>
            <a:ext cx="2452706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Ambientes de Dev, Teste e Produção</a:t>
            </a:r>
            <a:endParaRPr lang="en-US" sz="67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686425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658100" y="-571500"/>
            <a:ext cx="2057400" cy="2057400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4" name="Shape 1"/>
          <p:cNvSpPr/>
          <p:nvPr/>
        </p:nvSpPr>
        <p:spPr>
          <a:xfrm>
            <a:off x="-400050" y="4486275"/>
            <a:ext cx="1600200" cy="1600200"/>
          </a:xfrm>
          <a:prstGeom prst="ellipse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457200" y="228600"/>
            <a:ext cx="8229600" cy="5229225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4950" y="457200"/>
            <a:ext cx="257175" cy="2571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546425" y="457200"/>
            <a:ext cx="2494034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6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Tecnologias Escolhidas</a:t>
            </a:r>
            <a:endParaRPr lang="en-US" sz="1688" dirty="0"/>
          </a:p>
        </p:txBody>
      </p:sp>
      <p:sp>
        <p:nvSpPr>
          <p:cNvPr id="8" name="Text 4"/>
          <p:cNvSpPr/>
          <p:nvPr/>
        </p:nvSpPr>
        <p:spPr>
          <a:xfrm>
            <a:off x="685800" y="800100"/>
            <a:ext cx="78438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Stack tecnológico otimizado para praticidade e eficiência</a:t>
            </a:r>
            <a:endParaRPr lang="en-US" sz="1013" dirty="0"/>
          </a:p>
        </p:txBody>
      </p:sp>
      <p:sp>
        <p:nvSpPr>
          <p:cNvPr id="9" name="Shape 5"/>
          <p:cNvSpPr/>
          <p:nvPr/>
        </p:nvSpPr>
        <p:spPr>
          <a:xfrm>
            <a:off x="685800" y="1171575"/>
            <a:ext cx="7772400" cy="657225"/>
          </a:xfrm>
          <a:prstGeom prst="rect">
            <a:avLst/>
          </a:prstGeom>
          <a:solidFill>
            <a:srgbClr val="EFF6FF"/>
          </a:solidFill>
          <a:ln/>
        </p:spPr>
      </p:sp>
      <p:sp>
        <p:nvSpPr>
          <p:cNvPr id="10" name="Shape 6"/>
          <p:cNvSpPr/>
          <p:nvPr/>
        </p:nvSpPr>
        <p:spPr>
          <a:xfrm>
            <a:off x="685800" y="1171575"/>
            <a:ext cx="28575" cy="657225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1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675" y="1371600"/>
            <a:ext cx="225028" cy="257175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1168003" y="1314450"/>
            <a:ext cx="24987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Flask Framework</a:t>
            </a:r>
            <a:endParaRPr lang="en-US" sz="1350" dirty="0"/>
          </a:p>
        </p:txBody>
      </p:sp>
      <p:sp>
        <p:nvSpPr>
          <p:cNvPr id="13" name="Text 8"/>
          <p:cNvSpPr/>
          <p:nvPr/>
        </p:nvSpPr>
        <p:spPr>
          <a:xfrm>
            <a:off x="1168003" y="1543050"/>
            <a:ext cx="24987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Microframework Python para desenvolvimento web</a:t>
            </a:r>
            <a:endParaRPr lang="en-US" sz="788" dirty="0"/>
          </a:p>
        </p:txBody>
      </p:sp>
      <p:sp>
        <p:nvSpPr>
          <p:cNvPr id="14" name="Shape 9"/>
          <p:cNvSpPr/>
          <p:nvPr/>
        </p:nvSpPr>
        <p:spPr>
          <a:xfrm>
            <a:off x="7322148" y="1400175"/>
            <a:ext cx="993177" cy="200025"/>
          </a:xfrm>
          <a:prstGeom prst="roundRect">
            <a:avLst/>
          </a:prstGeom>
          <a:solidFill>
            <a:srgbClr val="D1FAE5"/>
          </a:solidFill>
          <a:ln/>
        </p:spPr>
      </p:sp>
      <p:sp>
        <p:nvSpPr>
          <p:cNvPr id="15" name="Text 10"/>
          <p:cNvSpPr/>
          <p:nvPr/>
        </p:nvSpPr>
        <p:spPr>
          <a:xfrm>
            <a:off x="7322148" y="1400175"/>
            <a:ext cx="1064614" cy="200025"/>
          </a:xfrm>
          <a:prstGeom prst="rect">
            <a:avLst/>
          </a:prstGeom>
          <a:noFill/>
          <a:ln/>
        </p:spPr>
        <p:txBody>
          <a:bodyPr wrap="none" lIns="102108" tIns="34036" rIns="102108" bIns="34036" rtlCol="0" anchor="ctr">
            <a:spAutoFit/>
          </a:bodyPr>
          <a:lstStyle/>
          <a:p>
            <a:pPr algn="r" indent="0" marL="0">
              <a:buNone/>
            </a:pPr>
            <a:r>
              <a:rPr lang="en-US" sz="788" b="1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Escolha Principal</a:t>
            </a:r>
            <a:endParaRPr lang="en-US" sz="788" dirty="0"/>
          </a:p>
        </p:txBody>
      </p:sp>
      <p:pic>
        <p:nvPicPr>
          <p:cNvPr id="1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028825"/>
            <a:ext cx="142875" cy="142875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885825" y="2000250"/>
            <a:ext cx="67008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Backend</a:t>
            </a:r>
            <a:endParaRPr lang="en-US" sz="1125" dirty="0"/>
          </a:p>
        </p:txBody>
      </p:sp>
      <p:sp>
        <p:nvSpPr>
          <p:cNvPr id="18" name="Shape 12"/>
          <p:cNvSpPr/>
          <p:nvPr/>
        </p:nvSpPr>
        <p:spPr>
          <a:xfrm>
            <a:off x="685800" y="2286000"/>
            <a:ext cx="3800475" cy="48577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9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525" y="2414588"/>
            <a:ext cx="150019" cy="171450"/>
          </a:xfrm>
          <a:prstGeom prst="rect">
            <a:avLst/>
          </a:prstGeom>
        </p:spPr>
      </p:pic>
      <p:sp>
        <p:nvSpPr>
          <p:cNvPr id="20" name="Text 13"/>
          <p:cNvSpPr/>
          <p:nvPr/>
        </p:nvSpPr>
        <p:spPr>
          <a:xfrm>
            <a:off x="1007269" y="2371725"/>
            <a:ext cx="120790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Python + Flask</a:t>
            </a:r>
            <a:endParaRPr lang="en-US" sz="788" dirty="0"/>
          </a:p>
        </p:txBody>
      </p:sp>
      <p:sp>
        <p:nvSpPr>
          <p:cNvPr id="21" name="Text 14"/>
          <p:cNvSpPr/>
          <p:nvPr/>
        </p:nvSpPr>
        <p:spPr>
          <a:xfrm>
            <a:off x="1007269" y="2514600"/>
            <a:ext cx="1207908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Framework web minimalista</a:t>
            </a:r>
            <a:endParaRPr lang="en-US" sz="675" dirty="0"/>
          </a:p>
        </p:txBody>
      </p:sp>
      <p:sp>
        <p:nvSpPr>
          <p:cNvPr id="22" name="Shape 15"/>
          <p:cNvSpPr/>
          <p:nvPr/>
        </p:nvSpPr>
        <p:spPr>
          <a:xfrm>
            <a:off x="685800" y="2828925"/>
            <a:ext cx="3800475" cy="48577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23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525" y="2957513"/>
            <a:ext cx="150019" cy="171450"/>
          </a:xfrm>
          <a:prstGeom prst="rect">
            <a:avLst/>
          </a:prstGeom>
        </p:spPr>
      </p:pic>
      <p:sp>
        <p:nvSpPr>
          <p:cNvPr id="24" name="Text 16"/>
          <p:cNvSpPr/>
          <p:nvPr/>
        </p:nvSpPr>
        <p:spPr>
          <a:xfrm>
            <a:off x="1007269" y="2914650"/>
            <a:ext cx="89628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SQLite</a:t>
            </a:r>
            <a:endParaRPr lang="en-US" sz="788" dirty="0"/>
          </a:p>
        </p:txBody>
      </p:sp>
      <p:sp>
        <p:nvSpPr>
          <p:cNvPr id="25" name="Text 17"/>
          <p:cNvSpPr/>
          <p:nvPr/>
        </p:nvSpPr>
        <p:spPr>
          <a:xfrm>
            <a:off x="1007269" y="3057525"/>
            <a:ext cx="896289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Banco de dados leve</a:t>
            </a:r>
            <a:endParaRPr lang="en-US" sz="675" dirty="0"/>
          </a:p>
        </p:txBody>
      </p:sp>
      <p:pic>
        <p:nvPicPr>
          <p:cNvPr id="26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57725" y="2028825"/>
            <a:ext cx="160734" cy="142875"/>
          </a:xfrm>
          <a:prstGeom prst="rect">
            <a:avLst/>
          </a:prstGeom>
        </p:spPr>
      </p:pic>
      <p:sp>
        <p:nvSpPr>
          <p:cNvPr id="27" name="Text 18"/>
          <p:cNvSpPr/>
          <p:nvPr/>
        </p:nvSpPr>
        <p:spPr>
          <a:xfrm>
            <a:off x="4875609" y="2000250"/>
            <a:ext cx="709826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Frontend</a:t>
            </a:r>
            <a:endParaRPr lang="en-US" sz="1125" dirty="0"/>
          </a:p>
        </p:txBody>
      </p:sp>
      <p:sp>
        <p:nvSpPr>
          <p:cNvPr id="28" name="Shape 19"/>
          <p:cNvSpPr/>
          <p:nvPr/>
        </p:nvSpPr>
        <p:spPr>
          <a:xfrm>
            <a:off x="4657725" y="2286000"/>
            <a:ext cx="3800475" cy="48577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2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3450" y="2414588"/>
            <a:ext cx="128588" cy="171450"/>
          </a:xfrm>
          <a:prstGeom prst="rect">
            <a:avLst/>
          </a:prstGeom>
        </p:spPr>
      </p:pic>
      <p:sp>
        <p:nvSpPr>
          <p:cNvPr id="30" name="Text 20"/>
          <p:cNvSpPr/>
          <p:nvPr/>
        </p:nvSpPr>
        <p:spPr>
          <a:xfrm>
            <a:off x="4957763" y="2371725"/>
            <a:ext cx="954332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HTML5 + CSS3</a:t>
            </a:r>
            <a:endParaRPr lang="en-US" sz="788" dirty="0"/>
          </a:p>
        </p:txBody>
      </p:sp>
      <p:sp>
        <p:nvSpPr>
          <p:cNvPr id="31" name="Text 21"/>
          <p:cNvSpPr/>
          <p:nvPr/>
        </p:nvSpPr>
        <p:spPr>
          <a:xfrm>
            <a:off x="4957763" y="2514600"/>
            <a:ext cx="954332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Estrutura e estilização</a:t>
            </a:r>
            <a:endParaRPr lang="en-US" sz="675" dirty="0"/>
          </a:p>
        </p:txBody>
      </p:sp>
      <p:sp>
        <p:nvSpPr>
          <p:cNvPr id="32" name="Shape 22"/>
          <p:cNvSpPr/>
          <p:nvPr/>
        </p:nvSpPr>
        <p:spPr>
          <a:xfrm>
            <a:off x="4657725" y="2828925"/>
            <a:ext cx="3800475" cy="48577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3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43450" y="2957513"/>
            <a:ext cx="150019" cy="171450"/>
          </a:xfrm>
          <a:prstGeom prst="rect">
            <a:avLst/>
          </a:prstGeom>
        </p:spPr>
      </p:pic>
      <p:sp>
        <p:nvSpPr>
          <p:cNvPr id="34" name="Text 23"/>
          <p:cNvSpPr/>
          <p:nvPr/>
        </p:nvSpPr>
        <p:spPr>
          <a:xfrm>
            <a:off x="4979194" y="2914650"/>
            <a:ext cx="904884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JavaScript</a:t>
            </a:r>
            <a:endParaRPr lang="en-US" sz="788" dirty="0"/>
          </a:p>
        </p:txBody>
      </p:sp>
      <p:sp>
        <p:nvSpPr>
          <p:cNvPr id="35" name="Text 24"/>
          <p:cNvSpPr/>
          <p:nvPr/>
        </p:nvSpPr>
        <p:spPr>
          <a:xfrm>
            <a:off x="4979194" y="3057525"/>
            <a:ext cx="904884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Interatividade e APIs</a:t>
            </a:r>
            <a:endParaRPr lang="en-US" sz="675" dirty="0"/>
          </a:p>
        </p:txBody>
      </p:sp>
      <p:sp>
        <p:nvSpPr>
          <p:cNvPr id="36" name="Shape 25"/>
          <p:cNvSpPr/>
          <p:nvPr/>
        </p:nvSpPr>
        <p:spPr>
          <a:xfrm>
            <a:off x="685800" y="3457575"/>
            <a:ext cx="7772400" cy="1143000"/>
          </a:xfrm>
          <a:prstGeom prst="rect">
            <a:avLst/>
          </a:prstGeom>
          <a:solidFill>
            <a:srgbClr val="F9FAFB"/>
          </a:solidFill>
          <a:ln/>
        </p:spPr>
      </p:sp>
      <p:pic>
        <p:nvPicPr>
          <p:cNvPr id="37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8675" y="3629025"/>
            <a:ext cx="107156" cy="142875"/>
          </a:xfrm>
          <a:prstGeom prst="rect">
            <a:avLst/>
          </a:prstGeom>
        </p:spPr>
      </p:pic>
      <p:sp>
        <p:nvSpPr>
          <p:cNvPr id="38" name="Text 26"/>
          <p:cNvSpPr/>
          <p:nvPr/>
        </p:nvSpPr>
        <p:spPr>
          <a:xfrm>
            <a:off x="992981" y="3600450"/>
            <a:ext cx="2267862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Justificativa da Escolha do Flask</a:t>
            </a:r>
            <a:endParaRPr lang="en-US" sz="1125" dirty="0"/>
          </a:p>
        </p:txBody>
      </p:sp>
      <p:pic>
        <p:nvPicPr>
          <p:cNvPr id="39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8675" y="3914775"/>
            <a:ext cx="100013" cy="100013"/>
          </a:xfrm>
          <a:prstGeom prst="rect">
            <a:avLst/>
          </a:prstGeom>
        </p:spPr>
      </p:pic>
      <p:sp>
        <p:nvSpPr>
          <p:cNvPr id="40" name="Text 27"/>
          <p:cNvSpPr/>
          <p:nvPr/>
        </p:nvSpPr>
        <p:spPr>
          <a:xfrm>
            <a:off x="1014413" y="3886200"/>
            <a:ext cx="1824614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Praticidade</a:t>
            </a:r>
            <a:endParaRPr lang="en-US" sz="788" dirty="0"/>
          </a:p>
        </p:txBody>
      </p:sp>
      <p:sp>
        <p:nvSpPr>
          <p:cNvPr id="41" name="Text 28"/>
          <p:cNvSpPr/>
          <p:nvPr/>
        </p:nvSpPr>
        <p:spPr>
          <a:xfrm>
            <a:off x="1014413" y="4029075"/>
            <a:ext cx="1824614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Microframework leve e de fácil aprendizado</a:t>
            </a:r>
            <a:endParaRPr lang="en-US" sz="675" dirty="0"/>
          </a:p>
        </p:txBody>
      </p:sp>
      <p:pic>
        <p:nvPicPr>
          <p:cNvPr id="42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8675" y="4229100"/>
            <a:ext cx="100013" cy="100013"/>
          </a:xfrm>
          <a:prstGeom prst="rect">
            <a:avLst/>
          </a:prstGeom>
        </p:spPr>
      </p:pic>
      <p:sp>
        <p:nvSpPr>
          <p:cNvPr id="43" name="Text 29"/>
          <p:cNvSpPr/>
          <p:nvPr/>
        </p:nvSpPr>
        <p:spPr>
          <a:xfrm>
            <a:off x="1014413" y="4200525"/>
            <a:ext cx="222820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Flexibilidade</a:t>
            </a:r>
            <a:endParaRPr lang="en-US" sz="788" dirty="0"/>
          </a:p>
        </p:txBody>
      </p:sp>
      <p:sp>
        <p:nvSpPr>
          <p:cNvPr id="44" name="Text 30"/>
          <p:cNvSpPr/>
          <p:nvPr/>
        </p:nvSpPr>
        <p:spPr>
          <a:xfrm>
            <a:off x="1014413" y="4343400"/>
            <a:ext cx="222820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Permite escolha de bibliotecas conforme necessidade</a:t>
            </a:r>
            <a:endParaRPr lang="en-US" sz="675" dirty="0"/>
          </a:p>
        </p:txBody>
      </p:sp>
      <p:pic>
        <p:nvPicPr>
          <p:cNvPr id="45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29150" y="3914775"/>
            <a:ext cx="125016" cy="100013"/>
          </a:xfrm>
          <a:prstGeom prst="rect">
            <a:avLst/>
          </a:prstGeom>
        </p:spPr>
      </p:pic>
      <p:sp>
        <p:nvSpPr>
          <p:cNvPr id="46" name="Text 31"/>
          <p:cNvSpPr/>
          <p:nvPr/>
        </p:nvSpPr>
        <p:spPr>
          <a:xfrm>
            <a:off x="4839891" y="3886200"/>
            <a:ext cx="157703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Comunidade</a:t>
            </a:r>
            <a:endParaRPr lang="en-US" sz="788" dirty="0"/>
          </a:p>
        </p:txBody>
      </p:sp>
      <p:sp>
        <p:nvSpPr>
          <p:cNvPr id="47" name="Text 32"/>
          <p:cNvSpPr/>
          <p:nvPr/>
        </p:nvSpPr>
        <p:spPr>
          <a:xfrm>
            <a:off x="4839891" y="4029075"/>
            <a:ext cx="1577039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Ampla documentação e suporte ativo</a:t>
            </a:r>
            <a:endParaRPr lang="en-US" sz="675" dirty="0"/>
          </a:p>
        </p:txBody>
      </p:sp>
      <p:pic>
        <p:nvPicPr>
          <p:cNvPr id="48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629150" y="4229100"/>
            <a:ext cx="125016" cy="100013"/>
          </a:xfrm>
          <a:prstGeom prst="rect">
            <a:avLst/>
          </a:prstGeom>
        </p:spPr>
      </p:pic>
      <p:sp>
        <p:nvSpPr>
          <p:cNvPr id="49" name="Text 33"/>
          <p:cNvSpPr/>
          <p:nvPr/>
        </p:nvSpPr>
        <p:spPr>
          <a:xfrm>
            <a:off x="4839891" y="4200525"/>
            <a:ext cx="1758004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Integração</a:t>
            </a:r>
            <a:endParaRPr lang="en-US" sz="788" dirty="0"/>
          </a:p>
        </p:txBody>
      </p:sp>
      <p:sp>
        <p:nvSpPr>
          <p:cNvPr id="50" name="Text 34"/>
          <p:cNvSpPr/>
          <p:nvPr/>
        </p:nvSpPr>
        <p:spPr>
          <a:xfrm>
            <a:off x="4839891" y="4343400"/>
            <a:ext cx="1758004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Fácil integração com tecnologias frontend</a:t>
            </a:r>
            <a:endParaRPr lang="en-US" sz="675" dirty="0"/>
          </a:p>
        </p:txBody>
      </p:sp>
      <p:sp>
        <p:nvSpPr>
          <p:cNvPr id="51" name="Text 35"/>
          <p:cNvSpPr/>
          <p:nvPr/>
        </p:nvSpPr>
        <p:spPr>
          <a:xfrm>
            <a:off x="685800" y="4743450"/>
            <a:ext cx="78438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Ferramentas de Apoio</a:t>
            </a:r>
            <a:endParaRPr lang="en-US" sz="1013" dirty="0"/>
          </a:p>
        </p:txBody>
      </p:sp>
      <p:pic>
        <p:nvPicPr>
          <p:cNvPr id="52" name="Image 14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77568" y="5000625"/>
            <a:ext cx="150019" cy="171450"/>
          </a:xfrm>
          <a:prstGeom prst="rect">
            <a:avLst/>
          </a:prstGeom>
        </p:spPr>
      </p:pic>
      <p:sp>
        <p:nvSpPr>
          <p:cNvPr id="53" name="Text 36"/>
          <p:cNvSpPr/>
          <p:nvPr/>
        </p:nvSpPr>
        <p:spPr>
          <a:xfrm>
            <a:off x="3784736" y="5014913"/>
            <a:ext cx="20968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Git</a:t>
            </a:r>
            <a:endParaRPr lang="en-US" sz="788" dirty="0"/>
          </a:p>
        </p:txBody>
      </p:sp>
      <p:pic>
        <p:nvPicPr>
          <p:cNvPr id="54" name="Image 15" descr="preencod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094429" y="5000625"/>
            <a:ext cx="166092" cy="171450"/>
          </a:xfrm>
          <a:prstGeom prst="rect">
            <a:avLst/>
          </a:prstGeom>
        </p:spPr>
      </p:pic>
      <p:sp>
        <p:nvSpPr>
          <p:cNvPr id="55" name="Text 37"/>
          <p:cNvSpPr/>
          <p:nvPr/>
        </p:nvSpPr>
        <p:spPr>
          <a:xfrm>
            <a:off x="4317671" y="5014913"/>
            <a:ext cx="409482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GitHub</a:t>
            </a:r>
            <a:endParaRPr lang="en-US" sz="788" dirty="0"/>
          </a:p>
        </p:txBody>
      </p:sp>
      <p:pic>
        <p:nvPicPr>
          <p:cNvPr id="56" name="Image 16" descr="preencode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827166" y="5000625"/>
            <a:ext cx="150019" cy="171450"/>
          </a:xfrm>
          <a:prstGeom prst="rect">
            <a:avLst/>
          </a:prstGeom>
        </p:spPr>
      </p:pic>
      <p:sp>
        <p:nvSpPr>
          <p:cNvPr id="57" name="Text 38"/>
          <p:cNvSpPr/>
          <p:nvPr/>
        </p:nvSpPr>
        <p:spPr>
          <a:xfrm>
            <a:off x="5034335" y="5014913"/>
            <a:ext cx="60350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Flask-CORS</a:t>
            </a:r>
            <a:endParaRPr lang="en-US" sz="788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679406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772400" y="-457200"/>
            <a:ext cx="1828800" cy="1828800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4" name="Shape 1"/>
          <p:cNvSpPr/>
          <p:nvPr/>
        </p:nvSpPr>
        <p:spPr>
          <a:xfrm>
            <a:off x="-342900" y="5650706"/>
            <a:ext cx="1371600" cy="1371600"/>
          </a:xfrm>
          <a:prstGeom prst="ellipse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457200" y="171450"/>
            <a:ext cx="8229600" cy="6336506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256" y="400050"/>
            <a:ext cx="192881" cy="2571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269438" y="400050"/>
            <a:ext cx="2983743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6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Especificação de Requisitos</a:t>
            </a:r>
            <a:endParaRPr lang="en-US" sz="1688" dirty="0"/>
          </a:p>
        </p:txBody>
      </p:sp>
      <p:sp>
        <p:nvSpPr>
          <p:cNvPr id="8" name="Text 4"/>
          <p:cNvSpPr/>
          <p:nvPr/>
        </p:nvSpPr>
        <p:spPr>
          <a:xfrm>
            <a:off x="685800" y="742950"/>
            <a:ext cx="78438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Definição clara das funcionalidades e características de qualidade</a:t>
            </a:r>
            <a:endParaRPr lang="en-US" sz="1013" dirty="0"/>
          </a:p>
        </p:txBody>
      </p:sp>
      <p:sp>
        <p:nvSpPr>
          <p:cNvPr id="9" name="Shape 5"/>
          <p:cNvSpPr/>
          <p:nvPr/>
        </p:nvSpPr>
        <p:spPr>
          <a:xfrm>
            <a:off x="685800" y="1057275"/>
            <a:ext cx="3800475" cy="2400300"/>
          </a:xfrm>
          <a:prstGeom prst="rect">
            <a:avLst/>
          </a:prstGeom>
          <a:solidFill>
            <a:srgbClr val="EFF6FF"/>
          </a:solidFill>
          <a:ln/>
        </p:spPr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1185863"/>
            <a:ext cx="171450" cy="17145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057275" y="1171575"/>
            <a:ext cx="158022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Requisitos Funcionais</a:t>
            </a:r>
            <a:endParaRPr lang="en-US" sz="1125" dirty="0"/>
          </a:p>
        </p:txBody>
      </p:sp>
      <p:sp>
        <p:nvSpPr>
          <p:cNvPr id="12" name="Shape 7"/>
          <p:cNvSpPr/>
          <p:nvPr/>
        </p:nvSpPr>
        <p:spPr>
          <a:xfrm>
            <a:off x="800100" y="1457325"/>
            <a:ext cx="3571875" cy="4286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3" name="Shape 8"/>
          <p:cNvSpPr/>
          <p:nvPr/>
        </p:nvSpPr>
        <p:spPr>
          <a:xfrm>
            <a:off x="857250" y="1514475"/>
            <a:ext cx="359225" cy="171450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14" name="Text 9"/>
          <p:cNvSpPr/>
          <p:nvPr/>
        </p:nvSpPr>
        <p:spPr>
          <a:xfrm>
            <a:off x="857250" y="1514475"/>
            <a:ext cx="430662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RF001</a:t>
            </a:r>
            <a:endParaRPr lang="en-US" sz="675" dirty="0"/>
          </a:p>
        </p:txBody>
      </p:sp>
      <p:sp>
        <p:nvSpPr>
          <p:cNvPr id="15" name="Text 10"/>
          <p:cNvSpPr/>
          <p:nvPr/>
        </p:nvSpPr>
        <p:spPr>
          <a:xfrm>
            <a:off x="1302200" y="1528763"/>
            <a:ext cx="94534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Criação de Tarefas</a:t>
            </a:r>
            <a:endParaRPr lang="en-US" sz="788" dirty="0"/>
          </a:p>
        </p:txBody>
      </p:sp>
      <p:sp>
        <p:nvSpPr>
          <p:cNvPr id="16" name="Text 11"/>
          <p:cNvSpPr/>
          <p:nvPr/>
        </p:nvSpPr>
        <p:spPr>
          <a:xfrm>
            <a:off x="1200150" y="1714500"/>
            <a:ext cx="31861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Título obrigatório e descrição opcional</a:t>
            </a:r>
            <a:endParaRPr lang="en-US" sz="675" dirty="0"/>
          </a:p>
        </p:txBody>
      </p:sp>
      <p:sp>
        <p:nvSpPr>
          <p:cNvPr id="17" name="Shape 12"/>
          <p:cNvSpPr/>
          <p:nvPr/>
        </p:nvSpPr>
        <p:spPr>
          <a:xfrm>
            <a:off x="800100" y="1943100"/>
            <a:ext cx="3571875" cy="4286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8" name="Shape 13"/>
          <p:cNvSpPr/>
          <p:nvPr/>
        </p:nvSpPr>
        <p:spPr>
          <a:xfrm>
            <a:off x="857250" y="2000250"/>
            <a:ext cx="359225" cy="171450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19" name="Text 14"/>
          <p:cNvSpPr/>
          <p:nvPr/>
        </p:nvSpPr>
        <p:spPr>
          <a:xfrm>
            <a:off x="857250" y="2000250"/>
            <a:ext cx="430662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RF002</a:t>
            </a:r>
            <a:endParaRPr lang="en-US" sz="675" dirty="0"/>
          </a:p>
        </p:txBody>
      </p:sp>
      <p:sp>
        <p:nvSpPr>
          <p:cNvPr id="20" name="Text 15"/>
          <p:cNvSpPr/>
          <p:nvPr/>
        </p:nvSpPr>
        <p:spPr>
          <a:xfrm>
            <a:off x="1302200" y="2014538"/>
            <a:ext cx="117179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Visualização de Tarefas</a:t>
            </a:r>
            <a:endParaRPr lang="en-US" sz="788" dirty="0"/>
          </a:p>
        </p:txBody>
      </p:sp>
      <p:sp>
        <p:nvSpPr>
          <p:cNvPr id="21" name="Text 16"/>
          <p:cNvSpPr/>
          <p:nvPr/>
        </p:nvSpPr>
        <p:spPr>
          <a:xfrm>
            <a:off x="1200150" y="2200275"/>
            <a:ext cx="31861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Lista organizada e responsiva</a:t>
            </a:r>
            <a:endParaRPr lang="en-US" sz="675" dirty="0"/>
          </a:p>
        </p:txBody>
      </p:sp>
      <p:sp>
        <p:nvSpPr>
          <p:cNvPr id="22" name="Shape 17"/>
          <p:cNvSpPr/>
          <p:nvPr/>
        </p:nvSpPr>
        <p:spPr>
          <a:xfrm>
            <a:off x="800100" y="2428875"/>
            <a:ext cx="3571875" cy="4286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3" name="Shape 18"/>
          <p:cNvSpPr/>
          <p:nvPr/>
        </p:nvSpPr>
        <p:spPr>
          <a:xfrm>
            <a:off x="857250" y="2486025"/>
            <a:ext cx="359225" cy="171450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24" name="Text 19"/>
          <p:cNvSpPr/>
          <p:nvPr/>
        </p:nvSpPr>
        <p:spPr>
          <a:xfrm>
            <a:off x="857250" y="2486025"/>
            <a:ext cx="430662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RF003</a:t>
            </a:r>
            <a:endParaRPr lang="en-US" sz="675" dirty="0"/>
          </a:p>
        </p:txBody>
      </p:sp>
      <p:sp>
        <p:nvSpPr>
          <p:cNvPr id="25" name="Text 20"/>
          <p:cNvSpPr/>
          <p:nvPr/>
        </p:nvSpPr>
        <p:spPr>
          <a:xfrm>
            <a:off x="1302200" y="2500313"/>
            <a:ext cx="119928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Marcação de Conclusão</a:t>
            </a:r>
            <a:endParaRPr lang="en-US" sz="788" dirty="0"/>
          </a:p>
        </p:txBody>
      </p:sp>
      <p:sp>
        <p:nvSpPr>
          <p:cNvPr id="26" name="Text 21"/>
          <p:cNvSpPr/>
          <p:nvPr/>
        </p:nvSpPr>
        <p:spPr>
          <a:xfrm>
            <a:off x="1200150" y="2686050"/>
            <a:ext cx="31861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Alternar status concluído/pendente</a:t>
            </a:r>
            <a:endParaRPr lang="en-US" sz="675" dirty="0"/>
          </a:p>
        </p:txBody>
      </p:sp>
      <p:sp>
        <p:nvSpPr>
          <p:cNvPr id="27" name="Shape 22"/>
          <p:cNvSpPr/>
          <p:nvPr/>
        </p:nvSpPr>
        <p:spPr>
          <a:xfrm>
            <a:off x="800100" y="2914650"/>
            <a:ext cx="3571875" cy="4286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8" name="Shape 23"/>
          <p:cNvSpPr/>
          <p:nvPr/>
        </p:nvSpPr>
        <p:spPr>
          <a:xfrm>
            <a:off x="857250" y="2971800"/>
            <a:ext cx="359225" cy="171450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29" name="Text 24"/>
          <p:cNvSpPr/>
          <p:nvPr/>
        </p:nvSpPr>
        <p:spPr>
          <a:xfrm>
            <a:off x="857250" y="2971800"/>
            <a:ext cx="430662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RF004</a:t>
            </a:r>
            <a:endParaRPr lang="en-US" sz="675" dirty="0"/>
          </a:p>
        </p:txBody>
      </p:sp>
      <p:sp>
        <p:nvSpPr>
          <p:cNvPr id="30" name="Text 25"/>
          <p:cNvSpPr/>
          <p:nvPr/>
        </p:nvSpPr>
        <p:spPr>
          <a:xfrm>
            <a:off x="1302200" y="2986088"/>
            <a:ext cx="100157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Exclusão de Tarefas</a:t>
            </a:r>
            <a:endParaRPr lang="en-US" sz="788" dirty="0"/>
          </a:p>
        </p:txBody>
      </p:sp>
      <p:sp>
        <p:nvSpPr>
          <p:cNvPr id="31" name="Text 26"/>
          <p:cNvSpPr/>
          <p:nvPr/>
        </p:nvSpPr>
        <p:spPr>
          <a:xfrm>
            <a:off x="1200150" y="3171825"/>
            <a:ext cx="31861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Remoção com confirmação</a:t>
            </a:r>
            <a:endParaRPr lang="en-US" sz="675" dirty="0"/>
          </a:p>
        </p:txBody>
      </p:sp>
      <p:sp>
        <p:nvSpPr>
          <p:cNvPr id="32" name="Shape 27"/>
          <p:cNvSpPr/>
          <p:nvPr/>
        </p:nvSpPr>
        <p:spPr>
          <a:xfrm>
            <a:off x="4657725" y="1057275"/>
            <a:ext cx="3800475" cy="2400300"/>
          </a:xfrm>
          <a:prstGeom prst="rect">
            <a:avLst/>
          </a:prstGeom>
          <a:solidFill>
            <a:srgbClr val="F9FAFB"/>
          </a:solidFill>
          <a:ln/>
        </p:spPr>
      </p:sp>
      <p:pic>
        <p:nvPicPr>
          <p:cNvPr id="3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025" y="1185863"/>
            <a:ext cx="171450" cy="171450"/>
          </a:xfrm>
          <a:prstGeom prst="rect">
            <a:avLst/>
          </a:prstGeom>
        </p:spPr>
      </p:pic>
      <p:sp>
        <p:nvSpPr>
          <p:cNvPr id="34" name="Text 28"/>
          <p:cNvSpPr/>
          <p:nvPr/>
        </p:nvSpPr>
        <p:spPr>
          <a:xfrm>
            <a:off x="5029200" y="1171575"/>
            <a:ext cx="1902386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Requisitos Não Funcionais</a:t>
            </a:r>
            <a:endParaRPr lang="en-US" sz="1125" dirty="0"/>
          </a:p>
        </p:txBody>
      </p:sp>
      <p:sp>
        <p:nvSpPr>
          <p:cNvPr id="35" name="Shape 29"/>
          <p:cNvSpPr/>
          <p:nvPr/>
        </p:nvSpPr>
        <p:spPr>
          <a:xfrm>
            <a:off x="4772025" y="1457325"/>
            <a:ext cx="3571875" cy="4286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6" name="Shape 30"/>
          <p:cNvSpPr/>
          <p:nvPr/>
        </p:nvSpPr>
        <p:spPr>
          <a:xfrm>
            <a:off x="4829175" y="1514475"/>
            <a:ext cx="424383" cy="171450"/>
          </a:xfrm>
          <a:prstGeom prst="rect">
            <a:avLst/>
          </a:prstGeom>
          <a:solidFill>
            <a:srgbClr val="10B981"/>
          </a:solidFill>
          <a:ln/>
        </p:spPr>
      </p:sp>
      <p:sp>
        <p:nvSpPr>
          <p:cNvPr id="37" name="Text 31"/>
          <p:cNvSpPr/>
          <p:nvPr/>
        </p:nvSpPr>
        <p:spPr>
          <a:xfrm>
            <a:off x="4829175" y="1514475"/>
            <a:ext cx="495821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RNF001</a:t>
            </a:r>
            <a:endParaRPr lang="en-US" sz="675" dirty="0"/>
          </a:p>
        </p:txBody>
      </p:sp>
      <p:sp>
        <p:nvSpPr>
          <p:cNvPr id="38" name="Text 32"/>
          <p:cNvSpPr/>
          <p:nvPr/>
        </p:nvSpPr>
        <p:spPr>
          <a:xfrm>
            <a:off x="5339283" y="1528763"/>
            <a:ext cx="63331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Usabilidade</a:t>
            </a:r>
            <a:endParaRPr lang="en-US" sz="788" dirty="0"/>
          </a:p>
        </p:txBody>
      </p:sp>
      <p:sp>
        <p:nvSpPr>
          <p:cNvPr id="39" name="Text 33"/>
          <p:cNvSpPr/>
          <p:nvPr/>
        </p:nvSpPr>
        <p:spPr>
          <a:xfrm>
            <a:off x="5229225" y="1714500"/>
            <a:ext cx="31289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Interface intuitiva e responsiva</a:t>
            </a:r>
            <a:endParaRPr lang="en-US" sz="675" dirty="0"/>
          </a:p>
        </p:txBody>
      </p:sp>
      <p:sp>
        <p:nvSpPr>
          <p:cNvPr id="40" name="Shape 34"/>
          <p:cNvSpPr/>
          <p:nvPr/>
        </p:nvSpPr>
        <p:spPr>
          <a:xfrm>
            <a:off x="4772025" y="1943100"/>
            <a:ext cx="3571875" cy="4286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1" name="Shape 35"/>
          <p:cNvSpPr/>
          <p:nvPr/>
        </p:nvSpPr>
        <p:spPr>
          <a:xfrm>
            <a:off x="4829175" y="2000250"/>
            <a:ext cx="424383" cy="171450"/>
          </a:xfrm>
          <a:prstGeom prst="rect">
            <a:avLst/>
          </a:prstGeom>
          <a:solidFill>
            <a:srgbClr val="10B981"/>
          </a:solidFill>
          <a:ln/>
        </p:spPr>
      </p:sp>
      <p:sp>
        <p:nvSpPr>
          <p:cNvPr id="42" name="Text 36"/>
          <p:cNvSpPr/>
          <p:nvPr/>
        </p:nvSpPr>
        <p:spPr>
          <a:xfrm>
            <a:off x="4829175" y="2000250"/>
            <a:ext cx="495821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RNF002</a:t>
            </a:r>
            <a:endParaRPr lang="en-US" sz="675" dirty="0"/>
          </a:p>
        </p:txBody>
      </p:sp>
      <p:sp>
        <p:nvSpPr>
          <p:cNvPr id="43" name="Text 37"/>
          <p:cNvSpPr/>
          <p:nvPr/>
        </p:nvSpPr>
        <p:spPr>
          <a:xfrm>
            <a:off x="5339283" y="2014538"/>
            <a:ext cx="69302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Performance</a:t>
            </a:r>
            <a:endParaRPr lang="en-US" sz="788" dirty="0"/>
          </a:p>
        </p:txBody>
      </p:sp>
      <p:sp>
        <p:nvSpPr>
          <p:cNvPr id="44" name="Text 38"/>
          <p:cNvSpPr/>
          <p:nvPr/>
        </p:nvSpPr>
        <p:spPr>
          <a:xfrm>
            <a:off x="5229225" y="2200275"/>
            <a:ext cx="31289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Resposta em menos de 2 segundos</a:t>
            </a:r>
            <a:endParaRPr lang="en-US" sz="675" dirty="0"/>
          </a:p>
        </p:txBody>
      </p:sp>
      <p:sp>
        <p:nvSpPr>
          <p:cNvPr id="45" name="Shape 39"/>
          <p:cNvSpPr/>
          <p:nvPr/>
        </p:nvSpPr>
        <p:spPr>
          <a:xfrm>
            <a:off x="4772025" y="2428875"/>
            <a:ext cx="3571875" cy="4286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6" name="Shape 40"/>
          <p:cNvSpPr/>
          <p:nvPr/>
        </p:nvSpPr>
        <p:spPr>
          <a:xfrm>
            <a:off x="4829175" y="2486025"/>
            <a:ext cx="424383" cy="171450"/>
          </a:xfrm>
          <a:prstGeom prst="rect">
            <a:avLst/>
          </a:prstGeom>
          <a:solidFill>
            <a:srgbClr val="10B981"/>
          </a:solidFill>
          <a:ln/>
        </p:spPr>
      </p:sp>
      <p:sp>
        <p:nvSpPr>
          <p:cNvPr id="47" name="Text 41"/>
          <p:cNvSpPr/>
          <p:nvPr/>
        </p:nvSpPr>
        <p:spPr>
          <a:xfrm>
            <a:off x="4829175" y="2486025"/>
            <a:ext cx="495821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RNF003</a:t>
            </a:r>
            <a:endParaRPr lang="en-US" sz="675" dirty="0"/>
          </a:p>
        </p:txBody>
      </p:sp>
      <p:sp>
        <p:nvSpPr>
          <p:cNvPr id="48" name="Text 42"/>
          <p:cNvSpPr/>
          <p:nvPr/>
        </p:nvSpPr>
        <p:spPr>
          <a:xfrm>
            <a:off x="5339283" y="2500313"/>
            <a:ext cx="857752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Compatibilidade</a:t>
            </a:r>
            <a:endParaRPr lang="en-US" sz="788" dirty="0"/>
          </a:p>
        </p:txBody>
      </p:sp>
      <p:sp>
        <p:nvSpPr>
          <p:cNvPr id="49" name="Text 43"/>
          <p:cNvSpPr/>
          <p:nvPr/>
        </p:nvSpPr>
        <p:spPr>
          <a:xfrm>
            <a:off x="5229225" y="2686050"/>
            <a:ext cx="31289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Principais navegadores web</a:t>
            </a:r>
            <a:endParaRPr lang="en-US" sz="675" dirty="0"/>
          </a:p>
        </p:txBody>
      </p:sp>
      <p:sp>
        <p:nvSpPr>
          <p:cNvPr id="50" name="Shape 44"/>
          <p:cNvSpPr/>
          <p:nvPr/>
        </p:nvSpPr>
        <p:spPr>
          <a:xfrm>
            <a:off x="4772025" y="2914650"/>
            <a:ext cx="3571875" cy="4286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1" name="Shape 45"/>
          <p:cNvSpPr/>
          <p:nvPr/>
        </p:nvSpPr>
        <p:spPr>
          <a:xfrm>
            <a:off x="4829175" y="2971800"/>
            <a:ext cx="424383" cy="171450"/>
          </a:xfrm>
          <a:prstGeom prst="rect">
            <a:avLst/>
          </a:prstGeom>
          <a:solidFill>
            <a:srgbClr val="10B981"/>
          </a:solidFill>
          <a:ln/>
        </p:spPr>
      </p:sp>
      <p:sp>
        <p:nvSpPr>
          <p:cNvPr id="52" name="Text 46"/>
          <p:cNvSpPr/>
          <p:nvPr/>
        </p:nvSpPr>
        <p:spPr>
          <a:xfrm>
            <a:off x="4829175" y="2971800"/>
            <a:ext cx="495821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RNF004</a:t>
            </a:r>
            <a:endParaRPr lang="en-US" sz="675" dirty="0"/>
          </a:p>
        </p:txBody>
      </p:sp>
      <p:sp>
        <p:nvSpPr>
          <p:cNvPr id="53" name="Text 47"/>
          <p:cNvSpPr/>
          <p:nvPr/>
        </p:nvSpPr>
        <p:spPr>
          <a:xfrm>
            <a:off x="5339283" y="2986088"/>
            <a:ext cx="76122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Confiabilidade</a:t>
            </a:r>
            <a:endParaRPr lang="en-US" sz="788" dirty="0"/>
          </a:p>
        </p:txBody>
      </p:sp>
      <p:sp>
        <p:nvSpPr>
          <p:cNvPr id="54" name="Text 48"/>
          <p:cNvSpPr/>
          <p:nvPr/>
        </p:nvSpPr>
        <p:spPr>
          <a:xfrm>
            <a:off x="5229225" y="3171825"/>
            <a:ext cx="31289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Persistência segura de dados</a:t>
            </a:r>
            <a:endParaRPr lang="en-US" sz="675" dirty="0"/>
          </a:p>
        </p:txBody>
      </p:sp>
      <p:sp>
        <p:nvSpPr>
          <p:cNvPr id="55" name="Shape 49"/>
          <p:cNvSpPr/>
          <p:nvPr/>
        </p:nvSpPr>
        <p:spPr>
          <a:xfrm>
            <a:off x="685800" y="3571875"/>
            <a:ext cx="7772400" cy="1400175"/>
          </a:xfrm>
          <a:prstGeom prst="rect">
            <a:avLst/>
          </a:prstGeom>
          <a:solidFill>
            <a:srgbClr val="FFFBEB"/>
          </a:solidFill>
          <a:ln/>
        </p:spPr>
      </p:sp>
      <p:pic>
        <p:nvPicPr>
          <p:cNvPr id="5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" y="3700463"/>
            <a:ext cx="171450" cy="171450"/>
          </a:xfrm>
          <a:prstGeom prst="rect">
            <a:avLst/>
          </a:prstGeom>
        </p:spPr>
      </p:pic>
      <p:sp>
        <p:nvSpPr>
          <p:cNvPr id="57" name="Text 50"/>
          <p:cNvSpPr/>
          <p:nvPr/>
        </p:nvSpPr>
        <p:spPr>
          <a:xfrm>
            <a:off x="1057275" y="3686175"/>
            <a:ext cx="136147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Escopo do Sistema</a:t>
            </a:r>
            <a:endParaRPr lang="en-US" sz="1125" dirty="0"/>
          </a:p>
        </p:txBody>
      </p:sp>
      <p:pic>
        <p:nvPicPr>
          <p:cNvPr id="58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100" y="4000500"/>
            <a:ext cx="114300" cy="114300"/>
          </a:xfrm>
          <a:prstGeom prst="rect">
            <a:avLst/>
          </a:prstGeom>
        </p:spPr>
      </p:pic>
      <p:sp>
        <p:nvSpPr>
          <p:cNvPr id="59" name="Text 51"/>
          <p:cNvSpPr/>
          <p:nvPr/>
        </p:nvSpPr>
        <p:spPr>
          <a:xfrm>
            <a:off x="971550" y="3971925"/>
            <a:ext cx="111707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Incluído no Escopo</a:t>
            </a:r>
            <a:endParaRPr lang="en-US" sz="900" dirty="0"/>
          </a:p>
        </p:txBody>
      </p:sp>
      <p:sp>
        <p:nvSpPr>
          <p:cNvPr id="60" name="Text 52"/>
          <p:cNvSpPr/>
          <p:nvPr/>
        </p:nvSpPr>
        <p:spPr>
          <a:xfrm>
            <a:off x="800100" y="4200525"/>
            <a:ext cx="37861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CRUD completo de tarefas</a:t>
            </a:r>
            <a:endParaRPr lang="en-US" sz="788" dirty="0"/>
          </a:p>
        </p:txBody>
      </p:sp>
      <p:sp>
        <p:nvSpPr>
          <p:cNvPr id="61" name="Text 53"/>
          <p:cNvSpPr/>
          <p:nvPr/>
        </p:nvSpPr>
        <p:spPr>
          <a:xfrm>
            <a:off x="800100" y="4371975"/>
            <a:ext cx="37861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Interface web responsiva</a:t>
            </a:r>
            <a:endParaRPr lang="en-US" sz="788" dirty="0"/>
          </a:p>
        </p:txBody>
      </p:sp>
      <p:sp>
        <p:nvSpPr>
          <p:cNvPr id="62" name="Text 54"/>
          <p:cNvSpPr/>
          <p:nvPr/>
        </p:nvSpPr>
        <p:spPr>
          <a:xfrm>
            <a:off x="800100" y="4543425"/>
            <a:ext cx="37861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Persistência em banco SQLite</a:t>
            </a:r>
            <a:endParaRPr lang="en-US" sz="788" dirty="0"/>
          </a:p>
        </p:txBody>
      </p:sp>
      <p:sp>
        <p:nvSpPr>
          <p:cNvPr id="63" name="Text 55"/>
          <p:cNvSpPr/>
          <p:nvPr/>
        </p:nvSpPr>
        <p:spPr>
          <a:xfrm>
            <a:off x="800100" y="4714875"/>
            <a:ext cx="37861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Validação de dados</a:t>
            </a:r>
            <a:endParaRPr lang="en-US" sz="788" dirty="0"/>
          </a:p>
        </p:txBody>
      </p:sp>
      <p:pic>
        <p:nvPicPr>
          <p:cNvPr id="64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9150" y="4000500"/>
            <a:ext cx="114300" cy="114300"/>
          </a:xfrm>
          <a:prstGeom prst="rect">
            <a:avLst/>
          </a:prstGeom>
        </p:spPr>
      </p:pic>
      <p:sp>
        <p:nvSpPr>
          <p:cNvPr id="65" name="Text 56"/>
          <p:cNvSpPr/>
          <p:nvPr/>
        </p:nvSpPr>
        <p:spPr>
          <a:xfrm>
            <a:off x="4800600" y="3971925"/>
            <a:ext cx="90834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Fora do Escopo</a:t>
            </a:r>
            <a:endParaRPr lang="en-US" sz="900" dirty="0"/>
          </a:p>
        </p:txBody>
      </p:sp>
      <p:sp>
        <p:nvSpPr>
          <p:cNvPr id="66" name="Text 57"/>
          <p:cNvSpPr/>
          <p:nvPr/>
        </p:nvSpPr>
        <p:spPr>
          <a:xfrm>
            <a:off x="4629150" y="4200525"/>
            <a:ext cx="37861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Autenticação de usuários</a:t>
            </a:r>
            <a:endParaRPr lang="en-US" sz="788" dirty="0"/>
          </a:p>
        </p:txBody>
      </p:sp>
      <p:sp>
        <p:nvSpPr>
          <p:cNvPr id="67" name="Text 58"/>
          <p:cNvSpPr/>
          <p:nvPr/>
        </p:nvSpPr>
        <p:spPr>
          <a:xfrm>
            <a:off x="4629150" y="4371975"/>
            <a:ext cx="37861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Compartilhamento de tarefas</a:t>
            </a:r>
            <a:endParaRPr lang="en-US" sz="788" dirty="0"/>
          </a:p>
        </p:txBody>
      </p:sp>
      <p:sp>
        <p:nvSpPr>
          <p:cNvPr id="68" name="Text 59"/>
          <p:cNvSpPr/>
          <p:nvPr/>
        </p:nvSpPr>
        <p:spPr>
          <a:xfrm>
            <a:off x="4629150" y="4543425"/>
            <a:ext cx="37861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Notificações e lembretes</a:t>
            </a:r>
            <a:endParaRPr lang="en-US" sz="788" dirty="0"/>
          </a:p>
        </p:txBody>
      </p:sp>
      <p:sp>
        <p:nvSpPr>
          <p:cNvPr id="69" name="Text 60"/>
          <p:cNvSpPr/>
          <p:nvPr/>
        </p:nvSpPr>
        <p:spPr>
          <a:xfrm>
            <a:off x="4629150" y="4714875"/>
            <a:ext cx="37861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Integração com calendários</a:t>
            </a:r>
            <a:endParaRPr lang="en-US" sz="788" dirty="0"/>
          </a:p>
        </p:txBody>
      </p:sp>
      <p:sp>
        <p:nvSpPr>
          <p:cNvPr id="70" name="Shape 61"/>
          <p:cNvSpPr/>
          <p:nvPr/>
        </p:nvSpPr>
        <p:spPr>
          <a:xfrm>
            <a:off x="685800" y="5086350"/>
            <a:ext cx="7772400" cy="1193006"/>
          </a:xfrm>
          <a:prstGeom prst="rect">
            <a:avLst/>
          </a:prstGeom>
          <a:solidFill>
            <a:srgbClr val="F5F3FF"/>
          </a:solidFill>
          <a:ln/>
        </p:spPr>
      </p:sp>
      <p:pic>
        <p:nvPicPr>
          <p:cNvPr id="71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100" y="5214938"/>
            <a:ext cx="192881" cy="171450"/>
          </a:xfrm>
          <a:prstGeom prst="rect">
            <a:avLst/>
          </a:prstGeom>
        </p:spPr>
      </p:pic>
      <p:sp>
        <p:nvSpPr>
          <p:cNvPr id="72" name="Text 62"/>
          <p:cNvSpPr/>
          <p:nvPr/>
        </p:nvSpPr>
        <p:spPr>
          <a:xfrm>
            <a:off x="1078706" y="5200650"/>
            <a:ext cx="1687795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Arquitetura do Sistema</a:t>
            </a:r>
            <a:endParaRPr lang="en-US" sz="1125" dirty="0"/>
          </a:p>
        </p:txBody>
      </p:sp>
      <p:sp>
        <p:nvSpPr>
          <p:cNvPr id="73" name="Shape 63"/>
          <p:cNvSpPr/>
          <p:nvPr/>
        </p:nvSpPr>
        <p:spPr>
          <a:xfrm>
            <a:off x="3390044" y="5486400"/>
            <a:ext cx="516415" cy="364331"/>
          </a:xfrm>
          <a:prstGeom prst="rect">
            <a:avLst/>
          </a:prstGeom>
          <a:solidFill>
            <a:srgbClr val="DBEAFE"/>
          </a:solidFill>
          <a:ln/>
        </p:spPr>
      </p:sp>
      <p:pic>
        <p:nvPicPr>
          <p:cNvPr id="74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51811" y="5572125"/>
            <a:ext cx="192881" cy="171450"/>
          </a:xfrm>
          <a:prstGeom prst="rect">
            <a:avLst/>
          </a:prstGeom>
        </p:spPr>
      </p:pic>
      <p:sp>
        <p:nvSpPr>
          <p:cNvPr id="75" name="Text 64"/>
          <p:cNvSpPr/>
          <p:nvPr/>
        </p:nvSpPr>
        <p:spPr>
          <a:xfrm>
            <a:off x="3429363" y="5902523"/>
            <a:ext cx="50921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Frontend</a:t>
            </a:r>
            <a:endParaRPr lang="en-US" sz="788" dirty="0"/>
          </a:p>
        </p:txBody>
      </p:sp>
      <p:sp>
        <p:nvSpPr>
          <p:cNvPr id="76" name="Text 65"/>
          <p:cNvSpPr/>
          <p:nvPr/>
        </p:nvSpPr>
        <p:spPr>
          <a:xfrm>
            <a:off x="3390044" y="6050756"/>
            <a:ext cx="587852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HTML/CSS/JS</a:t>
            </a:r>
            <a:endParaRPr lang="en-US" sz="675" dirty="0"/>
          </a:p>
        </p:txBody>
      </p:sp>
      <p:pic>
        <p:nvPicPr>
          <p:cNvPr id="77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77909" y="5740003"/>
            <a:ext cx="150019" cy="171450"/>
          </a:xfrm>
          <a:prstGeom prst="rect">
            <a:avLst/>
          </a:prstGeom>
        </p:spPr>
      </p:pic>
      <p:sp>
        <p:nvSpPr>
          <p:cNvPr id="78" name="Shape 66"/>
          <p:cNvSpPr/>
          <p:nvPr/>
        </p:nvSpPr>
        <p:spPr>
          <a:xfrm>
            <a:off x="4399378" y="5486400"/>
            <a:ext cx="410152" cy="364331"/>
          </a:xfrm>
          <a:prstGeom prst="rect">
            <a:avLst/>
          </a:prstGeom>
          <a:solidFill>
            <a:srgbClr val="D1FAE5"/>
          </a:solidFill>
          <a:ln/>
        </p:spPr>
      </p:sp>
      <p:pic>
        <p:nvPicPr>
          <p:cNvPr id="79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18729" y="5572125"/>
            <a:ext cx="171450" cy="171450"/>
          </a:xfrm>
          <a:prstGeom prst="rect">
            <a:avLst/>
          </a:prstGeom>
        </p:spPr>
      </p:pic>
      <p:sp>
        <p:nvSpPr>
          <p:cNvPr id="80" name="Text 67"/>
          <p:cNvSpPr/>
          <p:nvPr/>
        </p:nvSpPr>
        <p:spPr>
          <a:xfrm>
            <a:off x="4399378" y="5902523"/>
            <a:ext cx="48158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Backend</a:t>
            </a:r>
            <a:endParaRPr lang="en-US" sz="788" dirty="0"/>
          </a:p>
        </p:txBody>
      </p:sp>
      <p:sp>
        <p:nvSpPr>
          <p:cNvPr id="81" name="Text 68"/>
          <p:cNvSpPr/>
          <p:nvPr/>
        </p:nvSpPr>
        <p:spPr>
          <a:xfrm>
            <a:off x="4399378" y="6050756"/>
            <a:ext cx="481589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Flask API</a:t>
            </a:r>
            <a:endParaRPr lang="en-US" sz="675" dirty="0"/>
          </a:p>
        </p:txBody>
      </p:sp>
      <p:pic>
        <p:nvPicPr>
          <p:cNvPr id="82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980980" y="5740003"/>
            <a:ext cx="150019" cy="171450"/>
          </a:xfrm>
          <a:prstGeom prst="rect">
            <a:avLst/>
          </a:prstGeom>
        </p:spPr>
      </p:pic>
      <p:sp>
        <p:nvSpPr>
          <p:cNvPr id="83" name="Shape 69"/>
          <p:cNvSpPr/>
          <p:nvPr/>
        </p:nvSpPr>
        <p:spPr>
          <a:xfrm>
            <a:off x="5302448" y="5486400"/>
            <a:ext cx="451479" cy="364331"/>
          </a:xfrm>
          <a:prstGeom prst="rect">
            <a:avLst/>
          </a:prstGeom>
          <a:solidFill>
            <a:srgbClr val="FEF3C7"/>
          </a:solidFill>
          <a:ln/>
        </p:spPr>
      </p:sp>
      <p:pic>
        <p:nvPicPr>
          <p:cNvPr id="84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453165" y="5572125"/>
            <a:ext cx="150019" cy="171450"/>
          </a:xfrm>
          <a:prstGeom prst="rect">
            <a:avLst/>
          </a:prstGeom>
        </p:spPr>
      </p:pic>
      <p:sp>
        <p:nvSpPr>
          <p:cNvPr id="85" name="Text 70"/>
          <p:cNvSpPr/>
          <p:nvPr/>
        </p:nvSpPr>
        <p:spPr>
          <a:xfrm>
            <a:off x="5302448" y="5902523"/>
            <a:ext cx="52291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Database</a:t>
            </a:r>
            <a:endParaRPr lang="en-US" sz="788" dirty="0"/>
          </a:p>
        </p:txBody>
      </p:sp>
      <p:sp>
        <p:nvSpPr>
          <p:cNvPr id="86" name="Text 71"/>
          <p:cNvSpPr/>
          <p:nvPr/>
        </p:nvSpPr>
        <p:spPr>
          <a:xfrm>
            <a:off x="5302448" y="6050756"/>
            <a:ext cx="522917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SQLite</a:t>
            </a:r>
            <a:endParaRPr lang="en-US" sz="67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231136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429500" y="0"/>
            <a:ext cx="1714500" cy="1714500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4" name="Shape 1"/>
          <p:cNvSpPr/>
          <p:nvPr/>
        </p:nvSpPr>
        <p:spPr>
          <a:xfrm>
            <a:off x="-285750" y="5373886"/>
            <a:ext cx="1143000" cy="1143000"/>
          </a:xfrm>
          <a:prstGeom prst="ellipse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457200" y="171450"/>
            <a:ext cx="8229600" cy="5888236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2382" y="400050"/>
            <a:ext cx="321469" cy="2571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328150" y="400050"/>
            <a:ext cx="299487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6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Implementação do Sistema</a:t>
            </a:r>
            <a:endParaRPr lang="en-US" sz="1688" dirty="0"/>
          </a:p>
        </p:txBody>
      </p:sp>
      <p:sp>
        <p:nvSpPr>
          <p:cNvPr id="8" name="Text 4"/>
          <p:cNvSpPr/>
          <p:nvPr/>
        </p:nvSpPr>
        <p:spPr>
          <a:xfrm>
            <a:off x="685800" y="742950"/>
            <a:ext cx="78438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Sistema funcional demonstrando conceitos de engenharia de software</a:t>
            </a:r>
            <a:endParaRPr lang="en-US" sz="1013" dirty="0"/>
          </a:p>
        </p:txBody>
      </p:sp>
      <p:sp>
        <p:nvSpPr>
          <p:cNvPr id="9" name="Shape 5"/>
          <p:cNvSpPr/>
          <p:nvPr/>
        </p:nvSpPr>
        <p:spPr>
          <a:xfrm>
            <a:off x="685800" y="1057275"/>
            <a:ext cx="3800475" cy="2112764"/>
          </a:xfrm>
          <a:prstGeom prst="rect">
            <a:avLst/>
          </a:prstGeom>
          <a:solidFill>
            <a:srgbClr val="F9FAFB"/>
          </a:solidFill>
          <a:ln/>
        </p:spPr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1185863"/>
            <a:ext cx="192881" cy="17145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078706" y="1171575"/>
            <a:ext cx="151520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Interface do Sistema</a:t>
            </a:r>
            <a:endParaRPr lang="en-US" sz="1125" dirty="0"/>
          </a:p>
        </p:txBody>
      </p:sp>
      <p:sp>
        <p:nvSpPr>
          <p:cNvPr id="12" name="Shape 7"/>
          <p:cNvSpPr/>
          <p:nvPr/>
        </p:nvSpPr>
        <p:spPr>
          <a:xfrm>
            <a:off x="800100" y="1457325"/>
            <a:ext cx="3571875" cy="1598414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3" name="Shape 8"/>
          <p:cNvSpPr/>
          <p:nvPr/>
        </p:nvSpPr>
        <p:spPr>
          <a:xfrm>
            <a:off x="885825" y="1543050"/>
            <a:ext cx="3400425" cy="371475"/>
          </a:xfrm>
          <a:prstGeom prst="rect">
            <a:avLst/>
          </a:prstGeom>
          <a:solidFill>
            <a:srgbClr val="2563EB"/>
          </a:solidFill>
          <a:ln/>
        </p:spPr>
      </p:sp>
      <p:sp>
        <p:nvSpPr>
          <p:cNvPr id="14" name="Text 9"/>
          <p:cNvSpPr/>
          <p:nvPr/>
        </p:nvSpPr>
        <p:spPr>
          <a:xfrm>
            <a:off x="942975" y="1600200"/>
            <a:ext cx="335756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Gerenciador de Tarefas</a:t>
            </a:r>
            <a:endParaRPr lang="en-US" sz="788" dirty="0"/>
          </a:p>
        </p:txBody>
      </p:sp>
      <p:sp>
        <p:nvSpPr>
          <p:cNvPr id="15" name="Text 10"/>
          <p:cNvSpPr/>
          <p:nvPr/>
        </p:nvSpPr>
        <p:spPr>
          <a:xfrm>
            <a:off x="942975" y="1743075"/>
            <a:ext cx="33575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Organize suas atividades</a:t>
            </a:r>
            <a:endParaRPr lang="en-US" sz="675" dirty="0"/>
          </a:p>
        </p:txBody>
      </p:sp>
      <p:sp>
        <p:nvSpPr>
          <p:cNvPr id="16" name="Text 11"/>
          <p:cNvSpPr/>
          <p:nvPr/>
        </p:nvSpPr>
        <p:spPr>
          <a:xfrm>
            <a:off x="971550" y="2000250"/>
            <a:ext cx="33004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Nova Tarefa</a:t>
            </a:r>
            <a:endParaRPr lang="en-US" sz="675" dirty="0"/>
          </a:p>
        </p:txBody>
      </p:sp>
      <p:sp>
        <p:nvSpPr>
          <p:cNvPr id="17" name="Shape 12"/>
          <p:cNvSpPr/>
          <p:nvPr/>
        </p:nvSpPr>
        <p:spPr>
          <a:xfrm>
            <a:off x="971550" y="2148483"/>
            <a:ext cx="3228975" cy="185738"/>
          </a:xfrm>
          <a:prstGeom prst="rect">
            <a:avLst/>
          </a:prstGeom>
          <a:solidFill>
            <a:srgbClr val="FFFFFF"/>
          </a:solidFill>
          <a:ln w="99">
            <a:solidFill>
              <a:srgbClr val="E5E7EB"/>
            </a:solidFill>
            <a:prstDash val="solid"/>
          </a:ln>
        </p:spPr>
      </p:sp>
      <p:sp>
        <p:nvSpPr>
          <p:cNvPr id="18" name="Shape 13"/>
          <p:cNvSpPr/>
          <p:nvPr/>
        </p:nvSpPr>
        <p:spPr>
          <a:xfrm>
            <a:off x="971550" y="2355652"/>
            <a:ext cx="552692" cy="171450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19" name="Text 14"/>
          <p:cNvSpPr/>
          <p:nvPr/>
        </p:nvSpPr>
        <p:spPr>
          <a:xfrm>
            <a:off x="971550" y="2355652"/>
            <a:ext cx="624129" cy="171450"/>
          </a:xfrm>
          <a:prstGeom prst="rect">
            <a:avLst/>
          </a:prstGeom>
          <a:noFill/>
          <a:ln/>
        </p:spPr>
        <p:txBody>
          <a:bodyPr wrap="none" lIns="102108" tIns="34036" rIns="102108" bIns="34036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Adicionar</a:t>
            </a:r>
            <a:endParaRPr lang="en-US" sz="675" dirty="0"/>
          </a:p>
        </p:txBody>
      </p:sp>
      <p:sp>
        <p:nvSpPr>
          <p:cNvPr id="20" name="Shape 15"/>
          <p:cNvSpPr/>
          <p:nvPr/>
        </p:nvSpPr>
        <p:spPr>
          <a:xfrm>
            <a:off x="971550" y="2612827"/>
            <a:ext cx="3228975" cy="228600"/>
          </a:xfrm>
          <a:prstGeom prst="rect">
            <a:avLst/>
          </a:prstGeom>
          <a:solidFill>
            <a:srgbClr val="F9FAFB"/>
          </a:solidFill>
          <a:ln/>
        </p:spPr>
      </p:sp>
      <p:sp>
        <p:nvSpPr>
          <p:cNvPr id="21" name="Text 16"/>
          <p:cNvSpPr/>
          <p:nvPr/>
        </p:nvSpPr>
        <p:spPr>
          <a:xfrm>
            <a:off x="1000125" y="2669977"/>
            <a:ext cx="1190606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Implementar casos de teste</a:t>
            </a:r>
            <a:endParaRPr lang="en-US" sz="675" dirty="0"/>
          </a:p>
        </p:txBody>
      </p:sp>
      <p:sp>
        <p:nvSpPr>
          <p:cNvPr id="22" name="Shape 17"/>
          <p:cNvSpPr/>
          <p:nvPr/>
        </p:nvSpPr>
        <p:spPr>
          <a:xfrm>
            <a:off x="3401485" y="2668191"/>
            <a:ext cx="389948" cy="142875"/>
          </a:xfrm>
          <a:prstGeom prst="rect">
            <a:avLst/>
          </a:prstGeom>
          <a:solidFill>
            <a:srgbClr val="10B981"/>
          </a:solidFill>
          <a:ln/>
        </p:spPr>
      </p:sp>
      <p:sp>
        <p:nvSpPr>
          <p:cNvPr id="23" name="Text 18"/>
          <p:cNvSpPr/>
          <p:nvPr/>
        </p:nvSpPr>
        <p:spPr>
          <a:xfrm>
            <a:off x="3401485" y="2668191"/>
            <a:ext cx="461386" cy="142875"/>
          </a:xfrm>
          <a:prstGeom prst="rect">
            <a:avLst/>
          </a:prstGeom>
          <a:noFill/>
          <a:ln/>
        </p:spPr>
        <p:txBody>
          <a:bodyPr wrap="none" lIns="34036" tIns="17018" rIns="34036" bIns="17018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Concluir</a:t>
            </a:r>
            <a:endParaRPr lang="en-US" sz="675" dirty="0"/>
          </a:p>
        </p:txBody>
      </p:sp>
      <p:sp>
        <p:nvSpPr>
          <p:cNvPr id="24" name="Shape 19"/>
          <p:cNvSpPr/>
          <p:nvPr/>
        </p:nvSpPr>
        <p:spPr>
          <a:xfrm>
            <a:off x="3849728" y="2668191"/>
            <a:ext cx="322222" cy="142875"/>
          </a:xfrm>
          <a:prstGeom prst="rect">
            <a:avLst/>
          </a:prstGeom>
          <a:solidFill>
            <a:srgbClr val="EF4444"/>
          </a:solidFill>
          <a:ln/>
        </p:spPr>
      </p:sp>
      <p:sp>
        <p:nvSpPr>
          <p:cNvPr id="25" name="Text 20"/>
          <p:cNvSpPr/>
          <p:nvPr/>
        </p:nvSpPr>
        <p:spPr>
          <a:xfrm>
            <a:off x="3849728" y="2668191"/>
            <a:ext cx="393660" cy="142875"/>
          </a:xfrm>
          <a:prstGeom prst="rect">
            <a:avLst/>
          </a:prstGeom>
          <a:noFill/>
          <a:ln/>
        </p:spPr>
        <p:txBody>
          <a:bodyPr wrap="none" lIns="34036" tIns="17018" rIns="34036" bIns="17018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Excluir</a:t>
            </a:r>
            <a:endParaRPr lang="en-US" sz="675" dirty="0"/>
          </a:p>
        </p:txBody>
      </p:sp>
      <p:sp>
        <p:nvSpPr>
          <p:cNvPr id="26" name="Shape 21"/>
          <p:cNvSpPr/>
          <p:nvPr/>
        </p:nvSpPr>
        <p:spPr>
          <a:xfrm>
            <a:off x="4657725" y="1057275"/>
            <a:ext cx="3800475" cy="2069902"/>
          </a:xfrm>
          <a:prstGeom prst="rect">
            <a:avLst/>
          </a:prstGeom>
          <a:solidFill>
            <a:srgbClr val="EFF6FF"/>
          </a:solidFill>
          <a:ln/>
        </p:spPr>
      </p:sp>
      <p:pic>
        <p:nvPicPr>
          <p:cNvPr id="2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2025" y="1185863"/>
            <a:ext cx="171450" cy="171450"/>
          </a:xfrm>
          <a:prstGeom prst="rect">
            <a:avLst/>
          </a:prstGeom>
        </p:spPr>
      </p:pic>
      <p:sp>
        <p:nvSpPr>
          <p:cNvPr id="28" name="Text 22"/>
          <p:cNvSpPr/>
          <p:nvPr/>
        </p:nvSpPr>
        <p:spPr>
          <a:xfrm>
            <a:off x="5029200" y="1171575"/>
            <a:ext cx="195311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Arquitetura Implementada</a:t>
            </a:r>
            <a:endParaRPr lang="en-US" sz="1125" dirty="0"/>
          </a:p>
        </p:txBody>
      </p:sp>
      <p:sp>
        <p:nvSpPr>
          <p:cNvPr id="29" name="Shape 23"/>
          <p:cNvSpPr/>
          <p:nvPr/>
        </p:nvSpPr>
        <p:spPr>
          <a:xfrm>
            <a:off x="4772025" y="1457325"/>
            <a:ext cx="3571875" cy="4000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9175" y="1535906"/>
            <a:ext cx="100013" cy="100013"/>
          </a:xfrm>
          <a:prstGeom prst="rect">
            <a:avLst/>
          </a:prstGeom>
        </p:spPr>
      </p:pic>
      <p:sp>
        <p:nvSpPr>
          <p:cNvPr id="31" name="Text 24"/>
          <p:cNvSpPr/>
          <p:nvPr/>
        </p:nvSpPr>
        <p:spPr>
          <a:xfrm>
            <a:off x="4986338" y="1514475"/>
            <a:ext cx="51831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Frontend</a:t>
            </a:r>
            <a:endParaRPr lang="en-US" sz="788" dirty="0"/>
          </a:p>
        </p:txBody>
      </p:sp>
      <p:sp>
        <p:nvSpPr>
          <p:cNvPr id="32" name="Text 25"/>
          <p:cNvSpPr/>
          <p:nvPr/>
        </p:nvSpPr>
        <p:spPr>
          <a:xfrm>
            <a:off x="5000625" y="1685925"/>
            <a:ext cx="33575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Interface responsiva com HTML5, CSS3 e JavaScript vanilla</a:t>
            </a:r>
            <a:endParaRPr lang="en-US" sz="675" dirty="0"/>
          </a:p>
        </p:txBody>
      </p:sp>
      <p:sp>
        <p:nvSpPr>
          <p:cNvPr id="33" name="Shape 26"/>
          <p:cNvSpPr/>
          <p:nvPr/>
        </p:nvSpPr>
        <p:spPr>
          <a:xfrm>
            <a:off x="4772025" y="1943100"/>
            <a:ext cx="3571875" cy="4000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9175" y="2021681"/>
            <a:ext cx="100013" cy="100013"/>
          </a:xfrm>
          <a:prstGeom prst="rect">
            <a:avLst/>
          </a:prstGeom>
        </p:spPr>
      </p:pic>
      <p:sp>
        <p:nvSpPr>
          <p:cNvPr id="35" name="Text 27"/>
          <p:cNvSpPr/>
          <p:nvPr/>
        </p:nvSpPr>
        <p:spPr>
          <a:xfrm>
            <a:off x="4986338" y="2000250"/>
            <a:ext cx="68253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Backend API</a:t>
            </a:r>
            <a:endParaRPr lang="en-US" sz="788" dirty="0"/>
          </a:p>
        </p:txBody>
      </p:sp>
      <p:sp>
        <p:nvSpPr>
          <p:cNvPr id="36" name="Text 28"/>
          <p:cNvSpPr/>
          <p:nvPr/>
        </p:nvSpPr>
        <p:spPr>
          <a:xfrm>
            <a:off x="5000625" y="2171700"/>
            <a:ext cx="33575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Flask com endpoints RESTful e CORS habilitado</a:t>
            </a:r>
            <a:endParaRPr lang="en-US" sz="675" dirty="0"/>
          </a:p>
        </p:txBody>
      </p:sp>
      <p:sp>
        <p:nvSpPr>
          <p:cNvPr id="37" name="Shape 29"/>
          <p:cNvSpPr/>
          <p:nvPr/>
        </p:nvSpPr>
        <p:spPr>
          <a:xfrm>
            <a:off x="4772025" y="2428875"/>
            <a:ext cx="3571875" cy="4000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9175" y="2507456"/>
            <a:ext cx="87511" cy="100013"/>
          </a:xfrm>
          <a:prstGeom prst="rect">
            <a:avLst/>
          </a:prstGeom>
        </p:spPr>
      </p:pic>
      <p:sp>
        <p:nvSpPr>
          <p:cNvPr id="39" name="Text 30"/>
          <p:cNvSpPr/>
          <p:nvPr/>
        </p:nvSpPr>
        <p:spPr>
          <a:xfrm>
            <a:off x="4973836" y="2486025"/>
            <a:ext cx="66263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Persistência</a:t>
            </a:r>
            <a:endParaRPr lang="en-US" sz="788" dirty="0"/>
          </a:p>
        </p:txBody>
      </p:sp>
      <p:sp>
        <p:nvSpPr>
          <p:cNvPr id="40" name="Text 31"/>
          <p:cNvSpPr/>
          <p:nvPr/>
        </p:nvSpPr>
        <p:spPr>
          <a:xfrm>
            <a:off x="5000625" y="2657475"/>
            <a:ext cx="335756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SQLite com SQLAlchemy ORM para modelagem de dados</a:t>
            </a:r>
            <a:endParaRPr lang="en-US" sz="675" dirty="0"/>
          </a:p>
        </p:txBody>
      </p:sp>
      <p:sp>
        <p:nvSpPr>
          <p:cNvPr id="41" name="Shape 32"/>
          <p:cNvSpPr/>
          <p:nvPr/>
        </p:nvSpPr>
        <p:spPr>
          <a:xfrm>
            <a:off x="685800" y="3241477"/>
            <a:ext cx="7772400" cy="1060847"/>
          </a:xfrm>
          <a:prstGeom prst="rect">
            <a:avLst/>
          </a:prstGeom>
          <a:solidFill>
            <a:srgbClr val="ECFDF5"/>
          </a:solidFill>
          <a:ln/>
        </p:spPr>
      </p:sp>
      <p:pic>
        <p:nvPicPr>
          <p:cNvPr id="42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100" y="3370064"/>
            <a:ext cx="171450" cy="171450"/>
          </a:xfrm>
          <a:prstGeom prst="rect">
            <a:avLst/>
          </a:prstGeom>
        </p:spPr>
      </p:pic>
      <p:sp>
        <p:nvSpPr>
          <p:cNvPr id="43" name="Text 33"/>
          <p:cNvSpPr/>
          <p:nvPr/>
        </p:nvSpPr>
        <p:spPr>
          <a:xfrm>
            <a:off x="1057275" y="3355777"/>
            <a:ext cx="234488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Funcionalidades Implementadas</a:t>
            </a:r>
            <a:endParaRPr lang="en-US" sz="1125" dirty="0"/>
          </a:p>
        </p:txBody>
      </p:sp>
      <p:sp>
        <p:nvSpPr>
          <p:cNvPr id="44" name="Shape 34"/>
          <p:cNvSpPr/>
          <p:nvPr/>
        </p:nvSpPr>
        <p:spPr>
          <a:xfrm>
            <a:off x="800100" y="3641527"/>
            <a:ext cx="1821656" cy="546497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5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39491" y="3702248"/>
            <a:ext cx="142875" cy="142875"/>
          </a:xfrm>
          <a:prstGeom prst="rect">
            <a:avLst/>
          </a:prstGeom>
        </p:spPr>
      </p:pic>
      <p:sp>
        <p:nvSpPr>
          <p:cNvPr id="46" name="Text 35"/>
          <p:cNvSpPr/>
          <p:nvPr/>
        </p:nvSpPr>
        <p:spPr>
          <a:xfrm>
            <a:off x="857250" y="3873698"/>
            <a:ext cx="1778794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Criar</a:t>
            </a:r>
            <a:endParaRPr lang="en-US" sz="788" dirty="0"/>
          </a:p>
        </p:txBody>
      </p:sp>
      <p:sp>
        <p:nvSpPr>
          <p:cNvPr id="47" name="Text 36"/>
          <p:cNvSpPr/>
          <p:nvPr/>
        </p:nvSpPr>
        <p:spPr>
          <a:xfrm>
            <a:off x="857250" y="4016573"/>
            <a:ext cx="1778794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Novas tarefas com validação</a:t>
            </a:r>
            <a:endParaRPr lang="en-US" sz="675" dirty="0"/>
          </a:p>
        </p:txBody>
      </p:sp>
      <p:sp>
        <p:nvSpPr>
          <p:cNvPr id="48" name="Shape 37"/>
          <p:cNvSpPr/>
          <p:nvPr/>
        </p:nvSpPr>
        <p:spPr>
          <a:xfrm>
            <a:off x="2707481" y="3641527"/>
            <a:ext cx="1821656" cy="546497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9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46872" y="3702248"/>
            <a:ext cx="142875" cy="142875"/>
          </a:xfrm>
          <a:prstGeom prst="rect">
            <a:avLst/>
          </a:prstGeom>
        </p:spPr>
      </p:pic>
      <p:sp>
        <p:nvSpPr>
          <p:cNvPr id="50" name="Text 38"/>
          <p:cNvSpPr/>
          <p:nvPr/>
        </p:nvSpPr>
        <p:spPr>
          <a:xfrm>
            <a:off x="2764631" y="3873698"/>
            <a:ext cx="1778794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Visualizar</a:t>
            </a:r>
            <a:endParaRPr lang="en-US" sz="788" dirty="0"/>
          </a:p>
        </p:txBody>
      </p:sp>
      <p:sp>
        <p:nvSpPr>
          <p:cNvPr id="51" name="Text 39"/>
          <p:cNvSpPr/>
          <p:nvPr/>
        </p:nvSpPr>
        <p:spPr>
          <a:xfrm>
            <a:off x="2764631" y="4016573"/>
            <a:ext cx="1778794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Lista organizada e responsiva</a:t>
            </a:r>
            <a:endParaRPr lang="en-US" sz="675" dirty="0"/>
          </a:p>
        </p:txBody>
      </p:sp>
      <p:sp>
        <p:nvSpPr>
          <p:cNvPr id="52" name="Shape 40"/>
          <p:cNvSpPr/>
          <p:nvPr/>
        </p:nvSpPr>
        <p:spPr>
          <a:xfrm>
            <a:off x="4614863" y="3641527"/>
            <a:ext cx="1821656" cy="546497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3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54253" y="3702248"/>
            <a:ext cx="142875" cy="142875"/>
          </a:xfrm>
          <a:prstGeom prst="rect">
            <a:avLst/>
          </a:prstGeom>
        </p:spPr>
      </p:pic>
      <p:sp>
        <p:nvSpPr>
          <p:cNvPr id="54" name="Text 41"/>
          <p:cNvSpPr/>
          <p:nvPr/>
        </p:nvSpPr>
        <p:spPr>
          <a:xfrm>
            <a:off x="4672013" y="3873698"/>
            <a:ext cx="1778794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Concluir</a:t>
            </a:r>
            <a:endParaRPr lang="en-US" sz="788" dirty="0"/>
          </a:p>
        </p:txBody>
      </p:sp>
      <p:sp>
        <p:nvSpPr>
          <p:cNvPr id="55" name="Text 42"/>
          <p:cNvSpPr/>
          <p:nvPr/>
        </p:nvSpPr>
        <p:spPr>
          <a:xfrm>
            <a:off x="4672013" y="4016573"/>
            <a:ext cx="1778794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Marcar como feito/reabrir</a:t>
            </a:r>
            <a:endParaRPr lang="en-US" sz="675" dirty="0"/>
          </a:p>
        </p:txBody>
      </p:sp>
      <p:sp>
        <p:nvSpPr>
          <p:cNvPr id="56" name="Shape 43"/>
          <p:cNvSpPr/>
          <p:nvPr/>
        </p:nvSpPr>
        <p:spPr>
          <a:xfrm>
            <a:off x="6522244" y="3641527"/>
            <a:ext cx="1821656" cy="546497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7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370564" y="3702248"/>
            <a:ext cx="125016" cy="142875"/>
          </a:xfrm>
          <a:prstGeom prst="rect">
            <a:avLst/>
          </a:prstGeom>
        </p:spPr>
      </p:pic>
      <p:sp>
        <p:nvSpPr>
          <p:cNvPr id="58" name="Text 44"/>
          <p:cNvSpPr/>
          <p:nvPr/>
        </p:nvSpPr>
        <p:spPr>
          <a:xfrm>
            <a:off x="6579394" y="3873698"/>
            <a:ext cx="1778794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Excluir</a:t>
            </a:r>
            <a:endParaRPr lang="en-US" sz="788" dirty="0"/>
          </a:p>
        </p:txBody>
      </p:sp>
      <p:sp>
        <p:nvSpPr>
          <p:cNvPr id="59" name="Text 45"/>
          <p:cNvSpPr/>
          <p:nvPr/>
        </p:nvSpPr>
        <p:spPr>
          <a:xfrm>
            <a:off x="6579394" y="4016573"/>
            <a:ext cx="1778794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Remoção com confirmação</a:t>
            </a:r>
            <a:endParaRPr lang="en-US" sz="675" dirty="0"/>
          </a:p>
        </p:txBody>
      </p:sp>
      <p:sp>
        <p:nvSpPr>
          <p:cNvPr id="60" name="Shape 46"/>
          <p:cNvSpPr/>
          <p:nvPr/>
        </p:nvSpPr>
        <p:spPr>
          <a:xfrm>
            <a:off x="685800" y="4416623"/>
            <a:ext cx="3829050" cy="1371600"/>
          </a:xfrm>
          <a:prstGeom prst="rect">
            <a:avLst/>
          </a:prstGeom>
          <a:solidFill>
            <a:srgbClr val="F9FAFB"/>
          </a:solidFill>
          <a:ln/>
        </p:spPr>
      </p:sp>
      <p:pic>
        <p:nvPicPr>
          <p:cNvPr id="61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0100" y="4545211"/>
            <a:ext cx="214313" cy="171450"/>
          </a:xfrm>
          <a:prstGeom prst="rect">
            <a:avLst/>
          </a:prstGeom>
        </p:spPr>
      </p:pic>
      <p:sp>
        <p:nvSpPr>
          <p:cNvPr id="62" name="Text 47"/>
          <p:cNvSpPr/>
          <p:nvPr/>
        </p:nvSpPr>
        <p:spPr>
          <a:xfrm>
            <a:off x="1100138" y="4530923"/>
            <a:ext cx="1295084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Destaques Técnicos</a:t>
            </a:r>
            <a:endParaRPr lang="en-US" sz="1013" dirty="0"/>
          </a:p>
        </p:txBody>
      </p:sp>
      <p:pic>
        <p:nvPicPr>
          <p:cNvPr id="63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0100" y="4845248"/>
            <a:ext cx="85725" cy="85725"/>
          </a:xfrm>
          <a:prstGeom prst="rect">
            <a:avLst/>
          </a:prstGeom>
        </p:spPr>
      </p:pic>
      <p:sp>
        <p:nvSpPr>
          <p:cNvPr id="64" name="Text 48"/>
          <p:cNvSpPr/>
          <p:nvPr/>
        </p:nvSpPr>
        <p:spPr>
          <a:xfrm>
            <a:off x="942975" y="4816673"/>
            <a:ext cx="1095282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API RESTful com Flask</a:t>
            </a:r>
            <a:endParaRPr lang="en-US" sz="788" dirty="0"/>
          </a:p>
        </p:txBody>
      </p:sp>
      <p:pic>
        <p:nvPicPr>
          <p:cNvPr id="65" name="Image 14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0100" y="5016698"/>
            <a:ext cx="85725" cy="85725"/>
          </a:xfrm>
          <a:prstGeom prst="rect">
            <a:avLst/>
          </a:prstGeom>
        </p:spPr>
      </p:pic>
      <p:sp>
        <p:nvSpPr>
          <p:cNvPr id="66" name="Text 49"/>
          <p:cNvSpPr/>
          <p:nvPr/>
        </p:nvSpPr>
        <p:spPr>
          <a:xfrm>
            <a:off x="942975" y="4988123"/>
            <a:ext cx="14644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Validação frontend e backend</a:t>
            </a:r>
            <a:endParaRPr lang="en-US" sz="788" dirty="0"/>
          </a:p>
        </p:txBody>
      </p:sp>
      <p:pic>
        <p:nvPicPr>
          <p:cNvPr id="67" name="Image 15" descr="preencod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0100" y="5188148"/>
            <a:ext cx="85725" cy="85725"/>
          </a:xfrm>
          <a:prstGeom prst="rect">
            <a:avLst/>
          </a:prstGeom>
        </p:spPr>
      </p:pic>
      <p:sp>
        <p:nvSpPr>
          <p:cNvPr id="68" name="Text 50"/>
          <p:cNvSpPr/>
          <p:nvPr/>
        </p:nvSpPr>
        <p:spPr>
          <a:xfrm>
            <a:off x="942975" y="5159573"/>
            <a:ext cx="1029984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Interface responsiva</a:t>
            </a:r>
            <a:endParaRPr lang="en-US" sz="788" dirty="0"/>
          </a:p>
        </p:txBody>
      </p:sp>
      <p:pic>
        <p:nvPicPr>
          <p:cNvPr id="69" name="Image 16" descr="preencode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0100" y="5359598"/>
            <a:ext cx="85725" cy="85725"/>
          </a:xfrm>
          <a:prstGeom prst="rect">
            <a:avLst/>
          </a:prstGeom>
        </p:spPr>
      </p:pic>
      <p:sp>
        <p:nvSpPr>
          <p:cNvPr id="70" name="Text 51"/>
          <p:cNvSpPr/>
          <p:nvPr/>
        </p:nvSpPr>
        <p:spPr>
          <a:xfrm>
            <a:off x="942975" y="5331023"/>
            <a:ext cx="1475436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Persistência com SQLAlchemy</a:t>
            </a:r>
            <a:endParaRPr lang="en-US" sz="788" dirty="0"/>
          </a:p>
        </p:txBody>
      </p:sp>
      <p:sp>
        <p:nvSpPr>
          <p:cNvPr id="71" name="Shape 52"/>
          <p:cNvSpPr/>
          <p:nvPr/>
        </p:nvSpPr>
        <p:spPr>
          <a:xfrm>
            <a:off x="4629150" y="4416623"/>
            <a:ext cx="3829050" cy="1371600"/>
          </a:xfrm>
          <a:prstGeom prst="rect">
            <a:avLst/>
          </a:prstGeom>
          <a:solidFill>
            <a:srgbClr val="F5F3FF"/>
          </a:solidFill>
          <a:ln/>
        </p:spPr>
      </p:sp>
      <p:pic>
        <p:nvPicPr>
          <p:cNvPr id="72" name="Image 17" descr="preencode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743450" y="4545211"/>
            <a:ext cx="171450" cy="171450"/>
          </a:xfrm>
          <a:prstGeom prst="rect">
            <a:avLst/>
          </a:prstGeom>
        </p:spPr>
      </p:pic>
      <p:sp>
        <p:nvSpPr>
          <p:cNvPr id="73" name="Text 53"/>
          <p:cNvSpPr/>
          <p:nvPr/>
        </p:nvSpPr>
        <p:spPr>
          <a:xfrm>
            <a:off x="5000625" y="4530923"/>
            <a:ext cx="114927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Status do Projeto</a:t>
            </a:r>
            <a:endParaRPr lang="en-US" sz="1013" dirty="0"/>
          </a:p>
        </p:txBody>
      </p:sp>
      <p:sp>
        <p:nvSpPr>
          <p:cNvPr id="74" name="Text 54"/>
          <p:cNvSpPr/>
          <p:nvPr/>
        </p:nvSpPr>
        <p:spPr>
          <a:xfrm>
            <a:off x="4743450" y="4830961"/>
            <a:ext cx="91585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Desenvolvimento:</a:t>
            </a:r>
            <a:endParaRPr lang="en-US" sz="788" dirty="0"/>
          </a:p>
        </p:txBody>
      </p:sp>
      <p:sp>
        <p:nvSpPr>
          <p:cNvPr id="75" name="Shape 55"/>
          <p:cNvSpPr/>
          <p:nvPr/>
        </p:nvSpPr>
        <p:spPr>
          <a:xfrm>
            <a:off x="7813979" y="4816673"/>
            <a:ext cx="529921" cy="171450"/>
          </a:xfrm>
          <a:prstGeom prst="rect">
            <a:avLst/>
          </a:prstGeom>
          <a:solidFill>
            <a:srgbClr val="D1FAE5"/>
          </a:solidFill>
          <a:ln/>
        </p:spPr>
      </p:sp>
      <p:sp>
        <p:nvSpPr>
          <p:cNvPr id="76" name="Text 56"/>
          <p:cNvSpPr/>
          <p:nvPr/>
        </p:nvSpPr>
        <p:spPr>
          <a:xfrm>
            <a:off x="7813979" y="4816673"/>
            <a:ext cx="601359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b="1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Concluído</a:t>
            </a:r>
            <a:endParaRPr lang="en-US" sz="675" dirty="0"/>
          </a:p>
        </p:txBody>
      </p:sp>
      <p:sp>
        <p:nvSpPr>
          <p:cNvPr id="77" name="Text 57"/>
          <p:cNvSpPr/>
          <p:nvPr/>
        </p:nvSpPr>
        <p:spPr>
          <a:xfrm>
            <a:off x="4743450" y="5059561"/>
            <a:ext cx="91906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Testes Funcionais:</a:t>
            </a:r>
            <a:endParaRPr lang="en-US" sz="788" dirty="0"/>
          </a:p>
        </p:txBody>
      </p:sp>
      <p:sp>
        <p:nvSpPr>
          <p:cNvPr id="78" name="Shape 58"/>
          <p:cNvSpPr/>
          <p:nvPr/>
        </p:nvSpPr>
        <p:spPr>
          <a:xfrm>
            <a:off x="7828043" y="5045273"/>
            <a:ext cx="515857" cy="171450"/>
          </a:xfrm>
          <a:prstGeom prst="rect">
            <a:avLst/>
          </a:prstGeom>
          <a:solidFill>
            <a:srgbClr val="D1FAE5"/>
          </a:solidFill>
          <a:ln/>
        </p:spPr>
      </p:sp>
      <p:sp>
        <p:nvSpPr>
          <p:cNvPr id="79" name="Text 59"/>
          <p:cNvSpPr/>
          <p:nvPr/>
        </p:nvSpPr>
        <p:spPr>
          <a:xfrm>
            <a:off x="7828043" y="5045273"/>
            <a:ext cx="587294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b="1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Aprovado</a:t>
            </a:r>
            <a:endParaRPr lang="en-US" sz="675" dirty="0"/>
          </a:p>
        </p:txBody>
      </p:sp>
      <p:sp>
        <p:nvSpPr>
          <p:cNvPr id="80" name="Text 60"/>
          <p:cNvSpPr/>
          <p:nvPr/>
        </p:nvSpPr>
        <p:spPr>
          <a:xfrm>
            <a:off x="4743450" y="5288161"/>
            <a:ext cx="81014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Documentação:</a:t>
            </a:r>
            <a:endParaRPr lang="en-US" sz="788" dirty="0"/>
          </a:p>
        </p:txBody>
      </p:sp>
      <p:sp>
        <p:nvSpPr>
          <p:cNvPr id="81" name="Shape 61"/>
          <p:cNvSpPr/>
          <p:nvPr/>
        </p:nvSpPr>
        <p:spPr>
          <a:xfrm>
            <a:off x="7826592" y="5273873"/>
            <a:ext cx="517308" cy="171450"/>
          </a:xfrm>
          <a:prstGeom prst="rect">
            <a:avLst/>
          </a:prstGeom>
          <a:solidFill>
            <a:srgbClr val="D1FAE5"/>
          </a:solidFill>
          <a:ln/>
        </p:spPr>
      </p:sp>
      <p:sp>
        <p:nvSpPr>
          <p:cNvPr id="82" name="Text 62"/>
          <p:cNvSpPr/>
          <p:nvPr/>
        </p:nvSpPr>
        <p:spPr>
          <a:xfrm>
            <a:off x="7826592" y="5273873"/>
            <a:ext cx="588745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b="1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Completa</a:t>
            </a:r>
            <a:endParaRPr lang="en-US" sz="675" dirty="0"/>
          </a:p>
        </p:txBody>
      </p:sp>
      <p:sp>
        <p:nvSpPr>
          <p:cNvPr id="83" name="Text 63"/>
          <p:cNvSpPr/>
          <p:nvPr/>
        </p:nvSpPr>
        <p:spPr>
          <a:xfrm>
            <a:off x="4743450" y="5516761"/>
            <a:ext cx="42449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Deploy:</a:t>
            </a:r>
            <a:endParaRPr lang="en-US" sz="788" dirty="0"/>
          </a:p>
        </p:txBody>
      </p:sp>
      <p:sp>
        <p:nvSpPr>
          <p:cNvPr id="84" name="Shape 64"/>
          <p:cNvSpPr/>
          <p:nvPr/>
        </p:nvSpPr>
        <p:spPr>
          <a:xfrm>
            <a:off x="7792743" y="5502473"/>
            <a:ext cx="551157" cy="171450"/>
          </a:xfrm>
          <a:prstGeom prst="rect">
            <a:avLst/>
          </a:prstGeom>
          <a:solidFill>
            <a:srgbClr val="DBEAFE"/>
          </a:solidFill>
          <a:ln/>
        </p:spPr>
      </p:sp>
      <p:sp>
        <p:nvSpPr>
          <p:cNvPr id="85" name="Text 65"/>
          <p:cNvSpPr/>
          <p:nvPr/>
        </p:nvSpPr>
        <p:spPr>
          <a:xfrm>
            <a:off x="7792743" y="5502473"/>
            <a:ext cx="622595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Disponível</a:t>
            </a:r>
            <a:endParaRPr lang="en-US" sz="67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8293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943850" y="-400050"/>
            <a:ext cx="1600200" cy="1600200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4" name="Shape 1"/>
          <p:cNvSpPr/>
          <p:nvPr/>
        </p:nvSpPr>
        <p:spPr>
          <a:xfrm>
            <a:off x="-257175" y="5057775"/>
            <a:ext cx="1028700" cy="1028700"/>
          </a:xfrm>
          <a:prstGeom prst="ellipse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457200" y="171450"/>
            <a:ext cx="8229600" cy="54864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521" y="400050"/>
            <a:ext cx="257175" cy="2571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488996" y="400050"/>
            <a:ext cx="260892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6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Planejamento de Testes</a:t>
            </a:r>
            <a:endParaRPr lang="en-US" sz="1688" dirty="0"/>
          </a:p>
        </p:txBody>
      </p:sp>
      <p:sp>
        <p:nvSpPr>
          <p:cNvPr id="8" name="Text 4"/>
          <p:cNvSpPr/>
          <p:nvPr/>
        </p:nvSpPr>
        <p:spPr>
          <a:xfrm>
            <a:off x="685800" y="742950"/>
            <a:ext cx="78438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Estratégia abrangente para garantia da qualidade</a:t>
            </a:r>
            <a:endParaRPr lang="en-US" sz="1013" dirty="0"/>
          </a:p>
        </p:txBody>
      </p:sp>
      <p:sp>
        <p:nvSpPr>
          <p:cNvPr id="9" name="Shape 5"/>
          <p:cNvSpPr/>
          <p:nvPr/>
        </p:nvSpPr>
        <p:spPr>
          <a:xfrm>
            <a:off x="685800" y="1057275"/>
            <a:ext cx="3800475" cy="1485900"/>
          </a:xfrm>
          <a:prstGeom prst="rect">
            <a:avLst/>
          </a:prstGeom>
          <a:solidFill>
            <a:srgbClr val="EFF6FF"/>
          </a:solidFill>
          <a:ln/>
        </p:spPr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1185863"/>
            <a:ext cx="171450" cy="17145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057275" y="1171575"/>
            <a:ext cx="146075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Estratégia de Testes</a:t>
            </a:r>
            <a:endParaRPr lang="en-US" sz="1125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100" y="1485900"/>
            <a:ext cx="100013" cy="100013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957263" y="1480542"/>
            <a:ext cx="123388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Abordagem Sistemática</a:t>
            </a:r>
            <a:endParaRPr lang="en-US" sz="788" dirty="0"/>
          </a:p>
        </p:txBody>
      </p:sp>
      <p:sp>
        <p:nvSpPr>
          <p:cNvPr id="14" name="Text 8"/>
          <p:cNvSpPr/>
          <p:nvPr/>
        </p:nvSpPr>
        <p:spPr>
          <a:xfrm>
            <a:off x="957263" y="1628775"/>
            <a:ext cx="2026927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Baseada em Gonçalves et al. e melhores práticas</a:t>
            </a:r>
            <a:endParaRPr lang="en-US" sz="675" dirty="0"/>
          </a:p>
        </p:txBody>
      </p:sp>
      <p:pic>
        <p:nvPicPr>
          <p:cNvPr id="15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100" y="1828800"/>
            <a:ext cx="100013" cy="100013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957263" y="1823442"/>
            <a:ext cx="106268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Cobertura Completa</a:t>
            </a:r>
            <a:endParaRPr lang="en-US" sz="788" dirty="0"/>
          </a:p>
        </p:txBody>
      </p:sp>
      <p:sp>
        <p:nvSpPr>
          <p:cNvPr id="17" name="Text 10"/>
          <p:cNvSpPr/>
          <p:nvPr/>
        </p:nvSpPr>
        <p:spPr>
          <a:xfrm>
            <a:off x="957263" y="1971675"/>
            <a:ext cx="1442982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Testes funcionais e não funcionais</a:t>
            </a:r>
            <a:endParaRPr lang="en-US" sz="675" dirty="0"/>
          </a:p>
        </p:txBody>
      </p:sp>
      <p:pic>
        <p:nvPicPr>
          <p:cNvPr id="18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0100" y="2171700"/>
            <a:ext cx="100013" cy="100013"/>
          </a:xfrm>
          <a:prstGeom prst="rect">
            <a:avLst/>
          </a:prstGeom>
        </p:spPr>
      </p:pic>
      <p:sp>
        <p:nvSpPr>
          <p:cNvPr id="19" name="Text 11"/>
          <p:cNvSpPr/>
          <p:nvPr/>
        </p:nvSpPr>
        <p:spPr>
          <a:xfrm>
            <a:off x="957263" y="2166342"/>
            <a:ext cx="113047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Execução Estruturada</a:t>
            </a:r>
            <a:endParaRPr lang="en-US" sz="788" dirty="0"/>
          </a:p>
        </p:txBody>
      </p:sp>
      <p:sp>
        <p:nvSpPr>
          <p:cNvPr id="20" name="Text 12"/>
          <p:cNvSpPr/>
          <p:nvPr/>
        </p:nvSpPr>
        <p:spPr>
          <a:xfrm>
            <a:off x="957263" y="2314575"/>
            <a:ext cx="1918404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Cronograma detalhado com marcos definidos</a:t>
            </a:r>
            <a:endParaRPr lang="en-US" sz="675" dirty="0"/>
          </a:p>
        </p:txBody>
      </p:sp>
      <p:sp>
        <p:nvSpPr>
          <p:cNvPr id="21" name="Shape 13"/>
          <p:cNvSpPr/>
          <p:nvPr/>
        </p:nvSpPr>
        <p:spPr>
          <a:xfrm>
            <a:off x="4657725" y="1057275"/>
            <a:ext cx="3800475" cy="1485900"/>
          </a:xfrm>
          <a:prstGeom prst="rect">
            <a:avLst/>
          </a:prstGeom>
          <a:solidFill>
            <a:srgbClr val="F9FAFB"/>
          </a:solidFill>
          <a:ln/>
        </p:spPr>
      </p:sp>
      <p:pic>
        <p:nvPicPr>
          <p:cNvPr id="22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72025" y="1185863"/>
            <a:ext cx="171450" cy="171450"/>
          </a:xfrm>
          <a:prstGeom prst="rect">
            <a:avLst/>
          </a:prstGeom>
        </p:spPr>
      </p:pic>
      <p:sp>
        <p:nvSpPr>
          <p:cNvPr id="23" name="Text 14"/>
          <p:cNvSpPr/>
          <p:nvPr/>
        </p:nvSpPr>
        <p:spPr>
          <a:xfrm>
            <a:off x="5029200" y="1171575"/>
            <a:ext cx="131888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Métricas do Plano</a:t>
            </a:r>
            <a:endParaRPr lang="en-US" sz="1125" dirty="0"/>
          </a:p>
        </p:txBody>
      </p:sp>
      <p:sp>
        <p:nvSpPr>
          <p:cNvPr id="24" name="Shape 15"/>
          <p:cNvSpPr/>
          <p:nvPr/>
        </p:nvSpPr>
        <p:spPr>
          <a:xfrm>
            <a:off x="4772025" y="1457325"/>
            <a:ext cx="1743075" cy="4286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5" name="Text 16"/>
          <p:cNvSpPr/>
          <p:nvPr/>
        </p:nvSpPr>
        <p:spPr>
          <a:xfrm>
            <a:off x="4829175" y="1514475"/>
            <a:ext cx="170021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12</a:t>
            </a:r>
            <a:endParaRPr lang="en-US" sz="1125" dirty="0"/>
          </a:p>
        </p:txBody>
      </p:sp>
      <p:sp>
        <p:nvSpPr>
          <p:cNvPr id="26" name="Text 17"/>
          <p:cNvSpPr/>
          <p:nvPr/>
        </p:nvSpPr>
        <p:spPr>
          <a:xfrm>
            <a:off x="4829175" y="1714500"/>
            <a:ext cx="17002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Casos de Teste</a:t>
            </a:r>
            <a:endParaRPr lang="en-US" sz="675" dirty="0"/>
          </a:p>
        </p:txBody>
      </p:sp>
      <p:sp>
        <p:nvSpPr>
          <p:cNvPr id="27" name="Shape 18"/>
          <p:cNvSpPr/>
          <p:nvPr/>
        </p:nvSpPr>
        <p:spPr>
          <a:xfrm>
            <a:off x="6600825" y="1457325"/>
            <a:ext cx="1743075" cy="4286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8" name="Text 19"/>
          <p:cNvSpPr/>
          <p:nvPr/>
        </p:nvSpPr>
        <p:spPr>
          <a:xfrm>
            <a:off x="6657975" y="1514475"/>
            <a:ext cx="170021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25</a:t>
            </a:r>
            <a:endParaRPr lang="en-US" sz="1125" dirty="0"/>
          </a:p>
        </p:txBody>
      </p:sp>
      <p:sp>
        <p:nvSpPr>
          <p:cNvPr id="29" name="Text 20"/>
          <p:cNvSpPr/>
          <p:nvPr/>
        </p:nvSpPr>
        <p:spPr>
          <a:xfrm>
            <a:off x="6657975" y="1714500"/>
            <a:ext cx="17002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Dias de Execução</a:t>
            </a:r>
            <a:endParaRPr lang="en-US" sz="675" dirty="0"/>
          </a:p>
        </p:txBody>
      </p:sp>
      <p:sp>
        <p:nvSpPr>
          <p:cNvPr id="30" name="Shape 21"/>
          <p:cNvSpPr/>
          <p:nvPr/>
        </p:nvSpPr>
        <p:spPr>
          <a:xfrm>
            <a:off x="4772025" y="1971675"/>
            <a:ext cx="1743075" cy="4286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1" name="Text 22"/>
          <p:cNvSpPr/>
          <p:nvPr/>
        </p:nvSpPr>
        <p:spPr>
          <a:xfrm>
            <a:off x="4829175" y="2028825"/>
            <a:ext cx="170021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</a:t>
            </a:r>
            <a:endParaRPr lang="en-US" sz="1125" dirty="0"/>
          </a:p>
        </p:txBody>
      </p:sp>
      <p:sp>
        <p:nvSpPr>
          <p:cNvPr id="32" name="Text 23"/>
          <p:cNvSpPr/>
          <p:nvPr/>
        </p:nvSpPr>
        <p:spPr>
          <a:xfrm>
            <a:off x="4829175" y="2228850"/>
            <a:ext cx="17002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Marcos Definidos</a:t>
            </a:r>
            <a:endParaRPr lang="en-US" sz="675" dirty="0"/>
          </a:p>
        </p:txBody>
      </p:sp>
      <p:sp>
        <p:nvSpPr>
          <p:cNvPr id="33" name="Shape 24"/>
          <p:cNvSpPr/>
          <p:nvPr/>
        </p:nvSpPr>
        <p:spPr>
          <a:xfrm>
            <a:off x="6600825" y="1971675"/>
            <a:ext cx="1743075" cy="4286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4" name="Text 25"/>
          <p:cNvSpPr/>
          <p:nvPr/>
        </p:nvSpPr>
        <p:spPr>
          <a:xfrm>
            <a:off x="6657975" y="2028825"/>
            <a:ext cx="170021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100%</a:t>
            </a:r>
            <a:endParaRPr lang="en-US" sz="1125" dirty="0"/>
          </a:p>
        </p:txBody>
      </p:sp>
      <p:sp>
        <p:nvSpPr>
          <p:cNvPr id="35" name="Text 26"/>
          <p:cNvSpPr/>
          <p:nvPr/>
        </p:nvSpPr>
        <p:spPr>
          <a:xfrm>
            <a:off x="6657975" y="2228850"/>
            <a:ext cx="17002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Cobertura RF</a:t>
            </a:r>
            <a:endParaRPr lang="en-US" sz="675" dirty="0"/>
          </a:p>
        </p:txBody>
      </p:sp>
      <p:pic>
        <p:nvPicPr>
          <p:cNvPr id="36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0100" y="2786063"/>
            <a:ext cx="171450" cy="171450"/>
          </a:xfrm>
          <a:prstGeom prst="rect">
            <a:avLst/>
          </a:prstGeom>
        </p:spPr>
      </p:pic>
      <p:sp>
        <p:nvSpPr>
          <p:cNvPr id="37" name="Text 27"/>
          <p:cNvSpPr/>
          <p:nvPr/>
        </p:nvSpPr>
        <p:spPr>
          <a:xfrm>
            <a:off x="1057275" y="2771775"/>
            <a:ext cx="1574639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Ferramentas de Teste</a:t>
            </a:r>
            <a:endParaRPr lang="en-US" sz="1125" dirty="0"/>
          </a:p>
        </p:txBody>
      </p:sp>
      <p:sp>
        <p:nvSpPr>
          <p:cNvPr id="38" name="Text 28"/>
          <p:cNvSpPr/>
          <p:nvPr/>
        </p:nvSpPr>
        <p:spPr>
          <a:xfrm>
            <a:off x="800100" y="3057525"/>
            <a:ext cx="76152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**Testes Unitários:** `unittest`, `pytest` (Python)</a:t>
            </a:r>
            <a:endParaRPr lang="en-US" sz="788" dirty="0"/>
          </a:p>
        </p:txBody>
      </p:sp>
      <p:sp>
        <p:nvSpPr>
          <p:cNvPr id="39" name="Text 29"/>
          <p:cNvSpPr/>
          <p:nvPr/>
        </p:nvSpPr>
        <p:spPr>
          <a:xfrm>
            <a:off x="800100" y="3228975"/>
            <a:ext cx="76152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**Testes de Integração/Funcionais:** `Selenium`, `Cypress` (Web), `Postman` (API)</a:t>
            </a:r>
            <a:endParaRPr lang="en-US" sz="788" dirty="0"/>
          </a:p>
        </p:txBody>
      </p:sp>
      <p:sp>
        <p:nvSpPr>
          <p:cNvPr id="40" name="Text 30"/>
          <p:cNvSpPr/>
          <p:nvPr/>
        </p:nvSpPr>
        <p:spPr>
          <a:xfrm>
            <a:off x="800100" y="3400425"/>
            <a:ext cx="76152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**Testes de Performance:** `JMeter`, `Locust`</a:t>
            </a:r>
            <a:endParaRPr lang="en-US" sz="788" dirty="0"/>
          </a:p>
        </p:txBody>
      </p:sp>
      <p:sp>
        <p:nvSpPr>
          <p:cNvPr id="41" name="Text 31"/>
          <p:cNvSpPr/>
          <p:nvPr/>
        </p:nvSpPr>
        <p:spPr>
          <a:xfrm>
            <a:off x="800100" y="3571875"/>
            <a:ext cx="76152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**Gestão de Testes:** Planilhas Excel (para cronograma e casos simples)</a:t>
            </a:r>
            <a:endParaRPr lang="en-US" sz="788" dirty="0"/>
          </a:p>
        </p:txBody>
      </p:sp>
      <p:sp>
        <p:nvSpPr>
          <p:cNvPr id="42" name="Shape 32"/>
          <p:cNvSpPr/>
          <p:nvPr/>
        </p:nvSpPr>
        <p:spPr>
          <a:xfrm>
            <a:off x="685800" y="3943350"/>
            <a:ext cx="3829050" cy="1485900"/>
          </a:xfrm>
          <a:prstGeom prst="rect">
            <a:avLst/>
          </a:prstGeom>
          <a:solidFill>
            <a:srgbClr val="ECFDF5"/>
          </a:solidFill>
          <a:ln/>
        </p:spPr>
      </p:sp>
      <p:pic>
        <p:nvPicPr>
          <p:cNvPr id="43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0100" y="4071938"/>
            <a:ext cx="128588" cy="171450"/>
          </a:xfrm>
          <a:prstGeom prst="rect">
            <a:avLst/>
          </a:prstGeom>
        </p:spPr>
      </p:pic>
      <p:sp>
        <p:nvSpPr>
          <p:cNvPr id="44" name="Text 33"/>
          <p:cNvSpPr/>
          <p:nvPr/>
        </p:nvSpPr>
        <p:spPr>
          <a:xfrm>
            <a:off x="1014413" y="4057650"/>
            <a:ext cx="1630952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Casos de Teste Principais</a:t>
            </a:r>
            <a:endParaRPr lang="en-US" sz="1013" dirty="0"/>
          </a:p>
        </p:txBody>
      </p:sp>
      <p:sp>
        <p:nvSpPr>
          <p:cNvPr id="45" name="Text 34"/>
          <p:cNvSpPr/>
          <p:nvPr/>
        </p:nvSpPr>
        <p:spPr>
          <a:xfrm>
            <a:off x="800100" y="4357688"/>
            <a:ext cx="1603856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CT001 - Criação com título válido</a:t>
            </a:r>
            <a:endParaRPr lang="en-US" sz="788" dirty="0"/>
          </a:p>
        </p:txBody>
      </p:sp>
      <p:sp>
        <p:nvSpPr>
          <p:cNvPr id="46" name="Shape 35"/>
          <p:cNvSpPr/>
          <p:nvPr/>
        </p:nvSpPr>
        <p:spPr>
          <a:xfrm>
            <a:off x="3898674" y="4343400"/>
            <a:ext cx="501876" cy="171450"/>
          </a:xfrm>
          <a:prstGeom prst="rect">
            <a:avLst/>
          </a:prstGeom>
          <a:solidFill>
            <a:srgbClr val="D1FAE5"/>
          </a:solidFill>
          <a:ln/>
        </p:spPr>
      </p:sp>
      <p:sp>
        <p:nvSpPr>
          <p:cNvPr id="47" name="Text 36"/>
          <p:cNvSpPr/>
          <p:nvPr/>
        </p:nvSpPr>
        <p:spPr>
          <a:xfrm>
            <a:off x="3898674" y="4343400"/>
            <a:ext cx="573314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Aprovado</a:t>
            </a:r>
            <a:endParaRPr lang="en-US" sz="675" dirty="0"/>
          </a:p>
        </p:txBody>
      </p:sp>
      <p:sp>
        <p:nvSpPr>
          <p:cNvPr id="48" name="Text 37"/>
          <p:cNvSpPr/>
          <p:nvPr/>
        </p:nvSpPr>
        <p:spPr>
          <a:xfrm>
            <a:off x="800100" y="4557713"/>
            <a:ext cx="14315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CT003 - Validação de campos</a:t>
            </a:r>
            <a:endParaRPr lang="en-US" sz="788" dirty="0"/>
          </a:p>
        </p:txBody>
      </p:sp>
      <p:sp>
        <p:nvSpPr>
          <p:cNvPr id="49" name="Shape 38"/>
          <p:cNvSpPr/>
          <p:nvPr/>
        </p:nvSpPr>
        <p:spPr>
          <a:xfrm>
            <a:off x="3898674" y="4543425"/>
            <a:ext cx="501876" cy="171450"/>
          </a:xfrm>
          <a:prstGeom prst="rect">
            <a:avLst/>
          </a:prstGeom>
          <a:solidFill>
            <a:srgbClr val="D1FAE5"/>
          </a:solidFill>
          <a:ln/>
        </p:spPr>
      </p:sp>
      <p:sp>
        <p:nvSpPr>
          <p:cNvPr id="50" name="Text 39"/>
          <p:cNvSpPr/>
          <p:nvPr/>
        </p:nvSpPr>
        <p:spPr>
          <a:xfrm>
            <a:off x="3898674" y="4543425"/>
            <a:ext cx="573314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Aprovado</a:t>
            </a:r>
            <a:endParaRPr lang="en-US" sz="675" dirty="0"/>
          </a:p>
        </p:txBody>
      </p:sp>
      <p:sp>
        <p:nvSpPr>
          <p:cNvPr id="51" name="Text 40"/>
          <p:cNvSpPr/>
          <p:nvPr/>
        </p:nvSpPr>
        <p:spPr>
          <a:xfrm>
            <a:off x="800100" y="4757738"/>
            <a:ext cx="154134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CT004 - Marcação de conclusão</a:t>
            </a:r>
            <a:endParaRPr lang="en-US" sz="788" dirty="0"/>
          </a:p>
        </p:txBody>
      </p:sp>
      <p:sp>
        <p:nvSpPr>
          <p:cNvPr id="52" name="Shape 41"/>
          <p:cNvSpPr/>
          <p:nvPr/>
        </p:nvSpPr>
        <p:spPr>
          <a:xfrm>
            <a:off x="3898674" y="4743450"/>
            <a:ext cx="501876" cy="171450"/>
          </a:xfrm>
          <a:prstGeom prst="rect">
            <a:avLst/>
          </a:prstGeom>
          <a:solidFill>
            <a:srgbClr val="D1FAE5"/>
          </a:solidFill>
          <a:ln/>
        </p:spPr>
      </p:sp>
      <p:sp>
        <p:nvSpPr>
          <p:cNvPr id="53" name="Text 42"/>
          <p:cNvSpPr/>
          <p:nvPr/>
        </p:nvSpPr>
        <p:spPr>
          <a:xfrm>
            <a:off x="3898674" y="4743450"/>
            <a:ext cx="573314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Aprovado</a:t>
            </a:r>
            <a:endParaRPr lang="en-US" sz="675" dirty="0"/>
          </a:p>
        </p:txBody>
      </p:sp>
      <p:sp>
        <p:nvSpPr>
          <p:cNvPr id="54" name="Text 43"/>
          <p:cNvSpPr/>
          <p:nvPr/>
        </p:nvSpPr>
        <p:spPr>
          <a:xfrm>
            <a:off x="800100" y="4957763"/>
            <a:ext cx="1692846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CT006 - Exclusão com confirmação</a:t>
            </a:r>
            <a:endParaRPr lang="en-US" sz="788" dirty="0"/>
          </a:p>
        </p:txBody>
      </p:sp>
      <p:sp>
        <p:nvSpPr>
          <p:cNvPr id="55" name="Shape 44"/>
          <p:cNvSpPr/>
          <p:nvPr/>
        </p:nvSpPr>
        <p:spPr>
          <a:xfrm>
            <a:off x="3898674" y="4943475"/>
            <a:ext cx="501876" cy="171450"/>
          </a:xfrm>
          <a:prstGeom prst="rect">
            <a:avLst/>
          </a:prstGeom>
          <a:solidFill>
            <a:srgbClr val="D1FAE5"/>
          </a:solidFill>
          <a:ln/>
        </p:spPr>
      </p:sp>
      <p:sp>
        <p:nvSpPr>
          <p:cNvPr id="56" name="Text 45"/>
          <p:cNvSpPr/>
          <p:nvPr/>
        </p:nvSpPr>
        <p:spPr>
          <a:xfrm>
            <a:off x="3898674" y="4943475"/>
            <a:ext cx="573314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Aprovado</a:t>
            </a:r>
            <a:endParaRPr lang="en-US" sz="675" dirty="0"/>
          </a:p>
        </p:txBody>
      </p:sp>
      <p:sp>
        <p:nvSpPr>
          <p:cNvPr id="57" name="Text 46"/>
          <p:cNvSpPr/>
          <p:nvPr/>
        </p:nvSpPr>
        <p:spPr>
          <a:xfrm>
            <a:off x="800100" y="5157788"/>
            <a:ext cx="149332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CT011 - Responsividade móvel</a:t>
            </a:r>
            <a:endParaRPr lang="en-US" sz="788" dirty="0"/>
          </a:p>
        </p:txBody>
      </p:sp>
      <p:sp>
        <p:nvSpPr>
          <p:cNvPr id="58" name="Shape 47"/>
          <p:cNvSpPr/>
          <p:nvPr/>
        </p:nvSpPr>
        <p:spPr>
          <a:xfrm>
            <a:off x="3898674" y="5143500"/>
            <a:ext cx="501876" cy="171450"/>
          </a:xfrm>
          <a:prstGeom prst="rect">
            <a:avLst/>
          </a:prstGeom>
          <a:solidFill>
            <a:srgbClr val="D1FAE5"/>
          </a:solidFill>
          <a:ln/>
        </p:spPr>
      </p:sp>
      <p:sp>
        <p:nvSpPr>
          <p:cNvPr id="59" name="Text 48"/>
          <p:cNvSpPr/>
          <p:nvPr/>
        </p:nvSpPr>
        <p:spPr>
          <a:xfrm>
            <a:off x="3898674" y="5143500"/>
            <a:ext cx="573314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Aprovado</a:t>
            </a:r>
            <a:endParaRPr lang="en-US" sz="675" dirty="0"/>
          </a:p>
        </p:txBody>
      </p:sp>
      <p:sp>
        <p:nvSpPr>
          <p:cNvPr id="60" name="Shape 49"/>
          <p:cNvSpPr/>
          <p:nvPr/>
        </p:nvSpPr>
        <p:spPr>
          <a:xfrm>
            <a:off x="4629150" y="3943350"/>
            <a:ext cx="3829050" cy="1485900"/>
          </a:xfrm>
          <a:prstGeom prst="rect">
            <a:avLst/>
          </a:prstGeom>
          <a:solidFill>
            <a:srgbClr val="FFFBEB"/>
          </a:solidFill>
          <a:ln/>
        </p:spPr>
      </p:sp>
      <p:pic>
        <p:nvPicPr>
          <p:cNvPr id="61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43450" y="4071938"/>
            <a:ext cx="128588" cy="171450"/>
          </a:xfrm>
          <a:prstGeom prst="rect">
            <a:avLst/>
          </a:prstGeom>
        </p:spPr>
      </p:pic>
      <p:sp>
        <p:nvSpPr>
          <p:cNvPr id="62" name="Text 50"/>
          <p:cNvSpPr/>
          <p:nvPr/>
        </p:nvSpPr>
        <p:spPr>
          <a:xfrm>
            <a:off x="4957763" y="4057650"/>
            <a:ext cx="149259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Critérios de Aprovação</a:t>
            </a:r>
            <a:endParaRPr lang="en-US" sz="1013" dirty="0"/>
          </a:p>
        </p:txBody>
      </p:sp>
      <p:pic>
        <p:nvPicPr>
          <p:cNvPr id="63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43450" y="4371975"/>
            <a:ext cx="100013" cy="100013"/>
          </a:xfrm>
          <a:prstGeom prst="rect">
            <a:avLst/>
          </a:prstGeom>
        </p:spPr>
      </p:pic>
      <p:sp>
        <p:nvSpPr>
          <p:cNvPr id="64" name="Text 51"/>
          <p:cNvSpPr/>
          <p:nvPr/>
        </p:nvSpPr>
        <p:spPr>
          <a:xfrm>
            <a:off x="4900613" y="4366617"/>
            <a:ext cx="87974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100% Funcionais</a:t>
            </a:r>
            <a:endParaRPr lang="en-US" sz="788" dirty="0"/>
          </a:p>
        </p:txBody>
      </p:sp>
      <p:sp>
        <p:nvSpPr>
          <p:cNvPr id="65" name="Text 52"/>
          <p:cNvSpPr/>
          <p:nvPr/>
        </p:nvSpPr>
        <p:spPr>
          <a:xfrm>
            <a:off x="4900613" y="4514850"/>
            <a:ext cx="1690892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Todos os casos funcionais devem passar</a:t>
            </a:r>
            <a:endParaRPr lang="en-US" sz="675" dirty="0"/>
          </a:p>
        </p:txBody>
      </p:sp>
      <p:pic>
        <p:nvPicPr>
          <p:cNvPr id="66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43450" y="4714875"/>
            <a:ext cx="100013" cy="100013"/>
          </a:xfrm>
          <a:prstGeom prst="rect">
            <a:avLst/>
          </a:prstGeom>
        </p:spPr>
      </p:pic>
      <p:sp>
        <p:nvSpPr>
          <p:cNvPr id="67" name="Text 53"/>
          <p:cNvSpPr/>
          <p:nvPr/>
        </p:nvSpPr>
        <p:spPr>
          <a:xfrm>
            <a:off x="4900613" y="4709517"/>
            <a:ext cx="74733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90% Interface</a:t>
            </a:r>
            <a:endParaRPr lang="en-US" sz="788" dirty="0"/>
          </a:p>
        </p:txBody>
      </p:sp>
      <p:sp>
        <p:nvSpPr>
          <p:cNvPr id="68" name="Text 54"/>
          <p:cNvSpPr/>
          <p:nvPr/>
        </p:nvSpPr>
        <p:spPr>
          <a:xfrm>
            <a:off x="4900613" y="4857750"/>
            <a:ext cx="1455065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Mínimo para testes de usabilidade</a:t>
            </a:r>
            <a:endParaRPr lang="en-US" sz="675" dirty="0"/>
          </a:p>
        </p:txBody>
      </p:sp>
      <p:pic>
        <p:nvPicPr>
          <p:cNvPr id="69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743450" y="5057775"/>
            <a:ext cx="114300" cy="114300"/>
          </a:xfrm>
          <a:prstGeom prst="rect">
            <a:avLst/>
          </a:prstGeom>
        </p:spPr>
      </p:pic>
      <p:sp>
        <p:nvSpPr>
          <p:cNvPr id="70" name="Text 55"/>
          <p:cNvSpPr/>
          <p:nvPr/>
        </p:nvSpPr>
        <p:spPr>
          <a:xfrm>
            <a:off x="4914900" y="5052417"/>
            <a:ext cx="68242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Zero Críticos</a:t>
            </a:r>
            <a:endParaRPr lang="en-US" sz="788" dirty="0"/>
          </a:p>
        </p:txBody>
      </p:sp>
      <p:sp>
        <p:nvSpPr>
          <p:cNvPr id="71" name="Text 56"/>
          <p:cNvSpPr/>
          <p:nvPr/>
        </p:nvSpPr>
        <p:spPr>
          <a:xfrm>
            <a:off x="4914900" y="5200650"/>
            <a:ext cx="1406872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Nenhum defeito crítico pendente</a:t>
            </a:r>
            <a:endParaRPr lang="en-US" sz="67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1022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943850" y="-400050"/>
            <a:ext cx="1600200" cy="1600200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4" name="Shape 1"/>
          <p:cNvSpPr/>
          <p:nvPr/>
        </p:nvSpPr>
        <p:spPr>
          <a:xfrm>
            <a:off x="-257175" y="4938703"/>
            <a:ext cx="1028700" cy="1028700"/>
          </a:xfrm>
          <a:prstGeom prst="ellipse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457200" y="171450"/>
            <a:ext cx="8229600" cy="5367328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4640" y="400050"/>
            <a:ext cx="257175" cy="2571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986115" y="400050"/>
            <a:ext cx="3614682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6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Cronograma Detalhado de Testes</a:t>
            </a:r>
            <a:endParaRPr lang="en-US" sz="1688" dirty="0"/>
          </a:p>
        </p:txBody>
      </p:sp>
      <p:sp>
        <p:nvSpPr>
          <p:cNvPr id="8" name="Text 4"/>
          <p:cNvSpPr/>
          <p:nvPr/>
        </p:nvSpPr>
        <p:spPr>
          <a:xfrm>
            <a:off x="685800" y="742950"/>
            <a:ext cx="78438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Visão completa das atividades de teste e seus marcos</a:t>
            </a:r>
            <a:endParaRPr lang="en-US" sz="1013" dirty="0"/>
          </a:p>
        </p:txBody>
      </p:sp>
      <p:sp>
        <p:nvSpPr>
          <p:cNvPr id="9" name="Shape 5"/>
          <p:cNvSpPr/>
          <p:nvPr/>
        </p:nvSpPr>
        <p:spPr>
          <a:xfrm>
            <a:off x="689372" y="1175147"/>
            <a:ext cx="233093" cy="287145"/>
          </a:xfrm>
          <a:prstGeom prst="rect">
            <a:avLst/>
          </a:prstGeom>
          <a:solidFill>
            <a:srgbClr val="F8FAFC"/>
          </a:solidFill>
          <a:ln w="99">
            <a:solidFill>
              <a:srgbClr val="E2E8F0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689372" y="1175147"/>
            <a:ext cx="304530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ID</a:t>
            </a:r>
            <a:endParaRPr lang="en-US" sz="585" dirty="0"/>
          </a:p>
        </p:txBody>
      </p:sp>
      <p:sp>
        <p:nvSpPr>
          <p:cNvPr id="11" name="Shape 7"/>
          <p:cNvSpPr/>
          <p:nvPr/>
        </p:nvSpPr>
        <p:spPr>
          <a:xfrm>
            <a:off x="922465" y="1175147"/>
            <a:ext cx="785813" cy="287145"/>
          </a:xfrm>
          <a:prstGeom prst="rect">
            <a:avLst/>
          </a:prstGeom>
          <a:solidFill>
            <a:srgbClr val="F8FAFC"/>
          </a:solidFill>
          <a:ln w="99">
            <a:solidFill>
              <a:srgbClr val="E2E8F0"/>
            </a:solidFill>
            <a:prstDash val="solid"/>
          </a:ln>
        </p:spPr>
      </p:sp>
      <p:sp>
        <p:nvSpPr>
          <p:cNvPr id="12" name="Text 8"/>
          <p:cNvSpPr/>
          <p:nvPr/>
        </p:nvSpPr>
        <p:spPr>
          <a:xfrm>
            <a:off x="922465" y="1175147"/>
            <a:ext cx="857250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Atividade</a:t>
            </a:r>
            <a:endParaRPr lang="en-US" sz="585" dirty="0"/>
          </a:p>
        </p:txBody>
      </p:sp>
      <p:sp>
        <p:nvSpPr>
          <p:cNvPr id="13" name="Shape 9"/>
          <p:cNvSpPr/>
          <p:nvPr/>
        </p:nvSpPr>
        <p:spPr>
          <a:xfrm>
            <a:off x="1708277" y="1175147"/>
            <a:ext cx="1240082" cy="287145"/>
          </a:xfrm>
          <a:prstGeom prst="rect">
            <a:avLst/>
          </a:prstGeom>
          <a:solidFill>
            <a:srgbClr val="F8FAFC"/>
          </a:solidFill>
          <a:ln w="99">
            <a:solidFill>
              <a:srgbClr val="E2E8F0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1708277" y="1175147"/>
            <a:ext cx="1311520" cy="287145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Descrição</a:t>
            </a:r>
            <a:endParaRPr lang="en-US" sz="585" dirty="0"/>
          </a:p>
        </p:txBody>
      </p:sp>
      <p:sp>
        <p:nvSpPr>
          <p:cNvPr id="15" name="Shape 11"/>
          <p:cNvSpPr/>
          <p:nvPr/>
        </p:nvSpPr>
        <p:spPr>
          <a:xfrm>
            <a:off x="2948360" y="1175147"/>
            <a:ext cx="724588" cy="287145"/>
          </a:xfrm>
          <a:prstGeom prst="rect">
            <a:avLst/>
          </a:prstGeom>
          <a:solidFill>
            <a:srgbClr val="F8FAFC"/>
          </a:solidFill>
          <a:ln w="99">
            <a:solidFill>
              <a:srgbClr val="E2E8F0"/>
            </a:solidFill>
            <a:prstDash val="solid"/>
          </a:ln>
        </p:spPr>
      </p:sp>
      <p:sp>
        <p:nvSpPr>
          <p:cNvPr id="16" name="Text 12"/>
          <p:cNvSpPr/>
          <p:nvPr/>
        </p:nvSpPr>
        <p:spPr>
          <a:xfrm>
            <a:off x="2948360" y="1175147"/>
            <a:ext cx="7960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Responsável</a:t>
            </a:r>
            <a:endParaRPr lang="en-US" sz="585" dirty="0"/>
          </a:p>
        </p:txBody>
      </p:sp>
      <p:sp>
        <p:nvSpPr>
          <p:cNvPr id="17" name="Shape 13"/>
          <p:cNvSpPr/>
          <p:nvPr/>
        </p:nvSpPr>
        <p:spPr>
          <a:xfrm>
            <a:off x="3672948" y="1175147"/>
            <a:ext cx="1062186" cy="287145"/>
          </a:xfrm>
          <a:prstGeom prst="rect">
            <a:avLst/>
          </a:prstGeom>
          <a:solidFill>
            <a:srgbClr val="F8FAFC"/>
          </a:solidFill>
          <a:ln w="99">
            <a:solidFill>
              <a:srgbClr val="E2E8F0"/>
            </a:solidFill>
            <a:prstDash val="solid"/>
          </a:ln>
        </p:spPr>
      </p:sp>
      <p:sp>
        <p:nvSpPr>
          <p:cNvPr id="18" name="Text 14"/>
          <p:cNvSpPr/>
          <p:nvPr/>
        </p:nvSpPr>
        <p:spPr>
          <a:xfrm>
            <a:off x="3672948" y="1175147"/>
            <a:ext cx="1133624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Recursos</a:t>
            </a:r>
            <a:endParaRPr lang="en-US" sz="585" dirty="0"/>
          </a:p>
        </p:txBody>
      </p:sp>
      <p:sp>
        <p:nvSpPr>
          <p:cNvPr id="19" name="Shape 15"/>
          <p:cNvSpPr/>
          <p:nvPr/>
        </p:nvSpPr>
        <p:spPr>
          <a:xfrm>
            <a:off x="4735134" y="1175147"/>
            <a:ext cx="459488" cy="287145"/>
          </a:xfrm>
          <a:prstGeom prst="rect">
            <a:avLst/>
          </a:prstGeom>
          <a:solidFill>
            <a:srgbClr val="F8FAFC"/>
          </a:solidFill>
          <a:ln w="99">
            <a:solidFill>
              <a:srgbClr val="E2E8F0"/>
            </a:solidFill>
            <a:prstDash val="solid"/>
          </a:ln>
        </p:spPr>
      </p:sp>
      <p:sp>
        <p:nvSpPr>
          <p:cNvPr id="20" name="Text 16"/>
          <p:cNvSpPr/>
          <p:nvPr/>
        </p:nvSpPr>
        <p:spPr>
          <a:xfrm>
            <a:off x="4735134" y="1175147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Início</a:t>
            </a:r>
            <a:endParaRPr lang="en-US" sz="585" dirty="0"/>
          </a:p>
        </p:txBody>
      </p:sp>
      <p:sp>
        <p:nvSpPr>
          <p:cNvPr id="21" name="Shape 17"/>
          <p:cNvSpPr/>
          <p:nvPr/>
        </p:nvSpPr>
        <p:spPr>
          <a:xfrm>
            <a:off x="5194622" y="1175147"/>
            <a:ext cx="459488" cy="287145"/>
          </a:xfrm>
          <a:prstGeom prst="rect">
            <a:avLst/>
          </a:prstGeom>
          <a:solidFill>
            <a:srgbClr val="F8FAFC"/>
          </a:solidFill>
          <a:ln w="99">
            <a:solidFill>
              <a:srgbClr val="E2E8F0"/>
            </a:solidFill>
            <a:prstDash val="solid"/>
          </a:ln>
        </p:spPr>
      </p:sp>
      <p:sp>
        <p:nvSpPr>
          <p:cNvPr id="22" name="Text 18"/>
          <p:cNvSpPr/>
          <p:nvPr/>
        </p:nvSpPr>
        <p:spPr>
          <a:xfrm>
            <a:off x="5194622" y="1175147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 Fim</a:t>
            </a:r>
            <a:endParaRPr lang="en-US" sz="585" dirty="0"/>
          </a:p>
        </p:txBody>
      </p:sp>
      <p:sp>
        <p:nvSpPr>
          <p:cNvPr id="23" name="Shape 19"/>
          <p:cNvSpPr/>
          <p:nvPr/>
        </p:nvSpPr>
        <p:spPr>
          <a:xfrm>
            <a:off x="5654111" y="1175147"/>
            <a:ext cx="442382" cy="287145"/>
          </a:xfrm>
          <a:prstGeom prst="rect">
            <a:avLst/>
          </a:prstGeom>
          <a:solidFill>
            <a:srgbClr val="F8FAFC"/>
          </a:solidFill>
          <a:ln w="99">
            <a:solidFill>
              <a:srgbClr val="E2E8F0"/>
            </a:solidFill>
            <a:prstDash val="solid"/>
          </a:ln>
        </p:spPr>
      </p:sp>
      <p:sp>
        <p:nvSpPr>
          <p:cNvPr id="24" name="Text 20"/>
          <p:cNvSpPr/>
          <p:nvPr/>
        </p:nvSpPr>
        <p:spPr>
          <a:xfrm>
            <a:off x="5654111" y="1175147"/>
            <a:ext cx="513820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Duração (dias)</a:t>
            </a:r>
            <a:endParaRPr lang="en-US" sz="585" dirty="0"/>
          </a:p>
        </p:txBody>
      </p:sp>
      <p:sp>
        <p:nvSpPr>
          <p:cNvPr id="25" name="Shape 21"/>
          <p:cNvSpPr/>
          <p:nvPr/>
        </p:nvSpPr>
        <p:spPr>
          <a:xfrm>
            <a:off x="6095321" y="1175147"/>
            <a:ext cx="1133819" cy="283573"/>
          </a:xfrm>
          <a:prstGeom prst="rect">
            <a:avLst/>
          </a:prstGeom>
          <a:solidFill>
            <a:srgbClr val="F8FAFC"/>
          </a:solidFill>
          <a:ln w="99">
            <a:solidFill>
              <a:srgbClr val="E2E8F0"/>
            </a:solidFill>
            <a:prstDash val="solid"/>
          </a:ln>
        </p:spPr>
      </p:sp>
      <p:sp>
        <p:nvSpPr>
          <p:cNvPr id="26" name="Text 22"/>
          <p:cNvSpPr/>
          <p:nvPr/>
        </p:nvSpPr>
        <p:spPr>
          <a:xfrm>
            <a:off x="6095321" y="1175147"/>
            <a:ext cx="1205257" cy="283573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Dependências</a:t>
            </a:r>
            <a:endParaRPr lang="en-US" sz="585" dirty="0"/>
          </a:p>
        </p:txBody>
      </p:sp>
      <p:sp>
        <p:nvSpPr>
          <p:cNvPr id="27" name="Shape 23"/>
          <p:cNvSpPr/>
          <p:nvPr/>
        </p:nvSpPr>
        <p:spPr>
          <a:xfrm>
            <a:off x="7228666" y="1175147"/>
            <a:ext cx="816536" cy="283573"/>
          </a:xfrm>
          <a:prstGeom prst="rect">
            <a:avLst/>
          </a:prstGeom>
          <a:solidFill>
            <a:srgbClr val="F8FAFC"/>
          </a:solidFill>
          <a:ln w="99">
            <a:solidFill>
              <a:srgbClr val="E2E8F0"/>
            </a:solidFill>
            <a:prstDash val="solid"/>
          </a:ln>
        </p:spPr>
      </p:sp>
      <p:sp>
        <p:nvSpPr>
          <p:cNvPr id="28" name="Text 24"/>
          <p:cNvSpPr/>
          <p:nvPr/>
        </p:nvSpPr>
        <p:spPr>
          <a:xfrm>
            <a:off x="7228666" y="1175147"/>
            <a:ext cx="887974" cy="283573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Marco</a:t>
            </a:r>
            <a:endParaRPr lang="en-US" sz="585" dirty="0"/>
          </a:p>
        </p:txBody>
      </p:sp>
      <p:sp>
        <p:nvSpPr>
          <p:cNvPr id="29" name="Shape 25"/>
          <p:cNvSpPr/>
          <p:nvPr/>
        </p:nvSpPr>
        <p:spPr>
          <a:xfrm>
            <a:off x="8045174" y="1175147"/>
            <a:ext cx="409454" cy="283573"/>
          </a:xfrm>
          <a:prstGeom prst="rect">
            <a:avLst/>
          </a:prstGeom>
          <a:solidFill>
            <a:srgbClr val="F8FAFC"/>
          </a:solidFill>
          <a:ln w="99">
            <a:solidFill>
              <a:srgbClr val="E2E8F0"/>
            </a:solidFill>
            <a:prstDash val="solid"/>
          </a:ln>
        </p:spPr>
      </p:sp>
      <p:sp>
        <p:nvSpPr>
          <p:cNvPr id="30" name="Text 26"/>
          <p:cNvSpPr/>
          <p:nvPr/>
        </p:nvSpPr>
        <p:spPr>
          <a:xfrm>
            <a:off x="8045174" y="1175147"/>
            <a:ext cx="480892" cy="283573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Status</a:t>
            </a:r>
            <a:endParaRPr lang="en-US" sz="585" dirty="0"/>
          </a:p>
        </p:txBody>
      </p:sp>
      <p:sp>
        <p:nvSpPr>
          <p:cNvPr id="31" name="Text 27"/>
          <p:cNvSpPr/>
          <p:nvPr/>
        </p:nvSpPr>
        <p:spPr>
          <a:xfrm>
            <a:off x="689372" y="1455148"/>
            <a:ext cx="304530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T001</a:t>
            </a:r>
            <a:endParaRPr lang="en-US" sz="585" dirty="0"/>
          </a:p>
        </p:txBody>
      </p:sp>
      <p:sp>
        <p:nvSpPr>
          <p:cNvPr id="32" name="Text 28"/>
          <p:cNvSpPr/>
          <p:nvPr/>
        </p:nvSpPr>
        <p:spPr>
          <a:xfrm>
            <a:off x="922465" y="1455148"/>
            <a:ext cx="8585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Planejamento de Testes</a:t>
            </a:r>
            <a:endParaRPr lang="en-US" sz="585" dirty="0"/>
          </a:p>
        </p:txBody>
      </p:sp>
      <p:sp>
        <p:nvSpPr>
          <p:cNvPr id="33" name="Text 29"/>
          <p:cNvSpPr/>
          <p:nvPr/>
        </p:nvSpPr>
        <p:spPr>
          <a:xfrm>
            <a:off x="1709533" y="1455148"/>
            <a:ext cx="1314645" cy="287145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Definição da estratégia de testes e elaboração do plano de testes</a:t>
            </a:r>
            <a:endParaRPr lang="en-US" sz="585" dirty="0"/>
          </a:p>
        </p:txBody>
      </p:sp>
      <p:sp>
        <p:nvSpPr>
          <p:cNvPr id="34" name="Text 30"/>
          <p:cNvSpPr/>
          <p:nvPr/>
        </p:nvSpPr>
        <p:spPr>
          <a:xfrm>
            <a:off x="2952741" y="1455148"/>
            <a:ext cx="79675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Analista de Testes</a:t>
            </a:r>
            <a:endParaRPr lang="en-US" sz="585" dirty="0"/>
          </a:p>
        </p:txBody>
      </p:sp>
      <p:sp>
        <p:nvSpPr>
          <p:cNvPr id="35" name="Text 31"/>
          <p:cNvSpPr/>
          <p:nvPr/>
        </p:nvSpPr>
        <p:spPr>
          <a:xfrm>
            <a:off x="3678055" y="1455148"/>
            <a:ext cx="1136079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Analista de Testes Senior</a:t>
            </a:r>
            <a:endParaRPr lang="en-US" sz="585" dirty="0"/>
          </a:p>
        </p:txBody>
      </p:sp>
      <p:sp>
        <p:nvSpPr>
          <p:cNvPr id="36" name="Text 32"/>
          <p:cNvSpPr/>
          <p:nvPr/>
        </p:nvSpPr>
        <p:spPr>
          <a:xfrm>
            <a:off x="4742697" y="1455148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15/06/2025</a:t>
            </a:r>
            <a:endParaRPr lang="en-US" sz="585" dirty="0"/>
          </a:p>
        </p:txBody>
      </p:sp>
      <p:sp>
        <p:nvSpPr>
          <p:cNvPr id="37" name="Text 33"/>
          <p:cNvSpPr/>
          <p:nvPr/>
        </p:nvSpPr>
        <p:spPr>
          <a:xfrm>
            <a:off x="5202185" y="1455148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16/06/2025</a:t>
            </a:r>
            <a:endParaRPr lang="en-US" sz="585" dirty="0"/>
          </a:p>
        </p:txBody>
      </p:sp>
      <p:sp>
        <p:nvSpPr>
          <p:cNvPr id="38" name="Text 34"/>
          <p:cNvSpPr/>
          <p:nvPr/>
        </p:nvSpPr>
        <p:spPr>
          <a:xfrm>
            <a:off x="5661673" y="1455148"/>
            <a:ext cx="507067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585" dirty="0"/>
          </a:p>
        </p:txBody>
      </p:sp>
      <p:sp>
        <p:nvSpPr>
          <p:cNvPr id="39" name="Text 35"/>
          <p:cNvSpPr/>
          <p:nvPr/>
        </p:nvSpPr>
        <p:spPr>
          <a:xfrm>
            <a:off x="6097302" y="1455148"/>
            <a:ext cx="12026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Conclusão dos requisitos</a:t>
            </a:r>
            <a:endParaRPr lang="en-US" sz="585" dirty="0"/>
          </a:p>
        </p:txBody>
      </p:sp>
      <p:sp>
        <p:nvSpPr>
          <p:cNvPr id="40" name="Text 36"/>
          <p:cNvSpPr/>
          <p:nvPr/>
        </p:nvSpPr>
        <p:spPr>
          <a:xfrm>
            <a:off x="7228470" y="1455148"/>
            <a:ext cx="88814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Plano de Testes Aprovado</a:t>
            </a:r>
            <a:endParaRPr lang="en-US" sz="585" dirty="0"/>
          </a:p>
        </p:txBody>
      </p:sp>
      <p:sp>
        <p:nvSpPr>
          <p:cNvPr id="41" name="Text 37"/>
          <p:cNvSpPr/>
          <p:nvPr/>
        </p:nvSpPr>
        <p:spPr>
          <a:xfrm>
            <a:off x="8045174" y="1455148"/>
            <a:ext cx="480892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Planejado</a:t>
            </a:r>
            <a:endParaRPr lang="en-US" sz="585" dirty="0"/>
          </a:p>
        </p:txBody>
      </p:sp>
      <p:sp>
        <p:nvSpPr>
          <p:cNvPr id="42" name="Text 38"/>
          <p:cNvSpPr/>
          <p:nvPr/>
        </p:nvSpPr>
        <p:spPr>
          <a:xfrm>
            <a:off x="689372" y="1742294"/>
            <a:ext cx="304530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T002</a:t>
            </a:r>
            <a:endParaRPr lang="en-US" sz="585" dirty="0"/>
          </a:p>
        </p:txBody>
      </p:sp>
      <p:sp>
        <p:nvSpPr>
          <p:cNvPr id="43" name="Text 39"/>
          <p:cNvSpPr/>
          <p:nvPr/>
        </p:nvSpPr>
        <p:spPr>
          <a:xfrm>
            <a:off x="922465" y="1742294"/>
            <a:ext cx="8585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Criação de Casos de Teste</a:t>
            </a:r>
            <a:endParaRPr lang="en-US" sz="585" dirty="0"/>
          </a:p>
        </p:txBody>
      </p:sp>
      <p:sp>
        <p:nvSpPr>
          <p:cNvPr id="44" name="Text 40"/>
          <p:cNvSpPr/>
          <p:nvPr/>
        </p:nvSpPr>
        <p:spPr>
          <a:xfrm>
            <a:off x="1709533" y="1742294"/>
            <a:ext cx="1314645" cy="287145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Elaboração dos casos de teste para todas as funcionalidades</a:t>
            </a:r>
            <a:endParaRPr lang="en-US" sz="585" dirty="0"/>
          </a:p>
        </p:txBody>
      </p:sp>
      <p:sp>
        <p:nvSpPr>
          <p:cNvPr id="45" name="Text 41"/>
          <p:cNvSpPr/>
          <p:nvPr/>
        </p:nvSpPr>
        <p:spPr>
          <a:xfrm>
            <a:off x="2952741" y="1742294"/>
            <a:ext cx="79675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Analista de Testes</a:t>
            </a:r>
            <a:endParaRPr lang="en-US" sz="585" dirty="0"/>
          </a:p>
        </p:txBody>
      </p:sp>
      <p:sp>
        <p:nvSpPr>
          <p:cNvPr id="46" name="Text 42"/>
          <p:cNvSpPr/>
          <p:nvPr/>
        </p:nvSpPr>
        <p:spPr>
          <a:xfrm>
            <a:off x="3678055" y="1742294"/>
            <a:ext cx="1136079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Analista de Testes Junior, Analista de Testes Senior</a:t>
            </a:r>
            <a:endParaRPr lang="en-US" sz="585" dirty="0"/>
          </a:p>
        </p:txBody>
      </p:sp>
      <p:sp>
        <p:nvSpPr>
          <p:cNvPr id="47" name="Text 43"/>
          <p:cNvSpPr/>
          <p:nvPr/>
        </p:nvSpPr>
        <p:spPr>
          <a:xfrm>
            <a:off x="4742697" y="1742294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17/06/2025</a:t>
            </a:r>
            <a:endParaRPr lang="en-US" sz="585" dirty="0"/>
          </a:p>
        </p:txBody>
      </p:sp>
      <p:sp>
        <p:nvSpPr>
          <p:cNvPr id="48" name="Text 44"/>
          <p:cNvSpPr/>
          <p:nvPr/>
        </p:nvSpPr>
        <p:spPr>
          <a:xfrm>
            <a:off x="5202185" y="1742294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19/06/2025</a:t>
            </a:r>
            <a:endParaRPr lang="en-US" sz="585" dirty="0"/>
          </a:p>
        </p:txBody>
      </p:sp>
      <p:sp>
        <p:nvSpPr>
          <p:cNvPr id="49" name="Text 45"/>
          <p:cNvSpPr/>
          <p:nvPr/>
        </p:nvSpPr>
        <p:spPr>
          <a:xfrm>
            <a:off x="5661673" y="1742294"/>
            <a:ext cx="507067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585" dirty="0"/>
          </a:p>
        </p:txBody>
      </p:sp>
      <p:sp>
        <p:nvSpPr>
          <p:cNvPr id="50" name="Text 46"/>
          <p:cNvSpPr/>
          <p:nvPr/>
        </p:nvSpPr>
        <p:spPr>
          <a:xfrm>
            <a:off x="6097302" y="1742294"/>
            <a:ext cx="12026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T001 - Planejamento de Testes</a:t>
            </a:r>
            <a:endParaRPr lang="en-US" sz="585" dirty="0"/>
          </a:p>
        </p:txBody>
      </p:sp>
      <p:sp>
        <p:nvSpPr>
          <p:cNvPr id="51" name="Text 47"/>
          <p:cNvSpPr/>
          <p:nvPr/>
        </p:nvSpPr>
        <p:spPr>
          <a:xfrm>
            <a:off x="7228470" y="1742294"/>
            <a:ext cx="88814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Casos de Teste Criados</a:t>
            </a:r>
            <a:endParaRPr lang="en-US" sz="585" dirty="0"/>
          </a:p>
        </p:txBody>
      </p:sp>
      <p:sp>
        <p:nvSpPr>
          <p:cNvPr id="52" name="Text 48"/>
          <p:cNvSpPr/>
          <p:nvPr/>
        </p:nvSpPr>
        <p:spPr>
          <a:xfrm>
            <a:off x="8045174" y="1742294"/>
            <a:ext cx="480892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Planejado</a:t>
            </a:r>
            <a:endParaRPr lang="en-US" sz="585" dirty="0"/>
          </a:p>
        </p:txBody>
      </p:sp>
      <p:sp>
        <p:nvSpPr>
          <p:cNvPr id="53" name="Text 49"/>
          <p:cNvSpPr/>
          <p:nvPr/>
        </p:nvSpPr>
        <p:spPr>
          <a:xfrm>
            <a:off x="689372" y="2029439"/>
            <a:ext cx="304530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T003</a:t>
            </a:r>
            <a:endParaRPr lang="en-US" sz="585" dirty="0"/>
          </a:p>
        </p:txBody>
      </p:sp>
      <p:sp>
        <p:nvSpPr>
          <p:cNvPr id="54" name="Text 50"/>
          <p:cNvSpPr/>
          <p:nvPr/>
        </p:nvSpPr>
        <p:spPr>
          <a:xfrm>
            <a:off x="922465" y="2029439"/>
            <a:ext cx="8585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Preparação do Ambiente de Teste</a:t>
            </a:r>
            <a:endParaRPr lang="en-US" sz="585" dirty="0"/>
          </a:p>
        </p:txBody>
      </p:sp>
      <p:sp>
        <p:nvSpPr>
          <p:cNvPr id="55" name="Text 51"/>
          <p:cNvSpPr/>
          <p:nvPr/>
        </p:nvSpPr>
        <p:spPr>
          <a:xfrm>
            <a:off x="1709533" y="2029439"/>
            <a:ext cx="1314645" cy="287145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Configuração do ambiente de teste e dados de teste</a:t>
            </a:r>
            <a:endParaRPr lang="en-US" sz="585" dirty="0"/>
          </a:p>
        </p:txBody>
      </p:sp>
      <p:sp>
        <p:nvSpPr>
          <p:cNvPr id="56" name="Text 52"/>
          <p:cNvSpPr/>
          <p:nvPr/>
        </p:nvSpPr>
        <p:spPr>
          <a:xfrm>
            <a:off x="2952741" y="2029439"/>
            <a:ext cx="79675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DevOps</a:t>
            </a:r>
            <a:endParaRPr lang="en-US" sz="585" dirty="0"/>
          </a:p>
        </p:txBody>
      </p:sp>
      <p:sp>
        <p:nvSpPr>
          <p:cNvPr id="57" name="Text 53"/>
          <p:cNvSpPr/>
          <p:nvPr/>
        </p:nvSpPr>
        <p:spPr>
          <a:xfrm>
            <a:off x="3678055" y="2029439"/>
            <a:ext cx="1136079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DevOps Engineer, Servidor de Teste</a:t>
            </a:r>
            <a:endParaRPr lang="en-US" sz="585" dirty="0"/>
          </a:p>
        </p:txBody>
      </p:sp>
      <p:sp>
        <p:nvSpPr>
          <p:cNvPr id="58" name="Text 54"/>
          <p:cNvSpPr/>
          <p:nvPr/>
        </p:nvSpPr>
        <p:spPr>
          <a:xfrm>
            <a:off x="4742697" y="2029439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17/06/2025</a:t>
            </a:r>
            <a:endParaRPr lang="en-US" sz="585" dirty="0"/>
          </a:p>
        </p:txBody>
      </p:sp>
      <p:sp>
        <p:nvSpPr>
          <p:cNvPr id="59" name="Text 55"/>
          <p:cNvSpPr/>
          <p:nvPr/>
        </p:nvSpPr>
        <p:spPr>
          <a:xfrm>
            <a:off x="5202185" y="2029439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17/06/2025</a:t>
            </a:r>
            <a:endParaRPr lang="en-US" sz="585" dirty="0"/>
          </a:p>
        </p:txBody>
      </p:sp>
      <p:sp>
        <p:nvSpPr>
          <p:cNvPr id="60" name="Text 56"/>
          <p:cNvSpPr/>
          <p:nvPr/>
        </p:nvSpPr>
        <p:spPr>
          <a:xfrm>
            <a:off x="5661673" y="2029439"/>
            <a:ext cx="507067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585" dirty="0"/>
          </a:p>
        </p:txBody>
      </p:sp>
      <p:sp>
        <p:nvSpPr>
          <p:cNvPr id="61" name="Text 57"/>
          <p:cNvSpPr/>
          <p:nvPr/>
        </p:nvSpPr>
        <p:spPr>
          <a:xfrm>
            <a:off x="6097302" y="2029439"/>
            <a:ext cx="12026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T001 - Planejamento de Testes</a:t>
            </a:r>
            <a:endParaRPr lang="en-US" sz="585" dirty="0"/>
          </a:p>
        </p:txBody>
      </p:sp>
      <p:sp>
        <p:nvSpPr>
          <p:cNvPr id="62" name="Text 58"/>
          <p:cNvSpPr/>
          <p:nvPr/>
        </p:nvSpPr>
        <p:spPr>
          <a:xfrm>
            <a:off x="7228470" y="2029439"/>
            <a:ext cx="88814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Ambiente de Teste Configurado</a:t>
            </a:r>
            <a:endParaRPr lang="en-US" sz="585" dirty="0"/>
          </a:p>
        </p:txBody>
      </p:sp>
      <p:sp>
        <p:nvSpPr>
          <p:cNvPr id="63" name="Text 59"/>
          <p:cNvSpPr/>
          <p:nvPr/>
        </p:nvSpPr>
        <p:spPr>
          <a:xfrm>
            <a:off x="8045174" y="2029439"/>
            <a:ext cx="480892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Planejado</a:t>
            </a:r>
            <a:endParaRPr lang="en-US" sz="585" dirty="0"/>
          </a:p>
        </p:txBody>
      </p:sp>
      <p:sp>
        <p:nvSpPr>
          <p:cNvPr id="64" name="Text 60"/>
          <p:cNvSpPr/>
          <p:nvPr/>
        </p:nvSpPr>
        <p:spPr>
          <a:xfrm>
            <a:off x="689372" y="2316584"/>
            <a:ext cx="304530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T004</a:t>
            </a:r>
            <a:endParaRPr lang="en-US" sz="585" dirty="0"/>
          </a:p>
        </p:txBody>
      </p:sp>
      <p:sp>
        <p:nvSpPr>
          <p:cNvPr id="65" name="Text 61"/>
          <p:cNvSpPr/>
          <p:nvPr/>
        </p:nvSpPr>
        <p:spPr>
          <a:xfrm>
            <a:off x="922465" y="2316584"/>
            <a:ext cx="8585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Testes Unitários</a:t>
            </a:r>
            <a:endParaRPr lang="en-US" sz="585" dirty="0"/>
          </a:p>
        </p:txBody>
      </p:sp>
      <p:sp>
        <p:nvSpPr>
          <p:cNvPr id="66" name="Text 62"/>
          <p:cNvSpPr/>
          <p:nvPr/>
        </p:nvSpPr>
        <p:spPr>
          <a:xfrm>
            <a:off x="1709533" y="2316584"/>
            <a:ext cx="1314645" cy="287145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Execução de testes unitários para validar componentes individuais</a:t>
            </a:r>
            <a:endParaRPr lang="en-US" sz="585" dirty="0"/>
          </a:p>
        </p:txBody>
      </p:sp>
      <p:sp>
        <p:nvSpPr>
          <p:cNvPr id="67" name="Text 63"/>
          <p:cNvSpPr/>
          <p:nvPr/>
        </p:nvSpPr>
        <p:spPr>
          <a:xfrm>
            <a:off x="2952741" y="2316584"/>
            <a:ext cx="79675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Desenvolvedor</a:t>
            </a:r>
            <a:endParaRPr lang="en-US" sz="585" dirty="0"/>
          </a:p>
        </p:txBody>
      </p:sp>
      <p:sp>
        <p:nvSpPr>
          <p:cNvPr id="68" name="Text 64"/>
          <p:cNvSpPr/>
          <p:nvPr/>
        </p:nvSpPr>
        <p:spPr>
          <a:xfrm>
            <a:off x="3678055" y="2316584"/>
            <a:ext cx="1136079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Desenvolvedor Backend, Desenvolvedor Frontend</a:t>
            </a:r>
            <a:endParaRPr lang="en-US" sz="585" dirty="0"/>
          </a:p>
        </p:txBody>
      </p:sp>
      <p:sp>
        <p:nvSpPr>
          <p:cNvPr id="69" name="Text 65"/>
          <p:cNvSpPr/>
          <p:nvPr/>
        </p:nvSpPr>
        <p:spPr>
          <a:xfrm>
            <a:off x="4742697" y="2316584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18/06/2025</a:t>
            </a:r>
            <a:endParaRPr lang="en-US" sz="585" dirty="0"/>
          </a:p>
        </p:txBody>
      </p:sp>
      <p:sp>
        <p:nvSpPr>
          <p:cNvPr id="70" name="Text 66"/>
          <p:cNvSpPr/>
          <p:nvPr/>
        </p:nvSpPr>
        <p:spPr>
          <a:xfrm>
            <a:off x="5202185" y="2316584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19/06/2025</a:t>
            </a:r>
            <a:endParaRPr lang="en-US" sz="585" dirty="0"/>
          </a:p>
        </p:txBody>
      </p:sp>
      <p:sp>
        <p:nvSpPr>
          <p:cNvPr id="71" name="Text 67"/>
          <p:cNvSpPr/>
          <p:nvPr/>
        </p:nvSpPr>
        <p:spPr>
          <a:xfrm>
            <a:off x="5661673" y="2316584"/>
            <a:ext cx="507067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585" dirty="0"/>
          </a:p>
        </p:txBody>
      </p:sp>
      <p:sp>
        <p:nvSpPr>
          <p:cNvPr id="72" name="Text 68"/>
          <p:cNvSpPr/>
          <p:nvPr/>
        </p:nvSpPr>
        <p:spPr>
          <a:xfrm>
            <a:off x="6097302" y="2316584"/>
            <a:ext cx="12026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T003 - Preparação do Ambiente</a:t>
            </a:r>
            <a:endParaRPr lang="en-US" sz="585" dirty="0"/>
          </a:p>
        </p:txBody>
      </p:sp>
      <p:sp>
        <p:nvSpPr>
          <p:cNvPr id="73" name="Text 69"/>
          <p:cNvSpPr/>
          <p:nvPr/>
        </p:nvSpPr>
        <p:spPr>
          <a:xfrm>
            <a:off x="7228470" y="2316584"/>
            <a:ext cx="88814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Testes Unitários Concluídos</a:t>
            </a:r>
            <a:endParaRPr lang="en-US" sz="585" dirty="0"/>
          </a:p>
        </p:txBody>
      </p:sp>
      <p:sp>
        <p:nvSpPr>
          <p:cNvPr id="74" name="Text 70"/>
          <p:cNvSpPr/>
          <p:nvPr/>
        </p:nvSpPr>
        <p:spPr>
          <a:xfrm>
            <a:off x="8045174" y="2316584"/>
            <a:ext cx="480892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Planejado</a:t>
            </a:r>
            <a:endParaRPr lang="en-US" sz="585" dirty="0"/>
          </a:p>
        </p:txBody>
      </p:sp>
      <p:sp>
        <p:nvSpPr>
          <p:cNvPr id="75" name="Text 71"/>
          <p:cNvSpPr/>
          <p:nvPr/>
        </p:nvSpPr>
        <p:spPr>
          <a:xfrm>
            <a:off x="689372" y="2603729"/>
            <a:ext cx="304530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T005</a:t>
            </a:r>
            <a:endParaRPr lang="en-US" sz="585" dirty="0"/>
          </a:p>
        </p:txBody>
      </p:sp>
      <p:sp>
        <p:nvSpPr>
          <p:cNvPr id="76" name="Text 72"/>
          <p:cNvSpPr/>
          <p:nvPr/>
        </p:nvSpPr>
        <p:spPr>
          <a:xfrm>
            <a:off x="922465" y="2603729"/>
            <a:ext cx="8585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Testes de Integração</a:t>
            </a:r>
            <a:endParaRPr lang="en-US" sz="585" dirty="0"/>
          </a:p>
        </p:txBody>
      </p:sp>
      <p:sp>
        <p:nvSpPr>
          <p:cNvPr id="77" name="Text 73"/>
          <p:cNvSpPr/>
          <p:nvPr/>
        </p:nvSpPr>
        <p:spPr>
          <a:xfrm>
            <a:off x="1709533" y="2603729"/>
            <a:ext cx="1314645" cy="287145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Validação da integração entre componentes do sistema</a:t>
            </a:r>
            <a:endParaRPr lang="en-US" sz="585" dirty="0"/>
          </a:p>
        </p:txBody>
      </p:sp>
      <p:sp>
        <p:nvSpPr>
          <p:cNvPr id="78" name="Text 74"/>
          <p:cNvSpPr/>
          <p:nvPr/>
        </p:nvSpPr>
        <p:spPr>
          <a:xfrm>
            <a:off x="2952741" y="2603729"/>
            <a:ext cx="79675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Analista de Testes</a:t>
            </a:r>
            <a:endParaRPr lang="en-US" sz="585" dirty="0"/>
          </a:p>
        </p:txBody>
      </p:sp>
      <p:sp>
        <p:nvSpPr>
          <p:cNvPr id="79" name="Text 75"/>
          <p:cNvSpPr/>
          <p:nvPr/>
        </p:nvSpPr>
        <p:spPr>
          <a:xfrm>
            <a:off x="3678055" y="2603729"/>
            <a:ext cx="1136079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Analista de Testes Senior, Desenvolvedor</a:t>
            </a:r>
            <a:endParaRPr lang="en-US" sz="585" dirty="0"/>
          </a:p>
        </p:txBody>
      </p:sp>
      <p:sp>
        <p:nvSpPr>
          <p:cNvPr id="80" name="Text 76"/>
          <p:cNvSpPr/>
          <p:nvPr/>
        </p:nvSpPr>
        <p:spPr>
          <a:xfrm>
            <a:off x="4742697" y="2603729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20/06/2025</a:t>
            </a:r>
            <a:endParaRPr lang="en-US" sz="585" dirty="0"/>
          </a:p>
        </p:txBody>
      </p:sp>
      <p:sp>
        <p:nvSpPr>
          <p:cNvPr id="81" name="Text 77"/>
          <p:cNvSpPr/>
          <p:nvPr/>
        </p:nvSpPr>
        <p:spPr>
          <a:xfrm>
            <a:off x="5202185" y="2603729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22/06/2025</a:t>
            </a:r>
            <a:endParaRPr lang="en-US" sz="585" dirty="0"/>
          </a:p>
        </p:txBody>
      </p:sp>
      <p:sp>
        <p:nvSpPr>
          <p:cNvPr id="82" name="Text 78"/>
          <p:cNvSpPr/>
          <p:nvPr/>
        </p:nvSpPr>
        <p:spPr>
          <a:xfrm>
            <a:off x="5661673" y="2603729"/>
            <a:ext cx="507067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585" dirty="0"/>
          </a:p>
        </p:txBody>
      </p:sp>
      <p:sp>
        <p:nvSpPr>
          <p:cNvPr id="83" name="Text 79"/>
          <p:cNvSpPr/>
          <p:nvPr/>
        </p:nvSpPr>
        <p:spPr>
          <a:xfrm>
            <a:off x="6097302" y="2603729"/>
            <a:ext cx="12026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T004 - Testes Unitários</a:t>
            </a:r>
            <a:endParaRPr lang="en-US" sz="585" dirty="0"/>
          </a:p>
        </p:txBody>
      </p:sp>
      <p:sp>
        <p:nvSpPr>
          <p:cNvPr id="84" name="Text 80"/>
          <p:cNvSpPr/>
          <p:nvPr/>
        </p:nvSpPr>
        <p:spPr>
          <a:xfrm>
            <a:off x="7228470" y="2603729"/>
            <a:ext cx="88814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Integração Validada</a:t>
            </a:r>
            <a:endParaRPr lang="en-US" sz="585" dirty="0"/>
          </a:p>
        </p:txBody>
      </p:sp>
      <p:sp>
        <p:nvSpPr>
          <p:cNvPr id="85" name="Text 81"/>
          <p:cNvSpPr/>
          <p:nvPr/>
        </p:nvSpPr>
        <p:spPr>
          <a:xfrm>
            <a:off x="8045174" y="2603729"/>
            <a:ext cx="480892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Planejado</a:t>
            </a:r>
            <a:endParaRPr lang="en-US" sz="585" dirty="0"/>
          </a:p>
        </p:txBody>
      </p:sp>
      <p:sp>
        <p:nvSpPr>
          <p:cNvPr id="86" name="Text 82"/>
          <p:cNvSpPr/>
          <p:nvPr/>
        </p:nvSpPr>
        <p:spPr>
          <a:xfrm>
            <a:off x="689372" y="2890875"/>
            <a:ext cx="304530" cy="398571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T006</a:t>
            </a:r>
            <a:endParaRPr lang="en-US" sz="585" dirty="0"/>
          </a:p>
        </p:txBody>
      </p:sp>
      <p:sp>
        <p:nvSpPr>
          <p:cNvPr id="87" name="Text 83"/>
          <p:cNvSpPr/>
          <p:nvPr/>
        </p:nvSpPr>
        <p:spPr>
          <a:xfrm>
            <a:off x="922465" y="2890875"/>
            <a:ext cx="858506" cy="398571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Testes Funcionais</a:t>
            </a:r>
            <a:endParaRPr lang="en-US" sz="585" dirty="0"/>
          </a:p>
        </p:txBody>
      </p:sp>
      <p:sp>
        <p:nvSpPr>
          <p:cNvPr id="88" name="Text 84"/>
          <p:cNvSpPr/>
          <p:nvPr/>
        </p:nvSpPr>
        <p:spPr>
          <a:xfrm>
            <a:off x="1709533" y="2890875"/>
            <a:ext cx="1314645" cy="398571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Execução de testes funcionais baseados nos casos de teste</a:t>
            </a:r>
            <a:endParaRPr lang="en-US" sz="585" dirty="0"/>
          </a:p>
        </p:txBody>
      </p:sp>
      <p:sp>
        <p:nvSpPr>
          <p:cNvPr id="89" name="Text 85"/>
          <p:cNvSpPr/>
          <p:nvPr/>
        </p:nvSpPr>
        <p:spPr>
          <a:xfrm>
            <a:off x="2952741" y="2890875"/>
            <a:ext cx="796751" cy="398571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Analista de Testes</a:t>
            </a:r>
            <a:endParaRPr lang="en-US" sz="585" dirty="0"/>
          </a:p>
        </p:txBody>
      </p:sp>
      <p:sp>
        <p:nvSpPr>
          <p:cNvPr id="90" name="Text 86"/>
          <p:cNvSpPr/>
          <p:nvPr/>
        </p:nvSpPr>
        <p:spPr>
          <a:xfrm>
            <a:off x="3678055" y="2890875"/>
            <a:ext cx="1136079" cy="398571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Analista de Testes Junior, Analista de Testes Senior</a:t>
            </a:r>
            <a:endParaRPr lang="en-US" sz="585" dirty="0"/>
          </a:p>
        </p:txBody>
      </p:sp>
      <p:sp>
        <p:nvSpPr>
          <p:cNvPr id="91" name="Text 87"/>
          <p:cNvSpPr/>
          <p:nvPr/>
        </p:nvSpPr>
        <p:spPr>
          <a:xfrm>
            <a:off x="4742697" y="2890875"/>
            <a:ext cx="530926" cy="398571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23/06/2025</a:t>
            </a:r>
            <a:endParaRPr lang="en-US" sz="585" dirty="0"/>
          </a:p>
        </p:txBody>
      </p:sp>
      <p:sp>
        <p:nvSpPr>
          <p:cNvPr id="92" name="Text 88"/>
          <p:cNvSpPr/>
          <p:nvPr/>
        </p:nvSpPr>
        <p:spPr>
          <a:xfrm>
            <a:off x="5202185" y="2890875"/>
            <a:ext cx="530926" cy="398571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26/06/2025</a:t>
            </a:r>
            <a:endParaRPr lang="en-US" sz="585" dirty="0"/>
          </a:p>
        </p:txBody>
      </p:sp>
      <p:sp>
        <p:nvSpPr>
          <p:cNvPr id="93" name="Text 89"/>
          <p:cNvSpPr/>
          <p:nvPr/>
        </p:nvSpPr>
        <p:spPr>
          <a:xfrm>
            <a:off x="5661673" y="2890875"/>
            <a:ext cx="507067" cy="398571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585" dirty="0"/>
          </a:p>
        </p:txBody>
      </p:sp>
      <p:sp>
        <p:nvSpPr>
          <p:cNvPr id="94" name="Text 90"/>
          <p:cNvSpPr/>
          <p:nvPr/>
        </p:nvSpPr>
        <p:spPr>
          <a:xfrm>
            <a:off x="6097302" y="2890875"/>
            <a:ext cx="1202606" cy="398571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T002 - Criação de Casos de Teste, T005 - Testes de Integração</a:t>
            </a:r>
            <a:endParaRPr lang="en-US" sz="585" dirty="0"/>
          </a:p>
        </p:txBody>
      </p:sp>
      <p:sp>
        <p:nvSpPr>
          <p:cNvPr id="95" name="Text 91"/>
          <p:cNvSpPr/>
          <p:nvPr/>
        </p:nvSpPr>
        <p:spPr>
          <a:xfrm>
            <a:off x="7228470" y="2890875"/>
            <a:ext cx="888141" cy="398571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Funcionalidades Validadas</a:t>
            </a:r>
            <a:endParaRPr lang="en-US" sz="585" dirty="0"/>
          </a:p>
        </p:txBody>
      </p:sp>
      <p:sp>
        <p:nvSpPr>
          <p:cNvPr id="96" name="Text 92"/>
          <p:cNvSpPr/>
          <p:nvPr/>
        </p:nvSpPr>
        <p:spPr>
          <a:xfrm>
            <a:off x="8045174" y="2890875"/>
            <a:ext cx="480892" cy="398571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Planejado</a:t>
            </a:r>
            <a:endParaRPr lang="en-US" sz="585" dirty="0"/>
          </a:p>
        </p:txBody>
      </p:sp>
      <p:sp>
        <p:nvSpPr>
          <p:cNvPr id="97" name="Text 93"/>
          <p:cNvSpPr/>
          <p:nvPr/>
        </p:nvSpPr>
        <p:spPr>
          <a:xfrm>
            <a:off x="689372" y="3289446"/>
            <a:ext cx="304530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T007</a:t>
            </a:r>
            <a:endParaRPr lang="en-US" sz="585" dirty="0"/>
          </a:p>
        </p:txBody>
      </p:sp>
      <p:sp>
        <p:nvSpPr>
          <p:cNvPr id="98" name="Text 94"/>
          <p:cNvSpPr/>
          <p:nvPr/>
        </p:nvSpPr>
        <p:spPr>
          <a:xfrm>
            <a:off x="922465" y="3289446"/>
            <a:ext cx="8585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Testes de Usabilidade</a:t>
            </a:r>
            <a:endParaRPr lang="en-US" sz="585" dirty="0"/>
          </a:p>
        </p:txBody>
      </p:sp>
      <p:sp>
        <p:nvSpPr>
          <p:cNvPr id="99" name="Text 95"/>
          <p:cNvSpPr/>
          <p:nvPr/>
        </p:nvSpPr>
        <p:spPr>
          <a:xfrm>
            <a:off x="1709533" y="3289446"/>
            <a:ext cx="1314645" cy="287145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Avaliação da experiência do usuário e interface</a:t>
            </a:r>
            <a:endParaRPr lang="en-US" sz="585" dirty="0"/>
          </a:p>
        </p:txBody>
      </p:sp>
      <p:sp>
        <p:nvSpPr>
          <p:cNvPr id="100" name="Text 96"/>
          <p:cNvSpPr/>
          <p:nvPr/>
        </p:nvSpPr>
        <p:spPr>
          <a:xfrm>
            <a:off x="2952741" y="3289446"/>
            <a:ext cx="79675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UX Designer</a:t>
            </a:r>
            <a:endParaRPr lang="en-US" sz="585" dirty="0"/>
          </a:p>
        </p:txBody>
      </p:sp>
      <p:sp>
        <p:nvSpPr>
          <p:cNvPr id="101" name="Text 97"/>
          <p:cNvSpPr/>
          <p:nvPr/>
        </p:nvSpPr>
        <p:spPr>
          <a:xfrm>
            <a:off x="3678055" y="3289446"/>
            <a:ext cx="1136079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UX Designer, Usuários de Teste</a:t>
            </a:r>
            <a:endParaRPr lang="en-US" sz="585" dirty="0"/>
          </a:p>
        </p:txBody>
      </p:sp>
      <p:sp>
        <p:nvSpPr>
          <p:cNvPr id="102" name="Text 98"/>
          <p:cNvSpPr/>
          <p:nvPr/>
        </p:nvSpPr>
        <p:spPr>
          <a:xfrm>
            <a:off x="4742697" y="3289446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27/06/2025</a:t>
            </a:r>
            <a:endParaRPr lang="en-US" sz="585" dirty="0"/>
          </a:p>
        </p:txBody>
      </p:sp>
      <p:sp>
        <p:nvSpPr>
          <p:cNvPr id="103" name="Text 99"/>
          <p:cNvSpPr/>
          <p:nvPr/>
        </p:nvSpPr>
        <p:spPr>
          <a:xfrm>
            <a:off x="5202185" y="3289446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28/06/2025</a:t>
            </a:r>
            <a:endParaRPr lang="en-US" sz="585" dirty="0"/>
          </a:p>
        </p:txBody>
      </p:sp>
      <p:sp>
        <p:nvSpPr>
          <p:cNvPr id="104" name="Text 100"/>
          <p:cNvSpPr/>
          <p:nvPr/>
        </p:nvSpPr>
        <p:spPr>
          <a:xfrm>
            <a:off x="5661673" y="3289446"/>
            <a:ext cx="507067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585" dirty="0"/>
          </a:p>
        </p:txBody>
      </p:sp>
      <p:sp>
        <p:nvSpPr>
          <p:cNvPr id="105" name="Text 101"/>
          <p:cNvSpPr/>
          <p:nvPr/>
        </p:nvSpPr>
        <p:spPr>
          <a:xfrm>
            <a:off x="6097302" y="3289446"/>
            <a:ext cx="12026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T006 - Testes Funcionais</a:t>
            </a:r>
            <a:endParaRPr lang="en-US" sz="585" dirty="0"/>
          </a:p>
        </p:txBody>
      </p:sp>
      <p:sp>
        <p:nvSpPr>
          <p:cNvPr id="106" name="Text 102"/>
          <p:cNvSpPr/>
          <p:nvPr/>
        </p:nvSpPr>
        <p:spPr>
          <a:xfrm>
            <a:off x="7228470" y="3289446"/>
            <a:ext cx="88814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Usabilidade Aprovada</a:t>
            </a:r>
            <a:endParaRPr lang="en-US" sz="585" dirty="0"/>
          </a:p>
        </p:txBody>
      </p:sp>
      <p:sp>
        <p:nvSpPr>
          <p:cNvPr id="107" name="Text 103"/>
          <p:cNvSpPr/>
          <p:nvPr/>
        </p:nvSpPr>
        <p:spPr>
          <a:xfrm>
            <a:off x="8045174" y="3289446"/>
            <a:ext cx="480892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Planejado</a:t>
            </a:r>
            <a:endParaRPr lang="en-US" sz="585" dirty="0"/>
          </a:p>
        </p:txBody>
      </p:sp>
      <p:sp>
        <p:nvSpPr>
          <p:cNvPr id="108" name="Text 104"/>
          <p:cNvSpPr/>
          <p:nvPr/>
        </p:nvSpPr>
        <p:spPr>
          <a:xfrm>
            <a:off x="689372" y="3576591"/>
            <a:ext cx="304530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T008</a:t>
            </a:r>
            <a:endParaRPr lang="en-US" sz="585" dirty="0"/>
          </a:p>
        </p:txBody>
      </p:sp>
      <p:sp>
        <p:nvSpPr>
          <p:cNvPr id="109" name="Text 105"/>
          <p:cNvSpPr/>
          <p:nvPr/>
        </p:nvSpPr>
        <p:spPr>
          <a:xfrm>
            <a:off x="922465" y="3576591"/>
            <a:ext cx="8585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Testes de Performance</a:t>
            </a:r>
            <a:endParaRPr lang="en-US" sz="585" dirty="0"/>
          </a:p>
        </p:txBody>
      </p:sp>
      <p:sp>
        <p:nvSpPr>
          <p:cNvPr id="110" name="Text 106"/>
          <p:cNvSpPr/>
          <p:nvPr/>
        </p:nvSpPr>
        <p:spPr>
          <a:xfrm>
            <a:off x="1709533" y="3576591"/>
            <a:ext cx="1314645" cy="287145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Validação do desempenho e capacidade do sistema</a:t>
            </a:r>
            <a:endParaRPr lang="en-US" sz="585" dirty="0"/>
          </a:p>
        </p:txBody>
      </p:sp>
      <p:sp>
        <p:nvSpPr>
          <p:cNvPr id="111" name="Text 107"/>
          <p:cNvSpPr/>
          <p:nvPr/>
        </p:nvSpPr>
        <p:spPr>
          <a:xfrm>
            <a:off x="2952741" y="3576591"/>
            <a:ext cx="79675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Analista de Performance</a:t>
            </a:r>
            <a:endParaRPr lang="en-US" sz="585" dirty="0"/>
          </a:p>
        </p:txBody>
      </p:sp>
      <p:sp>
        <p:nvSpPr>
          <p:cNvPr id="112" name="Text 108"/>
          <p:cNvSpPr/>
          <p:nvPr/>
        </p:nvSpPr>
        <p:spPr>
          <a:xfrm>
            <a:off x="3678055" y="3576591"/>
            <a:ext cx="1136079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Analista de Performance, Ferramentas de Load Test</a:t>
            </a:r>
            <a:endParaRPr lang="en-US" sz="585" dirty="0"/>
          </a:p>
        </p:txBody>
      </p:sp>
      <p:sp>
        <p:nvSpPr>
          <p:cNvPr id="113" name="Text 109"/>
          <p:cNvSpPr/>
          <p:nvPr/>
        </p:nvSpPr>
        <p:spPr>
          <a:xfrm>
            <a:off x="4742697" y="3576591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29/06/2025</a:t>
            </a:r>
            <a:endParaRPr lang="en-US" sz="585" dirty="0"/>
          </a:p>
        </p:txBody>
      </p:sp>
      <p:sp>
        <p:nvSpPr>
          <p:cNvPr id="114" name="Text 110"/>
          <p:cNvSpPr/>
          <p:nvPr/>
        </p:nvSpPr>
        <p:spPr>
          <a:xfrm>
            <a:off x="5202185" y="3576591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30/06/2025</a:t>
            </a:r>
            <a:endParaRPr lang="en-US" sz="585" dirty="0"/>
          </a:p>
        </p:txBody>
      </p:sp>
      <p:sp>
        <p:nvSpPr>
          <p:cNvPr id="115" name="Text 111"/>
          <p:cNvSpPr/>
          <p:nvPr/>
        </p:nvSpPr>
        <p:spPr>
          <a:xfrm>
            <a:off x="5661673" y="3576591"/>
            <a:ext cx="507067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585" dirty="0"/>
          </a:p>
        </p:txBody>
      </p:sp>
      <p:sp>
        <p:nvSpPr>
          <p:cNvPr id="116" name="Text 112"/>
          <p:cNvSpPr/>
          <p:nvPr/>
        </p:nvSpPr>
        <p:spPr>
          <a:xfrm>
            <a:off x="6097302" y="3576591"/>
            <a:ext cx="12026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T006 - Testes Funcionais</a:t>
            </a:r>
            <a:endParaRPr lang="en-US" sz="585" dirty="0"/>
          </a:p>
        </p:txBody>
      </p:sp>
      <p:sp>
        <p:nvSpPr>
          <p:cNvPr id="117" name="Text 113"/>
          <p:cNvSpPr/>
          <p:nvPr/>
        </p:nvSpPr>
        <p:spPr>
          <a:xfrm>
            <a:off x="7228470" y="3576591"/>
            <a:ext cx="88814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Performance Validada</a:t>
            </a:r>
            <a:endParaRPr lang="en-US" sz="585" dirty="0"/>
          </a:p>
        </p:txBody>
      </p:sp>
      <p:sp>
        <p:nvSpPr>
          <p:cNvPr id="118" name="Text 114"/>
          <p:cNvSpPr/>
          <p:nvPr/>
        </p:nvSpPr>
        <p:spPr>
          <a:xfrm>
            <a:off x="8045174" y="3576591"/>
            <a:ext cx="480892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Planejado</a:t>
            </a:r>
            <a:endParaRPr lang="en-US" sz="585" dirty="0"/>
          </a:p>
        </p:txBody>
      </p:sp>
      <p:sp>
        <p:nvSpPr>
          <p:cNvPr id="119" name="Text 115"/>
          <p:cNvSpPr/>
          <p:nvPr/>
        </p:nvSpPr>
        <p:spPr>
          <a:xfrm>
            <a:off x="689372" y="3863736"/>
            <a:ext cx="304530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T009</a:t>
            </a:r>
            <a:endParaRPr lang="en-US" sz="585" dirty="0"/>
          </a:p>
        </p:txBody>
      </p:sp>
      <p:sp>
        <p:nvSpPr>
          <p:cNvPr id="120" name="Text 116"/>
          <p:cNvSpPr/>
          <p:nvPr/>
        </p:nvSpPr>
        <p:spPr>
          <a:xfrm>
            <a:off x="922465" y="3863736"/>
            <a:ext cx="8585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Testes de Segurança</a:t>
            </a:r>
            <a:endParaRPr lang="en-US" sz="585" dirty="0"/>
          </a:p>
        </p:txBody>
      </p:sp>
      <p:sp>
        <p:nvSpPr>
          <p:cNvPr id="121" name="Text 117"/>
          <p:cNvSpPr/>
          <p:nvPr/>
        </p:nvSpPr>
        <p:spPr>
          <a:xfrm>
            <a:off x="1709533" y="3863736"/>
            <a:ext cx="1314645" cy="287145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Verificação de vulnerabilidades e aspectos de segurança</a:t>
            </a:r>
            <a:endParaRPr lang="en-US" sz="585" dirty="0"/>
          </a:p>
        </p:txBody>
      </p:sp>
      <p:sp>
        <p:nvSpPr>
          <p:cNvPr id="122" name="Text 118"/>
          <p:cNvSpPr/>
          <p:nvPr/>
        </p:nvSpPr>
        <p:spPr>
          <a:xfrm>
            <a:off x="2952741" y="3863736"/>
            <a:ext cx="79675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Especialista em Segurança</a:t>
            </a:r>
            <a:endParaRPr lang="en-US" sz="585" dirty="0"/>
          </a:p>
        </p:txBody>
      </p:sp>
      <p:sp>
        <p:nvSpPr>
          <p:cNvPr id="123" name="Text 119"/>
          <p:cNvSpPr/>
          <p:nvPr/>
        </p:nvSpPr>
        <p:spPr>
          <a:xfrm>
            <a:off x="3678055" y="3863736"/>
            <a:ext cx="1136079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Especialista em Segurança, Ferramentas de Segurança</a:t>
            </a:r>
            <a:endParaRPr lang="en-US" sz="585" dirty="0"/>
          </a:p>
        </p:txBody>
      </p:sp>
      <p:sp>
        <p:nvSpPr>
          <p:cNvPr id="124" name="Text 120"/>
          <p:cNvSpPr/>
          <p:nvPr/>
        </p:nvSpPr>
        <p:spPr>
          <a:xfrm>
            <a:off x="4742697" y="3863736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01/07/2025</a:t>
            </a:r>
            <a:endParaRPr lang="en-US" sz="585" dirty="0"/>
          </a:p>
        </p:txBody>
      </p:sp>
      <p:sp>
        <p:nvSpPr>
          <p:cNvPr id="125" name="Text 121"/>
          <p:cNvSpPr/>
          <p:nvPr/>
        </p:nvSpPr>
        <p:spPr>
          <a:xfrm>
            <a:off x="5202185" y="3863736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02/07/2025</a:t>
            </a:r>
            <a:endParaRPr lang="en-US" sz="585" dirty="0"/>
          </a:p>
        </p:txBody>
      </p:sp>
      <p:sp>
        <p:nvSpPr>
          <p:cNvPr id="126" name="Text 122"/>
          <p:cNvSpPr/>
          <p:nvPr/>
        </p:nvSpPr>
        <p:spPr>
          <a:xfrm>
            <a:off x="5661673" y="3863736"/>
            <a:ext cx="507067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585" dirty="0"/>
          </a:p>
        </p:txBody>
      </p:sp>
      <p:sp>
        <p:nvSpPr>
          <p:cNvPr id="127" name="Text 123"/>
          <p:cNvSpPr/>
          <p:nvPr/>
        </p:nvSpPr>
        <p:spPr>
          <a:xfrm>
            <a:off x="6097302" y="3863736"/>
            <a:ext cx="12026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T006 - Testes Funcionais</a:t>
            </a:r>
            <a:endParaRPr lang="en-US" sz="585" dirty="0"/>
          </a:p>
        </p:txBody>
      </p:sp>
      <p:sp>
        <p:nvSpPr>
          <p:cNvPr id="128" name="Text 124"/>
          <p:cNvSpPr/>
          <p:nvPr/>
        </p:nvSpPr>
        <p:spPr>
          <a:xfrm>
            <a:off x="7228470" y="3863736"/>
            <a:ext cx="88814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Segurança Validada</a:t>
            </a:r>
            <a:endParaRPr lang="en-US" sz="585" dirty="0"/>
          </a:p>
        </p:txBody>
      </p:sp>
      <p:sp>
        <p:nvSpPr>
          <p:cNvPr id="129" name="Text 125"/>
          <p:cNvSpPr/>
          <p:nvPr/>
        </p:nvSpPr>
        <p:spPr>
          <a:xfrm>
            <a:off x="8045174" y="3863736"/>
            <a:ext cx="480892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Planejado</a:t>
            </a:r>
            <a:endParaRPr lang="en-US" sz="585" dirty="0"/>
          </a:p>
        </p:txBody>
      </p:sp>
      <p:sp>
        <p:nvSpPr>
          <p:cNvPr id="130" name="Text 126"/>
          <p:cNvSpPr/>
          <p:nvPr/>
        </p:nvSpPr>
        <p:spPr>
          <a:xfrm>
            <a:off x="689372" y="4150882"/>
            <a:ext cx="304530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T010</a:t>
            </a:r>
            <a:endParaRPr lang="en-US" sz="585" dirty="0"/>
          </a:p>
        </p:txBody>
      </p:sp>
      <p:sp>
        <p:nvSpPr>
          <p:cNvPr id="131" name="Text 127"/>
          <p:cNvSpPr/>
          <p:nvPr/>
        </p:nvSpPr>
        <p:spPr>
          <a:xfrm>
            <a:off x="922465" y="4150882"/>
            <a:ext cx="8585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Correção de Defeitos</a:t>
            </a:r>
            <a:endParaRPr lang="en-US" sz="585" dirty="0"/>
          </a:p>
        </p:txBody>
      </p:sp>
      <p:sp>
        <p:nvSpPr>
          <p:cNvPr id="132" name="Text 128"/>
          <p:cNvSpPr/>
          <p:nvPr/>
        </p:nvSpPr>
        <p:spPr>
          <a:xfrm>
            <a:off x="1709533" y="4150882"/>
            <a:ext cx="1314645" cy="287145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Correção dos defeitos encontrados durante os testes</a:t>
            </a:r>
            <a:endParaRPr lang="en-US" sz="585" dirty="0"/>
          </a:p>
        </p:txBody>
      </p:sp>
      <p:sp>
        <p:nvSpPr>
          <p:cNvPr id="133" name="Text 129"/>
          <p:cNvSpPr/>
          <p:nvPr/>
        </p:nvSpPr>
        <p:spPr>
          <a:xfrm>
            <a:off x="2952741" y="4150882"/>
            <a:ext cx="79675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Desenvolvedor</a:t>
            </a:r>
            <a:endParaRPr lang="en-US" sz="585" dirty="0"/>
          </a:p>
        </p:txBody>
      </p:sp>
      <p:sp>
        <p:nvSpPr>
          <p:cNvPr id="134" name="Text 130"/>
          <p:cNvSpPr/>
          <p:nvPr/>
        </p:nvSpPr>
        <p:spPr>
          <a:xfrm>
            <a:off x="3678055" y="4150882"/>
            <a:ext cx="1136079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Desenvolvedor Backend, Desenvolvedor Frontend</a:t>
            </a:r>
            <a:endParaRPr lang="en-US" sz="585" dirty="0"/>
          </a:p>
        </p:txBody>
      </p:sp>
      <p:sp>
        <p:nvSpPr>
          <p:cNvPr id="135" name="Text 131"/>
          <p:cNvSpPr/>
          <p:nvPr/>
        </p:nvSpPr>
        <p:spPr>
          <a:xfrm>
            <a:off x="4742697" y="4150882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03/07/2025</a:t>
            </a:r>
            <a:endParaRPr lang="en-US" sz="585" dirty="0"/>
          </a:p>
        </p:txBody>
      </p:sp>
      <p:sp>
        <p:nvSpPr>
          <p:cNvPr id="136" name="Text 132"/>
          <p:cNvSpPr/>
          <p:nvPr/>
        </p:nvSpPr>
        <p:spPr>
          <a:xfrm>
            <a:off x="5202185" y="4150882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05/07/2025</a:t>
            </a:r>
            <a:endParaRPr lang="en-US" sz="585" dirty="0"/>
          </a:p>
        </p:txBody>
      </p:sp>
      <p:sp>
        <p:nvSpPr>
          <p:cNvPr id="137" name="Text 133"/>
          <p:cNvSpPr/>
          <p:nvPr/>
        </p:nvSpPr>
        <p:spPr>
          <a:xfrm>
            <a:off x="5661673" y="4150882"/>
            <a:ext cx="507067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585" dirty="0"/>
          </a:p>
        </p:txBody>
      </p:sp>
      <p:sp>
        <p:nvSpPr>
          <p:cNvPr id="138" name="Text 134"/>
          <p:cNvSpPr/>
          <p:nvPr/>
        </p:nvSpPr>
        <p:spPr>
          <a:xfrm>
            <a:off x="6097302" y="4150882"/>
            <a:ext cx="12026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T007, T008, T009 - Testes Especializados</a:t>
            </a:r>
            <a:endParaRPr lang="en-US" sz="585" dirty="0"/>
          </a:p>
        </p:txBody>
      </p:sp>
      <p:sp>
        <p:nvSpPr>
          <p:cNvPr id="139" name="Text 135"/>
          <p:cNvSpPr/>
          <p:nvPr/>
        </p:nvSpPr>
        <p:spPr>
          <a:xfrm>
            <a:off x="7228470" y="4150882"/>
            <a:ext cx="88814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Defeitos Corrigidos</a:t>
            </a:r>
            <a:endParaRPr lang="en-US" sz="585" dirty="0"/>
          </a:p>
        </p:txBody>
      </p:sp>
      <p:sp>
        <p:nvSpPr>
          <p:cNvPr id="140" name="Text 136"/>
          <p:cNvSpPr/>
          <p:nvPr/>
        </p:nvSpPr>
        <p:spPr>
          <a:xfrm>
            <a:off x="8045174" y="4150882"/>
            <a:ext cx="480892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Planejado</a:t>
            </a:r>
            <a:endParaRPr lang="en-US" sz="585" dirty="0"/>
          </a:p>
        </p:txBody>
      </p:sp>
      <p:sp>
        <p:nvSpPr>
          <p:cNvPr id="141" name="Text 137"/>
          <p:cNvSpPr/>
          <p:nvPr/>
        </p:nvSpPr>
        <p:spPr>
          <a:xfrm>
            <a:off x="689372" y="4438027"/>
            <a:ext cx="304530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T011</a:t>
            </a:r>
            <a:endParaRPr lang="en-US" sz="585" dirty="0"/>
          </a:p>
        </p:txBody>
      </p:sp>
      <p:sp>
        <p:nvSpPr>
          <p:cNvPr id="142" name="Text 138"/>
          <p:cNvSpPr/>
          <p:nvPr/>
        </p:nvSpPr>
        <p:spPr>
          <a:xfrm>
            <a:off x="922465" y="4438027"/>
            <a:ext cx="8585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Testes de Regressão</a:t>
            </a:r>
            <a:endParaRPr lang="en-US" sz="585" dirty="0"/>
          </a:p>
        </p:txBody>
      </p:sp>
      <p:sp>
        <p:nvSpPr>
          <p:cNvPr id="143" name="Text 139"/>
          <p:cNvSpPr/>
          <p:nvPr/>
        </p:nvSpPr>
        <p:spPr>
          <a:xfrm>
            <a:off x="1709533" y="4438027"/>
            <a:ext cx="1314645" cy="287145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Validação de que as correções não introduziram novos defeitos</a:t>
            </a:r>
            <a:endParaRPr lang="en-US" sz="585" dirty="0"/>
          </a:p>
        </p:txBody>
      </p:sp>
      <p:sp>
        <p:nvSpPr>
          <p:cNvPr id="144" name="Text 140"/>
          <p:cNvSpPr/>
          <p:nvPr/>
        </p:nvSpPr>
        <p:spPr>
          <a:xfrm>
            <a:off x="2952741" y="4438027"/>
            <a:ext cx="79675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Analista de Testes</a:t>
            </a:r>
            <a:endParaRPr lang="en-US" sz="585" dirty="0"/>
          </a:p>
        </p:txBody>
      </p:sp>
      <p:sp>
        <p:nvSpPr>
          <p:cNvPr id="145" name="Text 141"/>
          <p:cNvSpPr/>
          <p:nvPr/>
        </p:nvSpPr>
        <p:spPr>
          <a:xfrm>
            <a:off x="3678055" y="4438027"/>
            <a:ext cx="1136079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Analista de Testes Senior, Ferramentas de Automação</a:t>
            </a:r>
            <a:endParaRPr lang="en-US" sz="585" dirty="0"/>
          </a:p>
        </p:txBody>
      </p:sp>
      <p:sp>
        <p:nvSpPr>
          <p:cNvPr id="146" name="Text 142"/>
          <p:cNvSpPr/>
          <p:nvPr/>
        </p:nvSpPr>
        <p:spPr>
          <a:xfrm>
            <a:off x="4742697" y="4438027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06/07/2025</a:t>
            </a:r>
            <a:endParaRPr lang="en-US" sz="585" dirty="0"/>
          </a:p>
        </p:txBody>
      </p:sp>
      <p:sp>
        <p:nvSpPr>
          <p:cNvPr id="147" name="Text 143"/>
          <p:cNvSpPr/>
          <p:nvPr/>
        </p:nvSpPr>
        <p:spPr>
          <a:xfrm>
            <a:off x="5202185" y="4438027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07/07/2025</a:t>
            </a:r>
            <a:endParaRPr lang="en-US" sz="585" dirty="0"/>
          </a:p>
        </p:txBody>
      </p:sp>
      <p:sp>
        <p:nvSpPr>
          <p:cNvPr id="148" name="Text 144"/>
          <p:cNvSpPr/>
          <p:nvPr/>
        </p:nvSpPr>
        <p:spPr>
          <a:xfrm>
            <a:off x="5661673" y="4438027"/>
            <a:ext cx="507067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585" dirty="0"/>
          </a:p>
        </p:txBody>
      </p:sp>
      <p:sp>
        <p:nvSpPr>
          <p:cNvPr id="149" name="Text 145"/>
          <p:cNvSpPr/>
          <p:nvPr/>
        </p:nvSpPr>
        <p:spPr>
          <a:xfrm>
            <a:off x="6097302" y="4438027"/>
            <a:ext cx="12026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T010 - Correção de Defeitos</a:t>
            </a:r>
            <a:endParaRPr lang="en-US" sz="585" dirty="0"/>
          </a:p>
        </p:txBody>
      </p:sp>
      <p:sp>
        <p:nvSpPr>
          <p:cNvPr id="150" name="Text 146"/>
          <p:cNvSpPr/>
          <p:nvPr/>
        </p:nvSpPr>
        <p:spPr>
          <a:xfrm>
            <a:off x="7228470" y="4438027"/>
            <a:ext cx="88814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Regressão Validada</a:t>
            </a:r>
            <a:endParaRPr lang="en-US" sz="585" dirty="0"/>
          </a:p>
        </p:txBody>
      </p:sp>
      <p:sp>
        <p:nvSpPr>
          <p:cNvPr id="151" name="Text 147"/>
          <p:cNvSpPr/>
          <p:nvPr/>
        </p:nvSpPr>
        <p:spPr>
          <a:xfrm>
            <a:off x="8045174" y="4438027"/>
            <a:ext cx="480892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Planejado</a:t>
            </a:r>
            <a:endParaRPr lang="en-US" sz="585" dirty="0"/>
          </a:p>
        </p:txBody>
      </p:sp>
      <p:sp>
        <p:nvSpPr>
          <p:cNvPr id="152" name="Text 148"/>
          <p:cNvSpPr/>
          <p:nvPr/>
        </p:nvSpPr>
        <p:spPr>
          <a:xfrm>
            <a:off x="689372" y="4725172"/>
            <a:ext cx="304530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T012</a:t>
            </a:r>
            <a:endParaRPr lang="en-US" sz="585" dirty="0"/>
          </a:p>
        </p:txBody>
      </p:sp>
      <p:sp>
        <p:nvSpPr>
          <p:cNvPr id="153" name="Text 149"/>
          <p:cNvSpPr/>
          <p:nvPr/>
        </p:nvSpPr>
        <p:spPr>
          <a:xfrm>
            <a:off x="922465" y="4725172"/>
            <a:ext cx="8585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Testes de Aceitação</a:t>
            </a:r>
            <a:endParaRPr lang="en-US" sz="585" dirty="0"/>
          </a:p>
        </p:txBody>
      </p:sp>
      <p:sp>
        <p:nvSpPr>
          <p:cNvPr id="154" name="Text 150"/>
          <p:cNvSpPr/>
          <p:nvPr/>
        </p:nvSpPr>
        <p:spPr>
          <a:xfrm>
            <a:off x="1709533" y="4725172"/>
            <a:ext cx="1314645" cy="287145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Validação final com o cliente/usuário final</a:t>
            </a:r>
            <a:endParaRPr lang="en-US" sz="585" dirty="0"/>
          </a:p>
        </p:txBody>
      </p:sp>
      <p:sp>
        <p:nvSpPr>
          <p:cNvPr id="155" name="Text 151"/>
          <p:cNvSpPr/>
          <p:nvPr/>
        </p:nvSpPr>
        <p:spPr>
          <a:xfrm>
            <a:off x="2952741" y="4725172"/>
            <a:ext cx="79675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Product Owner</a:t>
            </a:r>
            <a:endParaRPr lang="en-US" sz="585" dirty="0"/>
          </a:p>
        </p:txBody>
      </p:sp>
      <p:sp>
        <p:nvSpPr>
          <p:cNvPr id="156" name="Text 152"/>
          <p:cNvSpPr/>
          <p:nvPr/>
        </p:nvSpPr>
        <p:spPr>
          <a:xfrm>
            <a:off x="3678055" y="4725172"/>
            <a:ext cx="1136079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Product Owner, Usuários Finais</a:t>
            </a:r>
            <a:endParaRPr lang="en-US" sz="585" dirty="0"/>
          </a:p>
        </p:txBody>
      </p:sp>
      <p:sp>
        <p:nvSpPr>
          <p:cNvPr id="157" name="Text 153"/>
          <p:cNvSpPr/>
          <p:nvPr/>
        </p:nvSpPr>
        <p:spPr>
          <a:xfrm>
            <a:off x="4742697" y="4725172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08/07/2025</a:t>
            </a:r>
            <a:endParaRPr lang="en-US" sz="585" dirty="0"/>
          </a:p>
        </p:txBody>
      </p:sp>
      <p:sp>
        <p:nvSpPr>
          <p:cNvPr id="158" name="Text 154"/>
          <p:cNvSpPr/>
          <p:nvPr/>
        </p:nvSpPr>
        <p:spPr>
          <a:xfrm>
            <a:off x="5202185" y="4725172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09/07/2025</a:t>
            </a:r>
            <a:endParaRPr lang="en-US" sz="585" dirty="0"/>
          </a:p>
        </p:txBody>
      </p:sp>
      <p:sp>
        <p:nvSpPr>
          <p:cNvPr id="159" name="Text 155"/>
          <p:cNvSpPr/>
          <p:nvPr/>
        </p:nvSpPr>
        <p:spPr>
          <a:xfrm>
            <a:off x="5661673" y="4725172"/>
            <a:ext cx="507067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585" dirty="0"/>
          </a:p>
        </p:txBody>
      </p:sp>
      <p:sp>
        <p:nvSpPr>
          <p:cNvPr id="160" name="Text 156"/>
          <p:cNvSpPr/>
          <p:nvPr/>
        </p:nvSpPr>
        <p:spPr>
          <a:xfrm>
            <a:off x="6097302" y="4725172"/>
            <a:ext cx="12026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T011 - Testes de Regressão</a:t>
            </a:r>
            <a:endParaRPr lang="en-US" sz="585" dirty="0"/>
          </a:p>
        </p:txBody>
      </p:sp>
      <p:sp>
        <p:nvSpPr>
          <p:cNvPr id="161" name="Text 157"/>
          <p:cNvSpPr/>
          <p:nvPr/>
        </p:nvSpPr>
        <p:spPr>
          <a:xfrm>
            <a:off x="7228470" y="4725172"/>
            <a:ext cx="88814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Sistema Aceito</a:t>
            </a:r>
            <a:endParaRPr lang="en-US" sz="585" dirty="0"/>
          </a:p>
        </p:txBody>
      </p:sp>
      <p:sp>
        <p:nvSpPr>
          <p:cNvPr id="162" name="Text 158"/>
          <p:cNvSpPr/>
          <p:nvPr/>
        </p:nvSpPr>
        <p:spPr>
          <a:xfrm>
            <a:off x="8045174" y="4725172"/>
            <a:ext cx="480892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Planejado</a:t>
            </a:r>
            <a:endParaRPr lang="en-US" sz="585" dirty="0"/>
          </a:p>
        </p:txBody>
      </p:sp>
      <p:sp>
        <p:nvSpPr>
          <p:cNvPr id="163" name="Text 159"/>
          <p:cNvSpPr/>
          <p:nvPr/>
        </p:nvSpPr>
        <p:spPr>
          <a:xfrm>
            <a:off x="689372" y="5012317"/>
            <a:ext cx="304530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T013</a:t>
            </a:r>
            <a:endParaRPr lang="en-US" sz="585" dirty="0"/>
          </a:p>
        </p:txBody>
      </p:sp>
      <p:sp>
        <p:nvSpPr>
          <p:cNvPr id="164" name="Text 160"/>
          <p:cNvSpPr/>
          <p:nvPr/>
        </p:nvSpPr>
        <p:spPr>
          <a:xfrm>
            <a:off x="922465" y="5012317"/>
            <a:ext cx="8585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Relatório Final de Testes</a:t>
            </a:r>
            <a:endParaRPr lang="en-US" sz="585" dirty="0"/>
          </a:p>
        </p:txBody>
      </p:sp>
      <p:sp>
        <p:nvSpPr>
          <p:cNvPr id="165" name="Text 161"/>
          <p:cNvSpPr/>
          <p:nvPr/>
        </p:nvSpPr>
        <p:spPr>
          <a:xfrm>
            <a:off x="1709533" y="5012317"/>
            <a:ext cx="1314645" cy="287145"/>
          </a:xfrm>
          <a:prstGeom prst="rect">
            <a:avLst/>
          </a:prstGeom>
          <a:noFill/>
          <a:ln/>
        </p:spPr>
        <p:txBody>
          <a:bodyPr wrap="squar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Elaboração do relatório final com resultados e métricas</a:t>
            </a:r>
            <a:endParaRPr lang="en-US" sz="585" dirty="0"/>
          </a:p>
        </p:txBody>
      </p:sp>
      <p:sp>
        <p:nvSpPr>
          <p:cNvPr id="166" name="Text 162"/>
          <p:cNvSpPr/>
          <p:nvPr/>
        </p:nvSpPr>
        <p:spPr>
          <a:xfrm>
            <a:off x="2952741" y="5012317"/>
            <a:ext cx="79675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Analista de Testes</a:t>
            </a:r>
            <a:endParaRPr lang="en-US" sz="585" dirty="0"/>
          </a:p>
        </p:txBody>
      </p:sp>
      <p:sp>
        <p:nvSpPr>
          <p:cNvPr id="167" name="Text 163"/>
          <p:cNvSpPr/>
          <p:nvPr/>
        </p:nvSpPr>
        <p:spPr>
          <a:xfrm>
            <a:off x="3678055" y="5012317"/>
            <a:ext cx="1136079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Analista de Testes Senior</a:t>
            </a:r>
            <a:endParaRPr lang="en-US" sz="585" dirty="0"/>
          </a:p>
        </p:txBody>
      </p:sp>
      <p:sp>
        <p:nvSpPr>
          <p:cNvPr id="168" name="Text 164"/>
          <p:cNvSpPr/>
          <p:nvPr/>
        </p:nvSpPr>
        <p:spPr>
          <a:xfrm>
            <a:off x="4742697" y="5012317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10/07/2025</a:t>
            </a:r>
            <a:endParaRPr lang="en-US" sz="585" dirty="0"/>
          </a:p>
        </p:txBody>
      </p:sp>
      <p:sp>
        <p:nvSpPr>
          <p:cNvPr id="169" name="Text 165"/>
          <p:cNvSpPr/>
          <p:nvPr/>
        </p:nvSpPr>
        <p:spPr>
          <a:xfrm>
            <a:off x="5202185" y="5012317"/>
            <a:ext cx="53092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10/07/2025</a:t>
            </a:r>
            <a:endParaRPr lang="en-US" sz="585" dirty="0"/>
          </a:p>
        </p:txBody>
      </p:sp>
      <p:sp>
        <p:nvSpPr>
          <p:cNvPr id="170" name="Text 166"/>
          <p:cNvSpPr/>
          <p:nvPr/>
        </p:nvSpPr>
        <p:spPr>
          <a:xfrm>
            <a:off x="5661673" y="5012317"/>
            <a:ext cx="507067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585" dirty="0"/>
          </a:p>
        </p:txBody>
      </p:sp>
      <p:sp>
        <p:nvSpPr>
          <p:cNvPr id="171" name="Text 167"/>
          <p:cNvSpPr/>
          <p:nvPr/>
        </p:nvSpPr>
        <p:spPr>
          <a:xfrm>
            <a:off x="6097302" y="5012317"/>
            <a:ext cx="1202606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T012 - Testes de Aceitação</a:t>
            </a:r>
            <a:endParaRPr lang="en-US" sz="585" dirty="0"/>
          </a:p>
        </p:txBody>
      </p:sp>
      <p:sp>
        <p:nvSpPr>
          <p:cNvPr id="172" name="Text 168"/>
          <p:cNvSpPr/>
          <p:nvPr/>
        </p:nvSpPr>
        <p:spPr>
          <a:xfrm>
            <a:off x="7228470" y="5012317"/>
            <a:ext cx="888141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Relatório de Testes Entregue</a:t>
            </a:r>
            <a:endParaRPr lang="en-US" sz="585" dirty="0"/>
          </a:p>
        </p:txBody>
      </p:sp>
      <p:sp>
        <p:nvSpPr>
          <p:cNvPr id="173" name="Text 169"/>
          <p:cNvSpPr/>
          <p:nvPr/>
        </p:nvSpPr>
        <p:spPr>
          <a:xfrm>
            <a:off x="8045174" y="5012317"/>
            <a:ext cx="480892" cy="287145"/>
          </a:xfrm>
          <a:prstGeom prst="rect">
            <a:avLst/>
          </a:prstGeom>
          <a:noFill/>
          <a:ln/>
        </p:spPr>
        <p:txBody>
          <a:bodyPr wrap="none" lIns="34036" tIns="34036" rIns="34036" bIns="34036" rtlCol="0" anchor="ctr">
            <a:spAutoFit/>
          </a:bodyPr>
          <a:lstStyle/>
          <a:p>
            <a:pPr algn="l" indent="0" marL="0">
              <a:buNone/>
            </a:pPr>
            <a:r>
              <a:rPr lang="en-US" sz="58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Planejado</a:t>
            </a:r>
            <a:endParaRPr lang="en-US" sz="58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7450931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7658100" y="0"/>
            <a:ext cx="1485900" cy="1485900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4" name="Shape 1"/>
          <p:cNvSpPr/>
          <p:nvPr/>
        </p:nvSpPr>
        <p:spPr>
          <a:xfrm>
            <a:off x="-228600" y="6765131"/>
            <a:ext cx="914400" cy="914400"/>
          </a:xfrm>
          <a:prstGeom prst="ellipse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457200" y="228600"/>
            <a:ext cx="8229600" cy="6993731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8990" y="514350"/>
            <a:ext cx="225028" cy="2571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468319" y="514350"/>
            <a:ext cx="2618129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6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Gestão de Configuração</a:t>
            </a:r>
            <a:endParaRPr lang="en-US" sz="1688" dirty="0"/>
          </a:p>
        </p:txBody>
      </p:sp>
      <p:sp>
        <p:nvSpPr>
          <p:cNvPr id="8" name="Text 4"/>
          <p:cNvSpPr/>
          <p:nvPr/>
        </p:nvSpPr>
        <p:spPr>
          <a:xfrm>
            <a:off x="742950" y="885825"/>
            <a:ext cx="77295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Controle sistemático de mudanças e versionamento</a:t>
            </a:r>
            <a:endParaRPr lang="en-US" sz="1013" dirty="0"/>
          </a:p>
        </p:txBody>
      </p:sp>
      <p:sp>
        <p:nvSpPr>
          <p:cNvPr id="9" name="Shape 5"/>
          <p:cNvSpPr/>
          <p:nvPr/>
        </p:nvSpPr>
        <p:spPr>
          <a:xfrm>
            <a:off x="742950" y="1257300"/>
            <a:ext cx="3714750" cy="2286000"/>
          </a:xfrm>
          <a:prstGeom prst="rect">
            <a:avLst/>
          </a:prstGeom>
          <a:solidFill>
            <a:srgbClr val="EFF6FF"/>
          </a:solidFill>
          <a:ln/>
        </p:spPr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443038"/>
            <a:ext cx="150019" cy="17145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150144" y="1428750"/>
            <a:ext cx="1461762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Controle de Versões</a:t>
            </a:r>
            <a:endParaRPr lang="en-US" sz="1125" dirty="0"/>
          </a:p>
        </p:txBody>
      </p:sp>
      <p:sp>
        <p:nvSpPr>
          <p:cNvPr id="12" name="Shape 7"/>
          <p:cNvSpPr/>
          <p:nvPr/>
        </p:nvSpPr>
        <p:spPr>
          <a:xfrm>
            <a:off x="914400" y="1743075"/>
            <a:ext cx="3371850" cy="48577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125" y="1843088"/>
            <a:ext cx="110728" cy="114300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168003" y="1828800"/>
            <a:ext cx="66693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Git + GitHub</a:t>
            </a:r>
            <a:endParaRPr lang="en-US" sz="788" dirty="0"/>
          </a:p>
        </p:txBody>
      </p:sp>
      <p:sp>
        <p:nvSpPr>
          <p:cNvPr id="15" name="Text 9"/>
          <p:cNvSpPr/>
          <p:nvPr/>
        </p:nvSpPr>
        <p:spPr>
          <a:xfrm>
            <a:off x="1000125" y="2028825"/>
            <a:ext cx="327183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Sistema distribuído com repositório remoto</a:t>
            </a:r>
            <a:endParaRPr lang="en-US" sz="675" dirty="0"/>
          </a:p>
        </p:txBody>
      </p:sp>
      <p:sp>
        <p:nvSpPr>
          <p:cNvPr id="16" name="Shape 10"/>
          <p:cNvSpPr/>
          <p:nvPr/>
        </p:nvSpPr>
        <p:spPr>
          <a:xfrm>
            <a:off x="914400" y="2314575"/>
            <a:ext cx="3371850" cy="48577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17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125" y="2414588"/>
            <a:ext cx="100013" cy="114300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1157288" y="2400300"/>
            <a:ext cx="119189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Estratégia de Branches</a:t>
            </a:r>
            <a:endParaRPr lang="en-US" sz="788" dirty="0"/>
          </a:p>
        </p:txBody>
      </p:sp>
      <p:sp>
        <p:nvSpPr>
          <p:cNvPr id="19" name="Text 12"/>
          <p:cNvSpPr/>
          <p:nvPr/>
        </p:nvSpPr>
        <p:spPr>
          <a:xfrm>
            <a:off x="1000125" y="2600325"/>
            <a:ext cx="327183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Main protegido, develop para integração</a:t>
            </a:r>
            <a:endParaRPr lang="en-US" sz="675" dirty="0"/>
          </a:p>
        </p:txBody>
      </p:sp>
      <p:sp>
        <p:nvSpPr>
          <p:cNvPr id="20" name="Shape 13"/>
          <p:cNvSpPr/>
          <p:nvPr/>
        </p:nvSpPr>
        <p:spPr>
          <a:xfrm>
            <a:off x="914400" y="2886075"/>
            <a:ext cx="3371850" cy="48577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21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0125" y="2986088"/>
            <a:ext cx="100013" cy="114300"/>
          </a:xfrm>
          <a:prstGeom prst="rect">
            <a:avLst/>
          </a:prstGeom>
        </p:spPr>
      </p:pic>
      <p:sp>
        <p:nvSpPr>
          <p:cNvPr id="22" name="Text 14"/>
          <p:cNvSpPr/>
          <p:nvPr/>
        </p:nvSpPr>
        <p:spPr>
          <a:xfrm>
            <a:off x="1157288" y="2971800"/>
            <a:ext cx="135681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Versionamento Semântico</a:t>
            </a:r>
            <a:endParaRPr lang="en-US" sz="788" dirty="0"/>
          </a:p>
        </p:txBody>
      </p:sp>
      <p:sp>
        <p:nvSpPr>
          <p:cNvPr id="23" name="Text 15"/>
          <p:cNvSpPr/>
          <p:nvPr/>
        </p:nvSpPr>
        <p:spPr>
          <a:xfrm>
            <a:off x="1000125" y="3171825"/>
            <a:ext cx="327183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Tags v1.0.0, v1.1.0 para releases</a:t>
            </a:r>
            <a:endParaRPr lang="en-US" sz="675" dirty="0"/>
          </a:p>
        </p:txBody>
      </p:sp>
      <p:sp>
        <p:nvSpPr>
          <p:cNvPr id="24" name="Shape 16"/>
          <p:cNvSpPr/>
          <p:nvPr/>
        </p:nvSpPr>
        <p:spPr>
          <a:xfrm>
            <a:off x="4686300" y="1257300"/>
            <a:ext cx="3714750" cy="2286000"/>
          </a:xfrm>
          <a:prstGeom prst="rect">
            <a:avLst/>
          </a:prstGeom>
          <a:solidFill>
            <a:srgbClr val="F9FAFB"/>
          </a:solidFill>
          <a:ln/>
        </p:spPr>
      </p:sp>
      <p:pic>
        <p:nvPicPr>
          <p:cNvPr id="25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7750" y="1443038"/>
            <a:ext cx="192881" cy="171450"/>
          </a:xfrm>
          <a:prstGeom prst="rect">
            <a:avLst/>
          </a:prstGeom>
        </p:spPr>
      </p:pic>
      <p:sp>
        <p:nvSpPr>
          <p:cNvPr id="26" name="Text 17"/>
          <p:cNvSpPr/>
          <p:nvPr/>
        </p:nvSpPr>
        <p:spPr>
          <a:xfrm>
            <a:off x="5136356" y="1428750"/>
            <a:ext cx="160636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Itens de Configuração</a:t>
            </a:r>
            <a:endParaRPr lang="en-US" sz="1125" dirty="0"/>
          </a:p>
        </p:txBody>
      </p:sp>
      <p:sp>
        <p:nvSpPr>
          <p:cNvPr id="27" name="Shape 18"/>
          <p:cNvSpPr/>
          <p:nvPr/>
        </p:nvSpPr>
        <p:spPr>
          <a:xfrm>
            <a:off x="4857750" y="1743075"/>
            <a:ext cx="3371850" cy="2857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28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4900" y="1828800"/>
            <a:ext cx="142875" cy="114300"/>
          </a:xfrm>
          <a:prstGeom prst="rect">
            <a:avLst/>
          </a:prstGeom>
        </p:spPr>
      </p:pic>
      <p:sp>
        <p:nvSpPr>
          <p:cNvPr id="29" name="Text 19"/>
          <p:cNvSpPr/>
          <p:nvPr/>
        </p:nvSpPr>
        <p:spPr>
          <a:xfrm>
            <a:off x="5114925" y="1814513"/>
            <a:ext cx="697241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Código Fonte</a:t>
            </a:r>
            <a:endParaRPr lang="en-US" sz="788" dirty="0"/>
          </a:p>
        </p:txBody>
      </p:sp>
      <p:sp>
        <p:nvSpPr>
          <p:cNvPr id="30" name="Shape 20"/>
          <p:cNvSpPr/>
          <p:nvPr/>
        </p:nvSpPr>
        <p:spPr>
          <a:xfrm>
            <a:off x="7607815" y="1800225"/>
            <a:ext cx="564635" cy="171450"/>
          </a:xfrm>
          <a:prstGeom prst="rect">
            <a:avLst/>
          </a:prstGeom>
          <a:solidFill>
            <a:srgbClr val="D1FAE5"/>
          </a:solidFill>
          <a:ln/>
        </p:spPr>
      </p:sp>
      <p:sp>
        <p:nvSpPr>
          <p:cNvPr id="31" name="Text 21"/>
          <p:cNvSpPr/>
          <p:nvPr/>
        </p:nvSpPr>
        <p:spPr>
          <a:xfrm>
            <a:off x="7607815" y="1800225"/>
            <a:ext cx="636073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Controlado</a:t>
            </a:r>
            <a:endParaRPr lang="en-US" sz="675" dirty="0"/>
          </a:p>
        </p:txBody>
      </p:sp>
      <p:sp>
        <p:nvSpPr>
          <p:cNvPr id="32" name="Shape 22"/>
          <p:cNvSpPr/>
          <p:nvPr/>
        </p:nvSpPr>
        <p:spPr>
          <a:xfrm>
            <a:off x="4857750" y="2085975"/>
            <a:ext cx="3371850" cy="2857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3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14900" y="2171700"/>
            <a:ext cx="85725" cy="114300"/>
          </a:xfrm>
          <a:prstGeom prst="rect">
            <a:avLst/>
          </a:prstGeom>
        </p:spPr>
      </p:pic>
      <p:sp>
        <p:nvSpPr>
          <p:cNvPr id="34" name="Text 23"/>
          <p:cNvSpPr/>
          <p:nvPr/>
        </p:nvSpPr>
        <p:spPr>
          <a:xfrm>
            <a:off x="5057775" y="2157413"/>
            <a:ext cx="78332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Documentação</a:t>
            </a:r>
            <a:endParaRPr lang="en-US" sz="788" dirty="0"/>
          </a:p>
        </p:txBody>
      </p:sp>
      <p:sp>
        <p:nvSpPr>
          <p:cNvPr id="35" name="Shape 24"/>
          <p:cNvSpPr/>
          <p:nvPr/>
        </p:nvSpPr>
        <p:spPr>
          <a:xfrm>
            <a:off x="7603964" y="2143125"/>
            <a:ext cx="568486" cy="171450"/>
          </a:xfrm>
          <a:prstGeom prst="rect">
            <a:avLst/>
          </a:prstGeom>
          <a:solidFill>
            <a:srgbClr val="D1FAE5"/>
          </a:solidFill>
          <a:ln/>
        </p:spPr>
      </p:sp>
      <p:sp>
        <p:nvSpPr>
          <p:cNvPr id="36" name="Text 25"/>
          <p:cNvSpPr/>
          <p:nvPr/>
        </p:nvSpPr>
        <p:spPr>
          <a:xfrm>
            <a:off x="7603964" y="2143125"/>
            <a:ext cx="639924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Versionado</a:t>
            </a:r>
            <a:endParaRPr lang="en-US" sz="675" dirty="0"/>
          </a:p>
        </p:txBody>
      </p:sp>
      <p:sp>
        <p:nvSpPr>
          <p:cNvPr id="37" name="Shape 26"/>
          <p:cNvSpPr/>
          <p:nvPr/>
        </p:nvSpPr>
        <p:spPr>
          <a:xfrm>
            <a:off x="4857750" y="2428875"/>
            <a:ext cx="3371850" cy="2857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8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14900" y="2514600"/>
            <a:ext cx="114300" cy="114300"/>
          </a:xfrm>
          <a:prstGeom prst="rect">
            <a:avLst/>
          </a:prstGeom>
        </p:spPr>
      </p:pic>
      <p:sp>
        <p:nvSpPr>
          <p:cNvPr id="39" name="Text 27"/>
          <p:cNvSpPr/>
          <p:nvPr/>
        </p:nvSpPr>
        <p:spPr>
          <a:xfrm>
            <a:off x="5086350" y="2500313"/>
            <a:ext cx="74872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Configurações</a:t>
            </a:r>
            <a:endParaRPr lang="en-US" sz="788" dirty="0"/>
          </a:p>
        </p:txBody>
      </p:sp>
      <p:sp>
        <p:nvSpPr>
          <p:cNvPr id="40" name="Shape 28"/>
          <p:cNvSpPr/>
          <p:nvPr/>
        </p:nvSpPr>
        <p:spPr>
          <a:xfrm>
            <a:off x="7650007" y="2486025"/>
            <a:ext cx="522443" cy="171450"/>
          </a:xfrm>
          <a:prstGeom prst="rect">
            <a:avLst/>
          </a:prstGeom>
          <a:solidFill>
            <a:srgbClr val="D1FAE5"/>
          </a:solidFill>
          <a:ln/>
        </p:spPr>
      </p:sp>
      <p:sp>
        <p:nvSpPr>
          <p:cNvPr id="41" name="Text 29"/>
          <p:cNvSpPr/>
          <p:nvPr/>
        </p:nvSpPr>
        <p:spPr>
          <a:xfrm>
            <a:off x="7650007" y="2486025"/>
            <a:ext cx="593880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Rastreado</a:t>
            </a:r>
            <a:endParaRPr lang="en-US" sz="675" dirty="0"/>
          </a:p>
        </p:txBody>
      </p:sp>
      <p:sp>
        <p:nvSpPr>
          <p:cNvPr id="42" name="Shape 30"/>
          <p:cNvSpPr/>
          <p:nvPr/>
        </p:nvSpPr>
        <p:spPr>
          <a:xfrm>
            <a:off x="4857750" y="2771775"/>
            <a:ext cx="3371850" cy="2857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3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14900" y="2857500"/>
            <a:ext cx="114300" cy="114300"/>
          </a:xfrm>
          <a:prstGeom prst="rect">
            <a:avLst/>
          </a:prstGeom>
        </p:spPr>
      </p:pic>
      <p:sp>
        <p:nvSpPr>
          <p:cNvPr id="44" name="Text 31"/>
          <p:cNvSpPr/>
          <p:nvPr/>
        </p:nvSpPr>
        <p:spPr>
          <a:xfrm>
            <a:off x="5086350" y="2843213"/>
            <a:ext cx="78584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Dados de Teste</a:t>
            </a:r>
            <a:endParaRPr lang="en-US" sz="788" dirty="0"/>
          </a:p>
        </p:txBody>
      </p:sp>
      <p:sp>
        <p:nvSpPr>
          <p:cNvPr id="45" name="Shape 32"/>
          <p:cNvSpPr/>
          <p:nvPr/>
        </p:nvSpPr>
        <p:spPr>
          <a:xfrm>
            <a:off x="7733165" y="2828925"/>
            <a:ext cx="439285" cy="171450"/>
          </a:xfrm>
          <a:prstGeom prst="rect">
            <a:avLst/>
          </a:prstGeom>
          <a:solidFill>
            <a:srgbClr val="D1FAE5"/>
          </a:solidFill>
          <a:ln/>
        </p:spPr>
      </p:sp>
      <p:sp>
        <p:nvSpPr>
          <p:cNvPr id="46" name="Text 33"/>
          <p:cNvSpPr/>
          <p:nvPr/>
        </p:nvSpPr>
        <p:spPr>
          <a:xfrm>
            <a:off x="7733165" y="2828925"/>
            <a:ext cx="510722" cy="171450"/>
          </a:xfrm>
          <a:prstGeom prst="rect">
            <a:avLst/>
          </a:prstGeom>
          <a:noFill/>
          <a:ln/>
        </p:spPr>
        <p:txBody>
          <a:bodyPr wrap="none" lIns="68072" tIns="34036" rIns="68072" bIns="34036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Incluído</a:t>
            </a:r>
            <a:endParaRPr lang="en-US" sz="675" dirty="0"/>
          </a:p>
        </p:txBody>
      </p:sp>
      <p:sp>
        <p:nvSpPr>
          <p:cNvPr id="47" name="Shape 34"/>
          <p:cNvSpPr/>
          <p:nvPr/>
        </p:nvSpPr>
        <p:spPr>
          <a:xfrm>
            <a:off x="742950" y="3714750"/>
            <a:ext cx="7658100" cy="1364456"/>
          </a:xfrm>
          <a:prstGeom prst="rect">
            <a:avLst/>
          </a:prstGeom>
          <a:solidFill>
            <a:srgbClr val="E5E7EB"/>
          </a:solidFill>
          <a:ln/>
        </p:spPr>
      </p:sp>
      <p:pic>
        <p:nvPicPr>
          <p:cNvPr id="48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14400" y="3900488"/>
            <a:ext cx="192881" cy="171450"/>
          </a:xfrm>
          <a:prstGeom prst="rect">
            <a:avLst/>
          </a:prstGeom>
        </p:spPr>
      </p:pic>
      <p:sp>
        <p:nvSpPr>
          <p:cNvPr id="49" name="Text 35"/>
          <p:cNvSpPr/>
          <p:nvPr/>
        </p:nvSpPr>
        <p:spPr>
          <a:xfrm>
            <a:off x="1193006" y="3886200"/>
            <a:ext cx="1544641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Fluxo de Trabalho Git</a:t>
            </a:r>
            <a:endParaRPr lang="en-US" sz="1125" dirty="0"/>
          </a:p>
        </p:txBody>
      </p:sp>
      <p:sp>
        <p:nvSpPr>
          <p:cNvPr id="50" name="Shape 36"/>
          <p:cNvSpPr/>
          <p:nvPr/>
        </p:nvSpPr>
        <p:spPr>
          <a:xfrm>
            <a:off x="2570466" y="4200525"/>
            <a:ext cx="834005" cy="364331"/>
          </a:xfrm>
          <a:prstGeom prst="rect">
            <a:avLst/>
          </a:prstGeom>
          <a:solidFill>
            <a:srgbClr val="DBEAFE"/>
          </a:solidFill>
          <a:ln/>
        </p:spPr>
      </p:sp>
      <p:pic>
        <p:nvPicPr>
          <p:cNvPr id="51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901730" y="4286250"/>
            <a:ext cx="171450" cy="171450"/>
          </a:xfrm>
          <a:prstGeom prst="rect">
            <a:avLst/>
          </a:prstGeom>
        </p:spPr>
      </p:pic>
      <p:sp>
        <p:nvSpPr>
          <p:cNvPr id="52" name="Text 37"/>
          <p:cNvSpPr/>
          <p:nvPr/>
        </p:nvSpPr>
        <p:spPr>
          <a:xfrm>
            <a:off x="2570466" y="4645223"/>
            <a:ext cx="90544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Desenvolvimento</a:t>
            </a:r>
            <a:endParaRPr lang="en-US" sz="788" dirty="0"/>
          </a:p>
        </p:txBody>
      </p:sp>
      <p:sp>
        <p:nvSpPr>
          <p:cNvPr id="53" name="Text 38"/>
          <p:cNvSpPr/>
          <p:nvPr/>
        </p:nvSpPr>
        <p:spPr>
          <a:xfrm>
            <a:off x="2570466" y="4793456"/>
            <a:ext cx="905442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Feature branches</a:t>
            </a:r>
            <a:endParaRPr lang="en-US" sz="675" dirty="0"/>
          </a:p>
        </p:txBody>
      </p:sp>
      <p:pic>
        <p:nvPicPr>
          <p:cNvPr id="54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75921" y="4482703"/>
            <a:ext cx="125016" cy="142875"/>
          </a:xfrm>
          <a:prstGeom prst="rect">
            <a:avLst/>
          </a:prstGeom>
        </p:spPr>
      </p:pic>
      <p:sp>
        <p:nvSpPr>
          <p:cNvPr id="55" name="Shape 39"/>
          <p:cNvSpPr/>
          <p:nvPr/>
        </p:nvSpPr>
        <p:spPr>
          <a:xfrm>
            <a:off x="3872387" y="4200525"/>
            <a:ext cx="594075" cy="364331"/>
          </a:xfrm>
          <a:prstGeom prst="rect">
            <a:avLst/>
          </a:prstGeom>
          <a:solidFill>
            <a:srgbClr val="FEF3C7"/>
          </a:solidFill>
          <a:ln/>
        </p:spPr>
      </p:sp>
      <p:pic>
        <p:nvPicPr>
          <p:cNvPr id="56" name="Image 14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94401" y="4286250"/>
            <a:ext cx="150019" cy="171450"/>
          </a:xfrm>
          <a:prstGeom prst="rect">
            <a:avLst/>
          </a:prstGeom>
        </p:spPr>
      </p:pic>
      <p:sp>
        <p:nvSpPr>
          <p:cNvPr id="57" name="Text 40"/>
          <p:cNvSpPr/>
          <p:nvPr/>
        </p:nvSpPr>
        <p:spPr>
          <a:xfrm>
            <a:off x="3872387" y="4645223"/>
            <a:ext cx="66551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Pull Request</a:t>
            </a:r>
            <a:endParaRPr lang="en-US" sz="788" dirty="0"/>
          </a:p>
        </p:txBody>
      </p:sp>
      <p:sp>
        <p:nvSpPr>
          <p:cNvPr id="58" name="Text 41"/>
          <p:cNvSpPr/>
          <p:nvPr/>
        </p:nvSpPr>
        <p:spPr>
          <a:xfrm>
            <a:off x="3872387" y="4793456"/>
            <a:ext cx="665513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Code review</a:t>
            </a:r>
            <a:endParaRPr lang="en-US" sz="675" dirty="0"/>
          </a:p>
        </p:txBody>
      </p:sp>
      <p:pic>
        <p:nvPicPr>
          <p:cNvPr id="59" name="Image 15" descr="preencod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637912" y="4482703"/>
            <a:ext cx="125016" cy="142875"/>
          </a:xfrm>
          <a:prstGeom prst="rect">
            <a:avLst/>
          </a:prstGeom>
        </p:spPr>
      </p:pic>
      <p:sp>
        <p:nvSpPr>
          <p:cNvPr id="60" name="Shape 42"/>
          <p:cNvSpPr/>
          <p:nvPr/>
        </p:nvSpPr>
        <p:spPr>
          <a:xfrm>
            <a:off x="4934378" y="4200525"/>
            <a:ext cx="656332" cy="364331"/>
          </a:xfrm>
          <a:prstGeom prst="rect">
            <a:avLst/>
          </a:prstGeom>
          <a:solidFill>
            <a:srgbClr val="D1FAE5"/>
          </a:solidFill>
          <a:ln/>
        </p:spPr>
      </p:sp>
      <p:pic>
        <p:nvPicPr>
          <p:cNvPr id="61" name="Image 16" descr="preencode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5176819" y="4286250"/>
            <a:ext cx="171450" cy="171450"/>
          </a:xfrm>
          <a:prstGeom prst="rect">
            <a:avLst/>
          </a:prstGeom>
        </p:spPr>
      </p:pic>
      <p:sp>
        <p:nvSpPr>
          <p:cNvPr id="62" name="Text 43"/>
          <p:cNvSpPr/>
          <p:nvPr/>
        </p:nvSpPr>
        <p:spPr>
          <a:xfrm>
            <a:off x="5107670" y="4645223"/>
            <a:ext cx="38118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Merge</a:t>
            </a:r>
            <a:endParaRPr lang="en-US" sz="788" dirty="0"/>
          </a:p>
        </p:txBody>
      </p:sp>
      <p:sp>
        <p:nvSpPr>
          <p:cNvPr id="63" name="Text 44"/>
          <p:cNvSpPr/>
          <p:nvPr/>
        </p:nvSpPr>
        <p:spPr>
          <a:xfrm>
            <a:off x="4934378" y="4793456"/>
            <a:ext cx="727770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Branch principal</a:t>
            </a:r>
            <a:endParaRPr lang="en-US" sz="675" dirty="0"/>
          </a:p>
        </p:txBody>
      </p:sp>
      <p:pic>
        <p:nvPicPr>
          <p:cNvPr id="64" name="Image 17" descr="preencode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5762160" y="4482703"/>
            <a:ext cx="125016" cy="142875"/>
          </a:xfrm>
          <a:prstGeom prst="rect">
            <a:avLst/>
          </a:prstGeom>
        </p:spPr>
      </p:pic>
      <p:sp>
        <p:nvSpPr>
          <p:cNvPr id="65" name="Shape 45"/>
          <p:cNvSpPr/>
          <p:nvPr/>
        </p:nvSpPr>
        <p:spPr>
          <a:xfrm>
            <a:off x="6058626" y="4200525"/>
            <a:ext cx="514880" cy="364331"/>
          </a:xfrm>
          <a:prstGeom prst="rect">
            <a:avLst/>
          </a:prstGeom>
          <a:solidFill>
            <a:srgbClr val="EDE9FE"/>
          </a:solidFill>
          <a:ln/>
        </p:spPr>
      </p:sp>
      <p:pic>
        <p:nvPicPr>
          <p:cNvPr id="66" name="Image 18" descr="preencode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230327" y="4286250"/>
            <a:ext cx="171450" cy="171450"/>
          </a:xfrm>
          <a:prstGeom prst="rect">
            <a:avLst/>
          </a:prstGeom>
        </p:spPr>
      </p:pic>
      <p:sp>
        <p:nvSpPr>
          <p:cNvPr id="67" name="Text 46"/>
          <p:cNvSpPr/>
          <p:nvPr/>
        </p:nvSpPr>
        <p:spPr>
          <a:xfrm>
            <a:off x="6132072" y="4645223"/>
            <a:ext cx="43939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Release</a:t>
            </a:r>
            <a:endParaRPr lang="en-US" sz="788" dirty="0"/>
          </a:p>
        </p:txBody>
      </p:sp>
      <p:sp>
        <p:nvSpPr>
          <p:cNvPr id="68" name="Text 47"/>
          <p:cNvSpPr/>
          <p:nvPr/>
        </p:nvSpPr>
        <p:spPr>
          <a:xfrm>
            <a:off x="6058626" y="4793456"/>
            <a:ext cx="586318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Tag + Deploy</a:t>
            </a:r>
            <a:endParaRPr lang="en-US" sz="675" dirty="0"/>
          </a:p>
        </p:txBody>
      </p:sp>
      <p:pic>
        <p:nvPicPr>
          <p:cNvPr id="69" name="Image 19" descr="preencod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14400" y="5436394"/>
            <a:ext cx="171450" cy="171450"/>
          </a:xfrm>
          <a:prstGeom prst="rect">
            <a:avLst/>
          </a:prstGeom>
        </p:spPr>
      </p:pic>
      <p:sp>
        <p:nvSpPr>
          <p:cNvPr id="70" name="Text 48"/>
          <p:cNvSpPr/>
          <p:nvPr/>
        </p:nvSpPr>
        <p:spPr>
          <a:xfrm>
            <a:off x="1171575" y="5422106"/>
            <a:ext cx="1477054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Controle de Mudanças</a:t>
            </a:r>
            <a:endParaRPr lang="en-US" sz="1013" dirty="0"/>
          </a:p>
        </p:txBody>
      </p:sp>
      <p:pic>
        <p:nvPicPr>
          <p:cNvPr id="71" name="Image 20" descr="preencode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14400" y="5765006"/>
            <a:ext cx="85725" cy="114300"/>
          </a:xfrm>
          <a:prstGeom prst="rect">
            <a:avLst/>
          </a:prstGeom>
        </p:spPr>
      </p:pic>
      <p:sp>
        <p:nvSpPr>
          <p:cNvPr id="72" name="Text 49"/>
          <p:cNvSpPr/>
          <p:nvPr/>
        </p:nvSpPr>
        <p:spPr>
          <a:xfrm>
            <a:off x="1057275" y="5759648"/>
            <a:ext cx="96287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Solicitação Formal</a:t>
            </a:r>
            <a:endParaRPr lang="en-US" sz="788" dirty="0"/>
          </a:p>
        </p:txBody>
      </p:sp>
      <p:sp>
        <p:nvSpPr>
          <p:cNvPr id="73" name="Text 50"/>
          <p:cNvSpPr/>
          <p:nvPr/>
        </p:nvSpPr>
        <p:spPr>
          <a:xfrm>
            <a:off x="1057275" y="5907881"/>
            <a:ext cx="1383209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Descrição, justificativa e impacto</a:t>
            </a:r>
            <a:endParaRPr lang="en-US" sz="675" dirty="0"/>
          </a:p>
        </p:txBody>
      </p:sp>
      <p:pic>
        <p:nvPicPr>
          <p:cNvPr id="74" name="Image 21" descr="preencode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914400" y="6136481"/>
            <a:ext cx="114300" cy="114300"/>
          </a:xfrm>
          <a:prstGeom prst="rect">
            <a:avLst/>
          </a:prstGeom>
        </p:spPr>
      </p:pic>
      <p:sp>
        <p:nvSpPr>
          <p:cNvPr id="75" name="Text 51"/>
          <p:cNvSpPr/>
          <p:nvPr/>
        </p:nvSpPr>
        <p:spPr>
          <a:xfrm>
            <a:off x="1085850" y="6131123"/>
            <a:ext cx="111819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Avaliação de Impacto</a:t>
            </a:r>
            <a:endParaRPr lang="en-US" sz="788" dirty="0"/>
          </a:p>
        </p:txBody>
      </p:sp>
      <p:sp>
        <p:nvSpPr>
          <p:cNvPr id="76" name="Text 52"/>
          <p:cNvSpPr/>
          <p:nvPr/>
        </p:nvSpPr>
        <p:spPr>
          <a:xfrm>
            <a:off x="1085850" y="6279356"/>
            <a:ext cx="1229869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Análise técnica e de recursos</a:t>
            </a:r>
            <a:endParaRPr lang="en-US" sz="675" dirty="0"/>
          </a:p>
        </p:txBody>
      </p:sp>
      <p:pic>
        <p:nvPicPr>
          <p:cNvPr id="77" name="Image 22" descr="preencode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14400" y="6507956"/>
            <a:ext cx="114300" cy="114300"/>
          </a:xfrm>
          <a:prstGeom prst="rect">
            <a:avLst/>
          </a:prstGeom>
        </p:spPr>
      </p:pic>
      <p:sp>
        <p:nvSpPr>
          <p:cNvPr id="78" name="Text 53"/>
          <p:cNvSpPr/>
          <p:nvPr/>
        </p:nvSpPr>
        <p:spPr>
          <a:xfrm>
            <a:off x="1085850" y="6502598"/>
            <a:ext cx="1233190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Aprovação e Verificação</a:t>
            </a:r>
            <a:endParaRPr lang="en-US" sz="788" dirty="0"/>
          </a:p>
        </p:txBody>
      </p:sp>
      <p:sp>
        <p:nvSpPr>
          <p:cNvPr id="79" name="Text 54"/>
          <p:cNvSpPr/>
          <p:nvPr/>
        </p:nvSpPr>
        <p:spPr>
          <a:xfrm>
            <a:off x="1085850" y="6650831"/>
            <a:ext cx="175242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Stakeholders e testes pós-implementação</a:t>
            </a:r>
            <a:endParaRPr lang="en-US" sz="675" dirty="0"/>
          </a:p>
        </p:txBody>
      </p:sp>
      <p:sp>
        <p:nvSpPr>
          <p:cNvPr id="80" name="Shape 55"/>
          <p:cNvSpPr/>
          <p:nvPr/>
        </p:nvSpPr>
        <p:spPr>
          <a:xfrm>
            <a:off x="4657725" y="5250656"/>
            <a:ext cx="3743325" cy="1685925"/>
          </a:xfrm>
          <a:prstGeom prst="rect">
            <a:avLst/>
          </a:prstGeom>
          <a:solidFill>
            <a:srgbClr val="FEF2F2"/>
          </a:solidFill>
          <a:ln/>
        </p:spPr>
      </p:sp>
      <p:pic>
        <p:nvPicPr>
          <p:cNvPr id="81" name="Image 23" descr="preencode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829175" y="5436394"/>
            <a:ext cx="171450" cy="171450"/>
          </a:xfrm>
          <a:prstGeom prst="rect">
            <a:avLst/>
          </a:prstGeom>
        </p:spPr>
      </p:pic>
      <p:sp>
        <p:nvSpPr>
          <p:cNvPr id="82" name="Text 56"/>
          <p:cNvSpPr/>
          <p:nvPr/>
        </p:nvSpPr>
        <p:spPr>
          <a:xfrm>
            <a:off x="5086350" y="5422106"/>
            <a:ext cx="1485537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Backup e Recuperação</a:t>
            </a:r>
            <a:endParaRPr lang="en-US" sz="1013" dirty="0"/>
          </a:p>
        </p:txBody>
      </p:sp>
      <p:pic>
        <p:nvPicPr>
          <p:cNvPr id="83" name="Image 24" descr="preencode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829175" y="5765006"/>
            <a:ext cx="142875" cy="114300"/>
          </a:xfrm>
          <a:prstGeom prst="rect">
            <a:avLst/>
          </a:prstGeom>
        </p:spPr>
      </p:pic>
      <p:sp>
        <p:nvSpPr>
          <p:cNvPr id="84" name="Text 57"/>
          <p:cNvSpPr/>
          <p:nvPr/>
        </p:nvSpPr>
        <p:spPr>
          <a:xfrm>
            <a:off x="5029200" y="5759648"/>
            <a:ext cx="118619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Replicação Automática</a:t>
            </a:r>
            <a:endParaRPr lang="en-US" sz="788" dirty="0"/>
          </a:p>
        </p:txBody>
      </p:sp>
      <p:sp>
        <p:nvSpPr>
          <p:cNvPr id="85" name="Text 58"/>
          <p:cNvSpPr/>
          <p:nvPr/>
        </p:nvSpPr>
        <p:spPr>
          <a:xfrm>
            <a:off x="5029200" y="5907881"/>
            <a:ext cx="1312831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Múltiplas localizações e nuvem</a:t>
            </a:r>
            <a:endParaRPr lang="en-US" sz="675" dirty="0"/>
          </a:p>
        </p:txBody>
      </p:sp>
      <p:pic>
        <p:nvPicPr>
          <p:cNvPr id="86" name="Image 25" descr="preencode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829175" y="6136481"/>
            <a:ext cx="114300" cy="114300"/>
          </a:xfrm>
          <a:prstGeom prst="rect">
            <a:avLst/>
          </a:prstGeom>
        </p:spPr>
      </p:pic>
      <p:sp>
        <p:nvSpPr>
          <p:cNvPr id="87" name="Text 59"/>
          <p:cNvSpPr/>
          <p:nvPr/>
        </p:nvSpPr>
        <p:spPr>
          <a:xfrm>
            <a:off x="5000625" y="6131123"/>
            <a:ext cx="100966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Histórico Completo</a:t>
            </a:r>
            <a:endParaRPr lang="en-US" sz="788" dirty="0"/>
          </a:p>
        </p:txBody>
      </p:sp>
      <p:sp>
        <p:nvSpPr>
          <p:cNvPr id="88" name="Text 60"/>
          <p:cNvSpPr/>
          <p:nvPr/>
        </p:nvSpPr>
        <p:spPr>
          <a:xfrm>
            <a:off x="5000625" y="6279356"/>
            <a:ext cx="139280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Recuperação de qualquer versão</a:t>
            </a:r>
            <a:endParaRPr lang="en-US" sz="675" dirty="0"/>
          </a:p>
        </p:txBody>
      </p:sp>
      <p:pic>
        <p:nvPicPr>
          <p:cNvPr id="89" name="Image 26" descr="preencoded.png">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829175" y="6507956"/>
            <a:ext cx="114300" cy="114300"/>
          </a:xfrm>
          <a:prstGeom prst="rect">
            <a:avLst/>
          </a:prstGeom>
        </p:spPr>
      </p:pic>
      <p:sp>
        <p:nvSpPr>
          <p:cNvPr id="90" name="Text 61"/>
          <p:cNvSpPr/>
          <p:nvPr/>
        </p:nvSpPr>
        <p:spPr>
          <a:xfrm>
            <a:off x="5000625" y="6502598"/>
            <a:ext cx="126151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Procedimentos Testados</a:t>
            </a:r>
            <a:endParaRPr lang="en-US" sz="788" dirty="0"/>
          </a:p>
        </p:txBody>
      </p:sp>
      <p:sp>
        <p:nvSpPr>
          <p:cNvPr id="91" name="Text 62"/>
          <p:cNvSpPr/>
          <p:nvPr/>
        </p:nvSpPr>
        <p:spPr>
          <a:xfrm>
            <a:off x="5000625" y="6650831"/>
            <a:ext cx="1527395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Recuperação validada regularmente</a:t>
            </a:r>
            <a:endParaRPr lang="en-US" sz="67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7643813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8115300" y="-342900"/>
            <a:ext cx="1371600" cy="1371600"/>
          </a:xfrm>
          <a:prstGeom prst="ellipse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4" name="Shape 1"/>
          <p:cNvSpPr/>
          <p:nvPr/>
        </p:nvSpPr>
        <p:spPr>
          <a:xfrm>
            <a:off x="-200025" y="7043738"/>
            <a:ext cx="800100" cy="800100"/>
          </a:xfrm>
          <a:prstGeom prst="ellipse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457200" y="171450"/>
            <a:ext cx="8229600" cy="7300913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2771" y="400050"/>
            <a:ext cx="289322" cy="2571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466393" y="400050"/>
            <a:ext cx="2686273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6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Resultados e Conclusões</a:t>
            </a:r>
            <a:endParaRPr lang="en-US" sz="1688" dirty="0"/>
          </a:p>
        </p:txBody>
      </p:sp>
      <p:sp>
        <p:nvSpPr>
          <p:cNvPr id="8" name="Text 4"/>
          <p:cNvSpPr/>
          <p:nvPr/>
        </p:nvSpPr>
        <p:spPr>
          <a:xfrm>
            <a:off x="685800" y="742950"/>
            <a:ext cx="78438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Síntese dos resultados obtidos e lições aprendidas</a:t>
            </a:r>
            <a:endParaRPr lang="en-US" sz="1013" dirty="0"/>
          </a:p>
        </p:txBody>
      </p:sp>
      <p:sp>
        <p:nvSpPr>
          <p:cNvPr id="9" name="Shape 5"/>
          <p:cNvSpPr/>
          <p:nvPr/>
        </p:nvSpPr>
        <p:spPr>
          <a:xfrm>
            <a:off x="685800" y="1057275"/>
            <a:ext cx="7772400" cy="1171575"/>
          </a:xfrm>
          <a:prstGeom prst="rect">
            <a:avLst/>
          </a:prstGeom>
          <a:solidFill>
            <a:srgbClr val="34D399"/>
          </a:solidFill>
          <a:ln/>
        </p:spPr>
      </p:sp>
      <p:sp>
        <p:nvSpPr>
          <p:cNvPr id="10" name="Text 6"/>
          <p:cNvSpPr/>
          <p:nvPr/>
        </p:nvSpPr>
        <p:spPr>
          <a:xfrm>
            <a:off x="828675" y="1200150"/>
            <a:ext cx="755808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Projeto Concluído com Sucesso</a:t>
            </a:r>
            <a:endParaRPr lang="en-US" sz="1350" dirty="0"/>
          </a:p>
        </p:txBody>
      </p:sp>
      <p:sp>
        <p:nvSpPr>
          <p:cNvPr id="11" name="Text 7"/>
          <p:cNvSpPr/>
          <p:nvPr/>
        </p:nvSpPr>
        <p:spPr>
          <a:xfrm>
            <a:off x="828675" y="1457325"/>
            <a:ext cx="755808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Todos os objetivos alcançados dentro do prazo estabelecido</a:t>
            </a:r>
            <a:endParaRPr lang="en-US" sz="900" dirty="0"/>
          </a:p>
        </p:txBody>
      </p:sp>
      <p:sp>
        <p:nvSpPr>
          <p:cNvPr id="12" name="Text 8"/>
          <p:cNvSpPr/>
          <p:nvPr/>
        </p:nvSpPr>
        <p:spPr>
          <a:xfrm>
            <a:off x="828675" y="1714500"/>
            <a:ext cx="185737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100%</a:t>
            </a:r>
            <a:endParaRPr lang="en-US" sz="1350" dirty="0"/>
          </a:p>
        </p:txBody>
      </p:sp>
      <p:sp>
        <p:nvSpPr>
          <p:cNvPr id="13" name="Text 9"/>
          <p:cNvSpPr/>
          <p:nvPr/>
        </p:nvSpPr>
        <p:spPr>
          <a:xfrm>
            <a:off x="828675" y="1971675"/>
            <a:ext cx="1857375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Requisitos Atendidos</a:t>
            </a:r>
            <a:endParaRPr lang="en-US" sz="675" dirty="0"/>
          </a:p>
        </p:txBody>
      </p:sp>
      <p:sp>
        <p:nvSpPr>
          <p:cNvPr id="14" name="Text 10"/>
          <p:cNvSpPr/>
          <p:nvPr/>
        </p:nvSpPr>
        <p:spPr>
          <a:xfrm>
            <a:off x="2728913" y="1714500"/>
            <a:ext cx="185737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12/12</a:t>
            </a:r>
            <a:endParaRPr lang="en-US" sz="1350" dirty="0"/>
          </a:p>
        </p:txBody>
      </p:sp>
      <p:sp>
        <p:nvSpPr>
          <p:cNvPr id="15" name="Text 11"/>
          <p:cNvSpPr/>
          <p:nvPr/>
        </p:nvSpPr>
        <p:spPr>
          <a:xfrm>
            <a:off x="2728913" y="1971675"/>
            <a:ext cx="1857375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Casos de Teste Aprovados</a:t>
            </a:r>
            <a:endParaRPr lang="en-US" sz="675" dirty="0"/>
          </a:p>
        </p:txBody>
      </p:sp>
      <p:sp>
        <p:nvSpPr>
          <p:cNvPr id="16" name="Text 12"/>
          <p:cNvSpPr/>
          <p:nvPr/>
        </p:nvSpPr>
        <p:spPr>
          <a:xfrm>
            <a:off x="4629150" y="1714500"/>
            <a:ext cx="185737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1350" dirty="0"/>
          </a:p>
        </p:txBody>
      </p:sp>
      <p:sp>
        <p:nvSpPr>
          <p:cNvPr id="17" name="Text 13"/>
          <p:cNvSpPr/>
          <p:nvPr/>
        </p:nvSpPr>
        <p:spPr>
          <a:xfrm>
            <a:off x="4629150" y="1971675"/>
            <a:ext cx="1857375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Semanas de Desenvolv.</a:t>
            </a:r>
            <a:endParaRPr lang="en-US" sz="675" dirty="0"/>
          </a:p>
        </p:txBody>
      </p:sp>
      <p:sp>
        <p:nvSpPr>
          <p:cNvPr id="18" name="Text 14"/>
          <p:cNvSpPr/>
          <p:nvPr/>
        </p:nvSpPr>
        <p:spPr>
          <a:xfrm>
            <a:off x="6529388" y="1714500"/>
            <a:ext cx="185737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7/7</a:t>
            </a:r>
            <a:endParaRPr lang="en-US" sz="1350" dirty="0"/>
          </a:p>
        </p:txBody>
      </p:sp>
      <p:sp>
        <p:nvSpPr>
          <p:cNvPr id="19" name="Text 15"/>
          <p:cNvSpPr/>
          <p:nvPr/>
        </p:nvSpPr>
        <p:spPr>
          <a:xfrm>
            <a:off x="6529388" y="1971675"/>
            <a:ext cx="1857375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Marcos Atingidos</a:t>
            </a:r>
            <a:endParaRPr lang="en-US" sz="675" dirty="0"/>
          </a:p>
        </p:txBody>
      </p:sp>
      <p:sp>
        <p:nvSpPr>
          <p:cNvPr id="20" name="Shape 16"/>
          <p:cNvSpPr/>
          <p:nvPr/>
        </p:nvSpPr>
        <p:spPr>
          <a:xfrm>
            <a:off x="685800" y="2371725"/>
            <a:ext cx="3800475" cy="2286000"/>
          </a:xfrm>
          <a:prstGeom prst="rect">
            <a:avLst/>
          </a:prstGeom>
          <a:solidFill>
            <a:srgbClr val="EFF6FF"/>
          </a:solidFill>
          <a:ln/>
        </p:spPr>
      </p:sp>
      <p:pic>
        <p:nvPicPr>
          <p:cNvPr id="21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100" y="2500313"/>
            <a:ext cx="192881" cy="171450"/>
          </a:xfrm>
          <a:prstGeom prst="rect">
            <a:avLst/>
          </a:prstGeom>
        </p:spPr>
      </p:pic>
      <p:sp>
        <p:nvSpPr>
          <p:cNvPr id="22" name="Text 17"/>
          <p:cNvSpPr/>
          <p:nvPr/>
        </p:nvSpPr>
        <p:spPr>
          <a:xfrm>
            <a:off x="1078706" y="2486025"/>
            <a:ext cx="156392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Principais Conquistas</a:t>
            </a:r>
            <a:endParaRPr lang="en-US" sz="1125" dirty="0"/>
          </a:p>
        </p:txBody>
      </p:sp>
      <p:sp>
        <p:nvSpPr>
          <p:cNvPr id="23" name="Shape 18"/>
          <p:cNvSpPr/>
          <p:nvPr/>
        </p:nvSpPr>
        <p:spPr>
          <a:xfrm>
            <a:off x="800100" y="2771775"/>
            <a:ext cx="3571875" cy="4000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2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" y="2850356"/>
            <a:ext cx="100013" cy="100013"/>
          </a:xfrm>
          <a:prstGeom prst="rect">
            <a:avLst/>
          </a:prstGeom>
        </p:spPr>
      </p:pic>
      <p:sp>
        <p:nvSpPr>
          <p:cNvPr id="25" name="Text 19"/>
          <p:cNvSpPr/>
          <p:nvPr/>
        </p:nvSpPr>
        <p:spPr>
          <a:xfrm>
            <a:off x="1014413" y="2828925"/>
            <a:ext cx="145701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Sistema Funcional Completo</a:t>
            </a:r>
            <a:endParaRPr lang="en-US" sz="788" dirty="0"/>
          </a:p>
        </p:txBody>
      </p:sp>
      <p:sp>
        <p:nvSpPr>
          <p:cNvPr id="26" name="Text 20"/>
          <p:cNvSpPr/>
          <p:nvPr/>
        </p:nvSpPr>
        <p:spPr>
          <a:xfrm>
            <a:off x="857250" y="3000375"/>
            <a:ext cx="35290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Todas as funcionalidades implementadas e testadas</a:t>
            </a:r>
            <a:endParaRPr lang="en-US" sz="675" dirty="0"/>
          </a:p>
        </p:txBody>
      </p:sp>
      <p:sp>
        <p:nvSpPr>
          <p:cNvPr id="27" name="Shape 21"/>
          <p:cNvSpPr/>
          <p:nvPr/>
        </p:nvSpPr>
        <p:spPr>
          <a:xfrm>
            <a:off x="800100" y="3228975"/>
            <a:ext cx="3571875" cy="4000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28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0" y="3307556"/>
            <a:ext cx="100013" cy="100013"/>
          </a:xfrm>
          <a:prstGeom prst="rect">
            <a:avLst/>
          </a:prstGeom>
        </p:spPr>
      </p:pic>
      <p:sp>
        <p:nvSpPr>
          <p:cNvPr id="29" name="Text 22"/>
          <p:cNvSpPr/>
          <p:nvPr/>
        </p:nvSpPr>
        <p:spPr>
          <a:xfrm>
            <a:off x="1014413" y="3286125"/>
            <a:ext cx="1413514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Documentação Abrangente</a:t>
            </a:r>
            <a:endParaRPr lang="en-US" sz="788" dirty="0"/>
          </a:p>
        </p:txBody>
      </p:sp>
      <p:sp>
        <p:nvSpPr>
          <p:cNvPr id="30" name="Text 23"/>
          <p:cNvSpPr/>
          <p:nvPr/>
        </p:nvSpPr>
        <p:spPr>
          <a:xfrm>
            <a:off x="857250" y="3457575"/>
            <a:ext cx="35290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Todos os artefatos exigidos pelo Projeto A3</a:t>
            </a:r>
            <a:endParaRPr lang="en-US" sz="675" dirty="0"/>
          </a:p>
        </p:txBody>
      </p:sp>
      <p:sp>
        <p:nvSpPr>
          <p:cNvPr id="31" name="Shape 24"/>
          <p:cNvSpPr/>
          <p:nvPr/>
        </p:nvSpPr>
        <p:spPr>
          <a:xfrm>
            <a:off x="800100" y="3686175"/>
            <a:ext cx="3571875" cy="4000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2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250" y="3764756"/>
            <a:ext cx="100013" cy="100013"/>
          </a:xfrm>
          <a:prstGeom prst="rect">
            <a:avLst/>
          </a:prstGeom>
        </p:spPr>
      </p:pic>
      <p:sp>
        <p:nvSpPr>
          <p:cNvPr id="33" name="Text 25"/>
          <p:cNvSpPr/>
          <p:nvPr/>
        </p:nvSpPr>
        <p:spPr>
          <a:xfrm>
            <a:off x="1014413" y="3743325"/>
            <a:ext cx="101915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Qualidade Validada</a:t>
            </a:r>
            <a:endParaRPr lang="en-US" sz="788" dirty="0"/>
          </a:p>
        </p:txBody>
      </p:sp>
      <p:sp>
        <p:nvSpPr>
          <p:cNvPr id="34" name="Text 26"/>
          <p:cNvSpPr/>
          <p:nvPr/>
        </p:nvSpPr>
        <p:spPr>
          <a:xfrm>
            <a:off x="857250" y="3914775"/>
            <a:ext cx="35290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Testes sistemáticos e controle de qualidade</a:t>
            </a:r>
            <a:endParaRPr lang="en-US" sz="675" dirty="0"/>
          </a:p>
        </p:txBody>
      </p:sp>
      <p:sp>
        <p:nvSpPr>
          <p:cNvPr id="35" name="Shape 27"/>
          <p:cNvSpPr/>
          <p:nvPr/>
        </p:nvSpPr>
        <p:spPr>
          <a:xfrm>
            <a:off x="800100" y="4143375"/>
            <a:ext cx="3571875" cy="4000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6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250" y="4221956"/>
            <a:ext cx="100013" cy="100013"/>
          </a:xfrm>
          <a:prstGeom prst="rect">
            <a:avLst/>
          </a:prstGeom>
        </p:spPr>
      </p:pic>
      <p:sp>
        <p:nvSpPr>
          <p:cNvPr id="37" name="Text 28"/>
          <p:cNvSpPr/>
          <p:nvPr/>
        </p:nvSpPr>
        <p:spPr>
          <a:xfrm>
            <a:off x="1014413" y="4200525"/>
            <a:ext cx="123748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Gestão de Configuração</a:t>
            </a:r>
            <a:endParaRPr lang="en-US" sz="788" dirty="0"/>
          </a:p>
        </p:txBody>
      </p:sp>
      <p:sp>
        <p:nvSpPr>
          <p:cNvPr id="38" name="Text 29"/>
          <p:cNvSpPr/>
          <p:nvPr/>
        </p:nvSpPr>
        <p:spPr>
          <a:xfrm>
            <a:off x="857250" y="4371975"/>
            <a:ext cx="35290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Controle completo de versões e mudanças</a:t>
            </a:r>
            <a:endParaRPr lang="en-US" sz="675" dirty="0"/>
          </a:p>
        </p:txBody>
      </p:sp>
      <p:sp>
        <p:nvSpPr>
          <p:cNvPr id="39" name="Shape 30"/>
          <p:cNvSpPr/>
          <p:nvPr/>
        </p:nvSpPr>
        <p:spPr>
          <a:xfrm>
            <a:off x="4657725" y="2371725"/>
            <a:ext cx="3800475" cy="2286000"/>
          </a:xfrm>
          <a:prstGeom prst="rect">
            <a:avLst/>
          </a:prstGeom>
          <a:solidFill>
            <a:srgbClr val="F5F3FF"/>
          </a:solidFill>
          <a:ln/>
        </p:spPr>
      </p:sp>
      <p:pic>
        <p:nvPicPr>
          <p:cNvPr id="40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2025" y="2500313"/>
            <a:ext cx="128588" cy="171450"/>
          </a:xfrm>
          <a:prstGeom prst="rect">
            <a:avLst/>
          </a:prstGeom>
        </p:spPr>
      </p:pic>
      <p:sp>
        <p:nvSpPr>
          <p:cNvPr id="41" name="Text 31"/>
          <p:cNvSpPr/>
          <p:nvPr/>
        </p:nvSpPr>
        <p:spPr>
          <a:xfrm>
            <a:off x="4986338" y="2486025"/>
            <a:ext cx="1334319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Lições Aprendidas</a:t>
            </a:r>
            <a:endParaRPr lang="en-US" sz="1125" dirty="0"/>
          </a:p>
        </p:txBody>
      </p:sp>
      <p:sp>
        <p:nvSpPr>
          <p:cNvPr id="42" name="Shape 32"/>
          <p:cNvSpPr/>
          <p:nvPr/>
        </p:nvSpPr>
        <p:spPr>
          <a:xfrm>
            <a:off x="4772025" y="2771775"/>
            <a:ext cx="3571875" cy="4000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3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29175" y="2857500"/>
            <a:ext cx="87511" cy="100013"/>
          </a:xfrm>
          <a:prstGeom prst="rect">
            <a:avLst/>
          </a:prstGeom>
        </p:spPr>
      </p:pic>
      <p:sp>
        <p:nvSpPr>
          <p:cNvPr id="44" name="Text 33"/>
          <p:cNvSpPr/>
          <p:nvPr/>
        </p:nvSpPr>
        <p:spPr>
          <a:xfrm>
            <a:off x="4973836" y="2852142"/>
            <a:ext cx="1512019" cy="13573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Planejamento é Fundamental</a:t>
            </a:r>
            <a:endParaRPr lang="en-US" sz="788" dirty="0"/>
          </a:p>
        </p:txBody>
      </p:sp>
      <p:sp>
        <p:nvSpPr>
          <p:cNvPr id="45" name="Text 34"/>
          <p:cNvSpPr/>
          <p:nvPr/>
        </p:nvSpPr>
        <p:spPr>
          <a:xfrm>
            <a:off x="4973836" y="3000375"/>
            <a:ext cx="2055140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Decisões bem fundamentadas facilitam execução</a:t>
            </a:r>
            <a:endParaRPr lang="en-US" sz="675" dirty="0"/>
          </a:p>
        </p:txBody>
      </p:sp>
      <p:sp>
        <p:nvSpPr>
          <p:cNvPr id="46" name="Shape 35"/>
          <p:cNvSpPr/>
          <p:nvPr/>
        </p:nvSpPr>
        <p:spPr>
          <a:xfrm>
            <a:off x="4772025" y="3228975"/>
            <a:ext cx="3571875" cy="4000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7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29175" y="3314700"/>
            <a:ext cx="87511" cy="100013"/>
          </a:xfrm>
          <a:prstGeom prst="rect">
            <a:avLst/>
          </a:prstGeom>
        </p:spPr>
      </p:pic>
      <p:sp>
        <p:nvSpPr>
          <p:cNvPr id="48" name="Text 36"/>
          <p:cNvSpPr/>
          <p:nvPr/>
        </p:nvSpPr>
        <p:spPr>
          <a:xfrm>
            <a:off x="4973836" y="3309342"/>
            <a:ext cx="90775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Requisitos Claros</a:t>
            </a:r>
            <a:endParaRPr lang="en-US" sz="788" dirty="0"/>
          </a:p>
        </p:txBody>
      </p:sp>
      <p:sp>
        <p:nvSpPr>
          <p:cNvPr id="49" name="Text 37"/>
          <p:cNvSpPr/>
          <p:nvPr/>
        </p:nvSpPr>
        <p:spPr>
          <a:xfrm>
            <a:off x="4973836" y="3457575"/>
            <a:ext cx="18426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Especificação detalhada evita ambiguidades</a:t>
            </a:r>
            <a:endParaRPr lang="en-US" sz="675" dirty="0"/>
          </a:p>
        </p:txBody>
      </p:sp>
      <p:sp>
        <p:nvSpPr>
          <p:cNvPr id="50" name="Shape 38"/>
          <p:cNvSpPr/>
          <p:nvPr/>
        </p:nvSpPr>
        <p:spPr>
          <a:xfrm>
            <a:off x="4772025" y="3686175"/>
            <a:ext cx="3571875" cy="4000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1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29175" y="3771900"/>
            <a:ext cx="87511" cy="100013"/>
          </a:xfrm>
          <a:prstGeom prst="rect">
            <a:avLst/>
          </a:prstGeom>
        </p:spPr>
      </p:pic>
      <p:sp>
        <p:nvSpPr>
          <p:cNvPr id="52" name="Text 39"/>
          <p:cNvSpPr/>
          <p:nvPr/>
        </p:nvSpPr>
        <p:spPr>
          <a:xfrm>
            <a:off x="4973836" y="3766542"/>
            <a:ext cx="101876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Testes Sistemáticos</a:t>
            </a:r>
            <a:endParaRPr lang="en-US" sz="788" dirty="0"/>
          </a:p>
        </p:txBody>
      </p:sp>
      <p:sp>
        <p:nvSpPr>
          <p:cNvPr id="53" name="Text 40"/>
          <p:cNvSpPr/>
          <p:nvPr/>
        </p:nvSpPr>
        <p:spPr>
          <a:xfrm>
            <a:off x="4973836" y="3914775"/>
            <a:ext cx="1688492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Identificação precoce garante qualidade</a:t>
            </a:r>
            <a:endParaRPr lang="en-US" sz="675" dirty="0"/>
          </a:p>
        </p:txBody>
      </p:sp>
      <p:sp>
        <p:nvSpPr>
          <p:cNvPr id="54" name="Shape 41"/>
          <p:cNvSpPr/>
          <p:nvPr/>
        </p:nvSpPr>
        <p:spPr>
          <a:xfrm>
            <a:off x="4772025" y="4143375"/>
            <a:ext cx="3571875" cy="40005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5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829175" y="4229100"/>
            <a:ext cx="87511" cy="100013"/>
          </a:xfrm>
          <a:prstGeom prst="rect">
            <a:avLst/>
          </a:prstGeom>
        </p:spPr>
      </p:pic>
      <p:sp>
        <p:nvSpPr>
          <p:cNvPr id="56" name="Text 42"/>
          <p:cNvSpPr/>
          <p:nvPr/>
        </p:nvSpPr>
        <p:spPr>
          <a:xfrm>
            <a:off x="4973836" y="4223742"/>
            <a:ext cx="116468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Controle de Mudanças</a:t>
            </a:r>
            <a:endParaRPr lang="en-US" sz="788" dirty="0"/>
          </a:p>
        </p:txBody>
      </p:sp>
      <p:sp>
        <p:nvSpPr>
          <p:cNvPr id="57" name="Text 43"/>
          <p:cNvSpPr/>
          <p:nvPr/>
        </p:nvSpPr>
        <p:spPr>
          <a:xfrm>
            <a:off x="4973836" y="4371975"/>
            <a:ext cx="1712072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Ferramentas adequadas facilitam gestão</a:t>
            </a:r>
            <a:endParaRPr lang="en-US" sz="675" dirty="0"/>
          </a:p>
        </p:txBody>
      </p:sp>
      <p:sp>
        <p:nvSpPr>
          <p:cNvPr id="58" name="Shape 44"/>
          <p:cNvSpPr/>
          <p:nvPr/>
        </p:nvSpPr>
        <p:spPr>
          <a:xfrm>
            <a:off x="685800" y="4800600"/>
            <a:ext cx="3800475" cy="1171575"/>
          </a:xfrm>
          <a:prstGeom prst="rect">
            <a:avLst/>
          </a:prstGeom>
          <a:solidFill>
            <a:srgbClr val="ECFDF5"/>
          </a:solidFill>
          <a:ln/>
        </p:spPr>
      </p:sp>
      <p:pic>
        <p:nvPicPr>
          <p:cNvPr id="59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00100" y="4929188"/>
            <a:ext cx="214313" cy="171450"/>
          </a:xfrm>
          <a:prstGeom prst="rect">
            <a:avLst/>
          </a:prstGeom>
        </p:spPr>
      </p:pic>
      <p:sp>
        <p:nvSpPr>
          <p:cNvPr id="60" name="Text 45"/>
          <p:cNvSpPr/>
          <p:nvPr/>
        </p:nvSpPr>
        <p:spPr>
          <a:xfrm>
            <a:off x="1100138" y="4914900"/>
            <a:ext cx="162272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Contribuições do Projeto</a:t>
            </a:r>
            <a:endParaRPr lang="en-US" sz="1013" dirty="0"/>
          </a:p>
        </p:txBody>
      </p:sp>
      <p:pic>
        <p:nvPicPr>
          <p:cNvPr id="61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00100" y="5229225"/>
            <a:ext cx="75009" cy="85725"/>
          </a:xfrm>
          <a:prstGeom prst="rect">
            <a:avLst/>
          </a:prstGeom>
        </p:spPr>
      </p:pic>
      <p:sp>
        <p:nvSpPr>
          <p:cNvPr id="62" name="Text 46"/>
          <p:cNvSpPr/>
          <p:nvPr/>
        </p:nvSpPr>
        <p:spPr>
          <a:xfrm>
            <a:off x="932259" y="5200650"/>
            <a:ext cx="212721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Demonstração prática de conceitos teóricos</a:t>
            </a:r>
            <a:endParaRPr lang="en-US" sz="788" dirty="0"/>
          </a:p>
        </p:txBody>
      </p:sp>
      <p:pic>
        <p:nvPicPr>
          <p:cNvPr id="63" name="Image 14" descr="preencoded.png">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0100" y="5400675"/>
            <a:ext cx="75009" cy="85725"/>
          </a:xfrm>
          <a:prstGeom prst="rect">
            <a:avLst/>
          </a:prstGeom>
        </p:spPr>
      </p:pic>
      <p:sp>
        <p:nvSpPr>
          <p:cNvPr id="64" name="Text 47"/>
          <p:cNvSpPr/>
          <p:nvPr/>
        </p:nvSpPr>
        <p:spPr>
          <a:xfrm>
            <a:off x="932259" y="5372100"/>
            <a:ext cx="205209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Sistema funcional como prova de conceito</a:t>
            </a:r>
            <a:endParaRPr lang="en-US" sz="788" dirty="0"/>
          </a:p>
        </p:txBody>
      </p:sp>
      <p:pic>
        <p:nvPicPr>
          <p:cNvPr id="65" name="Image 15" descr="preencoded.png">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00100" y="5572125"/>
            <a:ext cx="75009" cy="85725"/>
          </a:xfrm>
          <a:prstGeom prst="rect">
            <a:avLst/>
          </a:prstGeom>
        </p:spPr>
      </p:pic>
      <p:sp>
        <p:nvSpPr>
          <p:cNvPr id="66" name="Text 48"/>
          <p:cNvSpPr/>
          <p:nvPr/>
        </p:nvSpPr>
        <p:spPr>
          <a:xfrm>
            <a:off x="932259" y="5543550"/>
            <a:ext cx="188737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Documentação como referência futura</a:t>
            </a:r>
            <a:endParaRPr lang="en-US" sz="788" dirty="0"/>
          </a:p>
        </p:txBody>
      </p:sp>
      <p:pic>
        <p:nvPicPr>
          <p:cNvPr id="67" name="Image 16" descr="preencoded.png">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0100" y="5743575"/>
            <a:ext cx="75009" cy="85725"/>
          </a:xfrm>
          <a:prstGeom prst="rect">
            <a:avLst/>
          </a:prstGeom>
        </p:spPr>
      </p:pic>
      <p:sp>
        <p:nvSpPr>
          <p:cNvPr id="68" name="Text 49"/>
          <p:cNvSpPr/>
          <p:nvPr/>
        </p:nvSpPr>
        <p:spPr>
          <a:xfrm>
            <a:off x="932259" y="5715000"/>
            <a:ext cx="1926496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Aplicação das bibliografias da disciplina</a:t>
            </a:r>
            <a:endParaRPr lang="en-US" sz="788" dirty="0"/>
          </a:p>
        </p:txBody>
      </p:sp>
      <p:pic>
        <p:nvPicPr>
          <p:cNvPr id="69" name="Image 17" descr="preencoded.png">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772025" y="4929188"/>
            <a:ext cx="171450" cy="171450"/>
          </a:xfrm>
          <a:prstGeom prst="rect">
            <a:avLst/>
          </a:prstGeom>
        </p:spPr>
      </p:pic>
      <p:sp>
        <p:nvSpPr>
          <p:cNvPr id="70" name="Text 50"/>
          <p:cNvSpPr/>
          <p:nvPr/>
        </p:nvSpPr>
        <p:spPr>
          <a:xfrm>
            <a:off x="5029200" y="4914900"/>
            <a:ext cx="120109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Trabalhos Futuros</a:t>
            </a:r>
            <a:endParaRPr lang="en-US" sz="1013" dirty="0"/>
          </a:p>
        </p:txBody>
      </p:sp>
      <p:pic>
        <p:nvPicPr>
          <p:cNvPr id="71" name="Image 18" descr="preencoded.png">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772025" y="5229225"/>
            <a:ext cx="85725" cy="85725"/>
          </a:xfrm>
          <a:prstGeom prst="rect">
            <a:avLst/>
          </a:prstGeom>
        </p:spPr>
      </p:pic>
      <p:sp>
        <p:nvSpPr>
          <p:cNvPr id="72" name="Text 51"/>
          <p:cNvSpPr/>
          <p:nvPr/>
        </p:nvSpPr>
        <p:spPr>
          <a:xfrm>
            <a:off x="4914900" y="5200650"/>
            <a:ext cx="26688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Funcionalidades avançadas (autenticação, colaboração)</a:t>
            </a:r>
            <a:endParaRPr lang="en-US" sz="788" dirty="0"/>
          </a:p>
        </p:txBody>
      </p:sp>
      <p:pic>
        <p:nvPicPr>
          <p:cNvPr id="73" name="Image 19" descr="preencoded.png">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772025" y="5400675"/>
            <a:ext cx="85725" cy="85725"/>
          </a:xfrm>
          <a:prstGeom prst="rect">
            <a:avLst/>
          </a:prstGeom>
        </p:spPr>
      </p:pic>
      <p:sp>
        <p:nvSpPr>
          <p:cNvPr id="74" name="Text 52"/>
          <p:cNvSpPr/>
          <p:nvPr/>
        </p:nvSpPr>
        <p:spPr>
          <a:xfrm>
            <a:off x="4914900" y="5372100"/>
            <a:ext cx="1607037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Aplicação de metodologias ágeis</a:t>
            </a:r>
            <a:endParaRPr lang="en-US" sz="788" dirty="0"/>
          </a:p>
        </p:txBody>
      </p:sp>
      <p:pic>
        <p:nvPicPr>
          <p:cNvPr id="75" name="Image 20" descr="preencoded.png">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772025" y="5572125"/>
            <a:ext cx="85725" cy="85725"/>
          </a:xfrm>
          <a:prstGeom prst="rect">
            <a:avLst/>
          </a:prstGeom>
        </p:spPr>
      </p:pic>
      <p:sp>
        <p:nvSpPr>
          <p:cNvPr id="76" name="Text 53"/>
          <p:cNvSpPr/>
          <p:nvPr/>
        </p:nvSpPr>
        <p:spPr>
          <a:xfrm>
            <a:off x="4914900" y="5543550"/>
            <a:ext cx="198699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Implementação de testes automatizados</a:t>
            </a:r>
            <a:endParaRPr lang="en-US" sz="788" dirty="0"/>
          </a:p>
        </p:txBody>
      </p:sp>
      <p:pic>
        <p:nvPicPr>
          <p:cNvPr id="77" name="Image 21" descr="preencoded.png">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4772025" y="5743575"/>
            <a:ext cx="85725" cy="85725"/>
          </a:xfrm>
          <a:prstGeom prst="rect">
            <a:avLst/>
          </a:prstGeom>
        </p:spPr>
      </p:pic>
      <p:sp>
        <p:nvSpPr>
          <p:cNvPr id="78" name="Text 54"/>
          <p:cNvSpPr/>
          <p:nvPr/>
        </p:nvSpPr>
        <p:spPr>
          <a:xfrm>
            <a:off x="4914900" y="5715000"/>
            <a:ext cx="216531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Arquiteturas mais complexas (microserviços)</a:t>
            </a:r>
            <a:endParaRPr lang="en-US" sz="788" dirty="0"/>
          </a:p>
        </p:txBody>
      </p:sp>
      <p:sp>
        <p:nvSpPr>
          <p:cNvPr id="79" name="Shape 55"/>
          <p:cNvSpPr/>
          <p:nvPr/>
        </p:nvSpPr>
        <p:spPr>
          <a:xfrm>
            <a:off x="685800" y="6115050"/>
            <a:ext cx="7772400" cy="1128713"/>
          </a:xfrm>
          <a:prstGeom prst="rect">
            <a:avLst/>
          </a:prstGeom>
          <a:solidFill>
            <a:srgbClr val="F3F4F6"/>
          </a:solidFill>
          <a:ln/>
        </p:spPr>
      </p:sp>
      <p:pic>
        <p:nvPicPr>
          <p:cNvPr id="80" name="Image 22" descr="preencoded.png">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823971" y="6257925"/>
            <a:ext cx="267891" cy="214313"/>
          </a:xfrm>
          <a:prstGeom prst="rect">
            <a:avLst/>
          </a:prstGeom>
        </p:spPr>
      </p:pic>
      <p:sp>
        <p:nvSpPr>
          <p:cNvPr id="81" name="Text 56"/>
          <p:cNvSpPr/>
          <p:nvPr/>
        </p:nvSpPr>
        <p:spPr>
          <a:xfrm>
            <a:off x="4177587" y="6265069"/>
            <a:ext cx="121387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Agradecimentos</a:t>
            </a:r>
            <a:endParaRPr lang="en-US" sz="1125" dirty="0"/>
          </a:p>
        </p:txBody>
      </p:sp>
      <p:sp>
        <p:nvSpPr>
          <p:cNvPr id="82" name="Text 57"/>
          <p:cNvSpPr/>
          <p:nvPr/>
        </p:nvSpPr>
        <p:spPr>
          <a:xfrm>
            <a:off x="828675" y="6557963"/>
            <a:ext cx="75580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Projeto desenvolvido para a disciplina UC – Gestão e Qualidade de Software, </a:t>
            </a:r>
            <a:endParaRPr lang="en-US" sz="788" dirty="0"/>
          </a:p>
          <a:p>
            <a:pPr algn="ctr"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                  demonstrando a aplicação prática dos conceitos estudados.</a:t>
            </a:r>
            <a:endParaRPr lang="en-US" sz="788" dirty="0"/>
          </a:p>
        </p:txBody>
      </p:sp>
      <p:pic>
        <p:nvPicPr>
          <p:cNvPr id="83" name="Image 23" descr="preencoded.png">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833096" y="6786563"/>
            <a:ext cx="171450" cy="171450"/>
          </a:xfrm>
          <a:prstGeom prst="rect">
            <a:avLst/>
          </a:prstGeom>
        </p:spPr>
      </p:pic>
      <p:sp>
        <p:nvSpPr>
          <p:cNvPr id="84" name="Text 58"/>
          <p:cNvSpPr/>
          <p:nvPr/>
        </p:nvSpPr>
        <p:spPr>
          <a:xfrm>
            <a:off x="3316207" y="6986588"/>
            <a:ext cx="1276666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Universidade São Judas Tadeu</a:t>
            </a:r>
            <a:endParaRPr lang="en-US" sz="675" dirty="0"/>
          </a:p>
        </p:txBody>
      </p:sp>
      <p:pic>
        <p:nvPicPr>
          <p:cNvPr id="85" name="Image 24" descr="preencoded.png">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4841118" y="6786563"/>
            <a:ext cx="214313" cy="171450"/>
          </a:xfrm>
          <a:prstGeom prst="rect">
            <a:avLst/>
          </a:prstGeom>
        </p:spPr>
      </p:pic>
      <p:sp>
        <p:nvSpPr>
          <p:cNvPr id="86" name="Text 59"/>
          <p:cNvSpPr/>
          <p:nvPr/>
        </p:nvSpPr>
        <p:spPr>
          <a:xfrm>
            <a:off x="4692886" y="6986588"/>
            <a:ext cx="582216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Prof. Calvetti</a:t>
            </a:r>
            <a:endParaRPr lang="en-US" sz="675" dirty="0"/>
          </a:p>
        </p:txBody>
      </p:sp>
      <p:pic>
        <p:nvPicPr>
          <p:cNvPr id="87" name="Image 25" descr="preencoded.png">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5526416" y="6786563"/>
            <a:ext cx="150019" cy="171450"/>
          </a:xfrm>
          <a:prstGeom prst="rect">
            <a:avLst/>
          </a:prstGeom>
        </p:spPr>
      </p:pic>
      <p:sp>
        <p:nvSpPr>
          <p:cNvPr id="88" name="Text 60"/>
          <p:cNvSpPr/>
          <p:nvPr/>
        </p:nvSpPr>
        <p:spPr>
          <a:xfrm>
            <a:off x="5375114" y="6986588"/>
            <a:ext cx="524089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Junho 2025</a:t>
            </a:r>
            <a:endParaRPr lang="en-US" sz="67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2025-06-11T22:34:39Z</dcterms:created>
  <dcterms:modified xsi:type="dcterms:W3CDTF">2025-06-11T22:34:39Z</dcterms:modified>
</cp:coreProperties>
</file>