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3" d="100"/>
          <a:sy n="143" d="100"/>
        </p:scale>
        <p:origin x="51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262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62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68.png"/><Relationship Id="rId5" Type="http://schemas.openxmlformats.org/officeDocument/2006/relationships/image" Target="../media/image4.png"/><Relationship Id="rId10" Type="http://schemas.openxmlformats.org/officeDocument/2006/relationships/image" Target="../media/image67.png"/><Relationship Id="rId4" Type="http://schemas.openxmlformats.org/officeDocument/2006/relationships/image" Target="../media/image63.png"/><Relationship Id="rId9" Type="http://schemas.openxmlformats.org/officeDocument/2006/relationships/image" Target="../media/image6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26" Type="http://schemas.openxmlformats.org/officeDocument/2006/relationships/image" Target="../media/image92.png"/><Relationship Id="rId3" Type="http://schemas.openxmlformats.org/officeDocument/2006/relationships/image" Target="../media/image69.png"/><Relationship Id="rId21" Type="http://schemas.openxmlformats.org/officeDocument/2006/relationships/image" Target="../media/image87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28" Type="http://schemas.openxmlformats.org/officeDocument/2006/relationships/image" Target="../media/image94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Relationship Id="rId27" Type="http://schemas.openxmlformats.org/officeDocument/2006/relationships/image" Target="../media/image9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13" Type="http://schemas.openxmlformats.org/officeDocument/2006/relationships/image" Target="../media/image104.png"/><Relationship Id="rId3" Type="http://schemas.openxmlformats.org/officeDocument/2006/relationships/image" Target="../media/image95.png"/><Relationship Id="rId7" Type="http://schemas.openxmlformats.org/officeDocument/2006/relationships/image" Target="../media/image98.png"/><Relationship Id="rId12" Type="http://schemas.openxmlformats.org/officeDocument/2006/relationships/image" Target="../media/image10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11" Type="http://schemas.openxmlformats.org/officeDocument/2006/relationships/image" Target="../media/image102.png"/><Relationship Id="rId5" Type="http://schemas.openxmlformats.org/officeDocument/2006/relationships/image" Target="../media/image97.png"/><Relationship Id="rId15" Type="http://schemas.openxmlformats.org/officeDocument/2006/relationships/image" Target="../media/image106.png"/><Relationship Id="rId10" Type="http://schemas.openxmlformats.org/officeDocument/2006/relationships/image" Target="../media/image101.png"/><Relationship Id="rId4" Type="http://schemas.openxmlformats.org/officeDocument/2006/relationships/image" Target="../media/image96.png"/><Relationship Id="rId9" Type="http://schemas.openxmlformats.org/officeDocument/2006/relationships/image" Target="../media/image100.png"/><Relationship Id="rId14" Type="http://schemas.openxmlformats.org/officeDocument/2006/relationships/image" Target="../media/image10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315200" y="-914400"/>
            <a:ext cx="2743200" cy="27432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-457200" y="3771900"/>
            <a:ext cx="1828800" cy="18288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914400" y="285750"/>
            <a:ext cx="7315200" cy="4572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5434" y="700088"/>
            <a:ext cx="428625" cy="4286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878359" y="628650"/>
            <a:ext cx="200164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Projeto A3</a:t>
            </a:r>
            <a:endParaRPr lang="en-US" sz="2025" dirty="0"/>
          </a:p>
        </p:txBody>
      </p:sp>
      <p:sp>
        <p:nvSpPr>
          <p:cNvPr id="8" name="Text 4"/>
          <p:cNvSpPr/>
          <p:nvPr/>
        </p:nvSpPr>
        <p:spPr>
          <a:xfrm>
            <a:off x="3878359" y="971550"/>
            <a:ext cx="200164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Gerenciador de Tarefas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1257300" y="1371600"/>
            <a:ext cx="6700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 de Desenvolvimento de Software</a:t>
            </a:r>
            <a:endParaRPr lang="en-US" sz="1125" dirty="0"/>
          </a:p>
        </p:txBody>
      </p:sp>
      <p:sp>
        <p:nvSpPr>
          <p:cNvPr id="10" name="Shape 6"/>
          <p:cNvSpPr/>
          <p:nvPr/>
        </p:nvSpPr>
        <p:spPr>
          <a:xfrm>
            <a:off x="1371600" y="1825046"/>
            <a:ext cx="3200400" cy="971550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Shape 7"/>
          <p:cNvSpPr/>
          <p:nvPr/>
        </p:nvSpPr>
        <p:spPr>
          <a:xfrm>
            <a:off x="1371600" y="1825046"/>
            <a:ext cx="28575" cy="97155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3050" y="2010784"/>
            <a:ext cx="171450" cy="17145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800225" y="2018570"/>
            <a:ext cx="586699" cy="1558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Disciplina</a:t>
            </a:r>
            <a:endParaRPr lang="en-US" sz="1013" dirty="0"/>
          </a:p>
        </p:txBody>
      </p:sp>
      <p:sp>
        <p:nvSpPr>
          <p:cNvPr id="14" name="Text 9"/>
          <p:cNvSpPr/>
          <p:nvPr/>
        </p:nvSpPr>
        <p:spPr>
          <a:xfrm>
            <a:off x="1543050" y="2298721"/>
            <a:ext cx="2928938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UC – Gestão e Qualidade de Software</a:t>
            </a:r>
            <a:endParaRPr lang="en-US" sz="900" dirty="0"/>
          </a:p>
        </p:txBody>
      </p:sp>
      <p:sp>
        <p:nvSpPr>
          <p:cNvPr id="15" name="Text 10"/>
          <p:cNvSpPr/>
          <p:nvPr/>
        </p:nvSpPr>
        <p:spPr>
          <a:xfrm>
            <a:off x="1543050" y="2493082"/>
            <a:ext cx="2928938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latin typeface="Noto Sans" pitchFamily="34" charset="0"/>
                <a:ea typeface="Noto Sans" pitchFamily="34" charset="-122"/>
                <a:cs typeface="Noto Sans" pitchFamily="34" charset="-120"/>
              </a:rPr>
              <a:t>Prof. Calvetti</a:t>
            </a:r>
            <a:endParaRPr lang="en-US" sz="788" dirty="0"/>
          </a:p>
        </p:txBody>
      </p:sp>
      <p:sp>
        <p:nvSpPr>
          <p:cNvPr id="22" name="Shape 16"/>
          <p:cNvSpPr/>
          <p:nvPr/>
        </p:nvSpPr>
        <p:spPr>
          <a:xfrm>
            <a:off x="1257300" y="3000375"/>
            <a:ext cx="6629400" cy="1514475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750" y="3186113"/>
            <a:ext cx="171450" cy="171450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1685925" y="3171825"/>
            <a:ext cx="148977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Objetivos do Projeto</a:t>
            </a:r>
            <a:endParaRPr lang="en-US" sz="1125" dirty="0"/>
          </a:p>
        </p:txBody>
      </p:sp>
      <p:pic>
        <p:nvPicPr>
          <p:cNvPr id="25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750" y="3514725"/>
            <a:ext cx="114300" cy="114300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1600200" y="3486150"/>
            <a:ext cx="29575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Demonstrar aplicação prática de conceitos de engenharia de software</a:t>
            </a:r>
            <a:endParaRPr lang="en-US" sz="900" dirty="0"/>
          </a:p>
        </p:txBody>
      </p:sp>
      <p:pic>
        <p:nvPicPr>
          <p:cNvPr id="27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750" y="3943350"/>
            <a:ext cx="114300" cy="114300"/>
          </a:xfrm>
          <a:prstGeom prst="rect">
            <a:avLst/>
          </a:prstGeom>
        </p:spPr>
      </p:pic>
      <p:sp>
        <p:nvSpPr>
          <p:cNvPr id="28" name="Text 19"/>
          <p:cNvSpPr/>
          <p:nvPr/>
        </p:nvSpPr>
        <p:spPr>
          <a:xfrm>
            <a:off x="1600200" y="3914775"/>
            <a:ext cx="29575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Elaborar documentação completa de desenvolvimento</a:t>
            </a:r>
            <a:endParaRPr lang="en-US" sz="900" dirty="0"/>
          </a:p>
        </p:txBody>
      </p:sp>
      <p:pic>
        <p:nvPicPr>
          <p:cNvPr id="29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7725" y="3514725"/>
            <a:ext cx="114300" cy="114300"/>
          </a:xfrm>
          <a:prstGeom prst="rect">
            <a:avLst/>
          </a:prstGeom>
        </p:spPr>
      </p:pic>
      <p:sp>
        <p:nvSpPr>
          <p:cNvPr id="30" name="Text 20"/>
          <p:cNvSpPr/>
          <p:nvPr/>
        </p:nvSpPr>
        <p:spPr>
          <a:xfrm>
            <a:off x="4829175" y="3486150"/>
            <a:ext cx="29575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Implementar sistema funcional com testes abrangentes</a:t>
            </a:r>
            <a:endParaRPr lang="en-US" sz="900" dirty="0"/>
          </a:p>
        </p:txBody>
      </p:sp>
      <p:pic>
        <p:nvPicPr>
          <p:cNvPr id="31" name="Image 8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7725" y="3943350"/>
            <a:ext cx="114300" cy="114300"/>
          </a:xfrm>
          <a:prstGeom prst="rect">
            <a:avLst/>
          </a:prstGeom>
        </p:spPr>
      </p:pic>
      <p:sp>
        <p:nvSpPr>
          <p:cNvPr id="32" name="Text 21"/>
          <p:cNvSpPr/>
          <p:nvPr/>
        </p:nvSpPr>
        <p:spPr>
          <a:xfrm>
            <a:off x="4829175" y="3914775"/>
            <a:ext cx="29575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Aplicar </a:t>
            </a:r>
            <a:r>
              <a:rPr lang="en-US" sz="900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gestão</a:t>
            </a: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 configuração e controle de </a:t>
            </a:r>
            <a:r>
              <a:rPr lang="en-US" sz="900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qualidade</a:t>
            </a:r>
            <a:endParaRPr lang="en-US" sz="900" dirty="0"/>
          </a:p>
        </p:txBody>
      </p:sp>
      <p:sp>
        <p:nvSpPr>
          <p:cNvPr id="33" name="Shape 6">
            <a:extLst>
              <a:ext uri="{FF2B5EF4-FFF2-40B4-BE49-F238E27FC236}">
                <a16:creationId xmlns:a16="http://schemas.microsoft.com/office/drawing/2014/main" id="{5420107F-CD0D-E506-4D01-0334F3898E48}"/>
              </a:ext>
            </a:extLst>
          </p:cNvPr>
          <p:cNvSpPr/>
          <p:nvPr/>
        </p:nvSpPr>
        <p:spPr>
          <a:xfrm>
            <a:off x="4471988" y="1801060"/>
            <a:ext cx="3200400" cy="971550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1DD20F2F-E850-4B88-6C23-B88067A947B9}"/>
              </a:ext>
            </a:extLst>
          </p:cNvPr>
          <p:cNvSpPr/>
          <p:nvPr/>
        </p:nvSpPr>
        <p:spPr>
          <a:xfrm>
            <a:off x="4471988" y="1801060"/>
            <a:ext cx="28575" cy="97155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5" name="Image 2" descr="preencoded.png">
            <a:extLst>
              <a:ext uri="{FF2B5EF4-FFF2-40B4-BE49-F238E27FC236}">
                <a16:creationId xmlns:a16="http://schemas.microsoft.com/office/drawing/2014/main" id="{C1F46BED-02BE-1C26-0589-1ED98F492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3438" y="1986798"/>
            <a:ext cx="171450" cy="171450"/>
          </a:xfrm>
          <a:prstGeom prst="rect">
            <a:avLst/>
          </a:prstGeom>
        </p:spPr>
      </p:pic>
      <p:sp>
        <p:nvSpPr>
          <p:cNvPr id="36" name="Text 8">
            <a:extLst>
              <a:ext uri="{FF2B5EF4-FFF2-40B4-BE49-F238E27FC236}">
                <a16:creationId xmlns:a16="http://schemas.microsoft.com/office/drawing/2014/main" id="{A5CA7146-17F6-A8F9-41C3-4EA1D9ECC4FF}"/>
              </a:ext>
            </a:extLst>
          </p:cNvPr>
          <p:cNvSpPr/>
          <p:nvPr/>
        </p:nvSpPr>
        <p:spPr>
          <a:xfrm>
            <a:off x="4900613" y="1994584"/>
            <a:ext cx="355867" cy="1558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Aluno</a:t>
            </a:r>
          </a:p>
        </p:txBody>
      </p:sp>
      <p:sp>
        <p:nvSpPr>
          <p:cNvPr id="37" name="Text 9">
            <a:extLst>
              <a:ext uri="{FF2B5EF4-FFF2-40B4-BE49-F238E27FC236}">
                <a16:creationId xmlns:a16="http://schemas.microsoft.com/office/drawing/2014/main" id="{91D3CD07-3839-BDE3-6D2E-65CFD42AA15B}"/>
              </a:ext>
            </a:extLst>
          </p:cNvPr>
          <p:cNvSpPr/>
          <p:nvPr/>
        </p:nvSpPr>
        <p:spPr>
          <a:xfrm>
            <a:off x="4643438" y="2274735"/>
            <a:ext cx="2928938" cy="1384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Bruno Rodrigues Reis</a:t>
            </a:r>
          </a:p>
        </p:txBody>
      </p:sp>
      <p:sp>
        <p:nvSpPr>
          <p:cNvPr id="38" name="Text 10">
            <a:extLst>
              <a:ext uri="{FF2B5EF4-FFF2-40B4-BE49-F238E27FC236}">
                <a16:creationId xmlns:a16="http://schemas.microsoft.com/office/drawing/2014/main" id="{4FE487D2-EAA7-CD35-794A-EC72A180CDB3}"/>
              </a:ext>
            </a:extLst>
          </p:cNvPr>
          <p:cNvSpPr/>
          <p:nvPr/>
        </p:nvSpPr>
        <p:spPr>
          <a:xfrm>
            <a:off x="4643438" y="2469096"/>
            <a:ext cx="2928938" cy="1212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/>
              <a:t>8222243147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90073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543800" y="-685800"/>
            <a:ext cx="2286000" cy="22860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-342900" y="4872038"/>
            <a:ext cx="1371600" cy="13716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457200" y="228600"/>
            <a:ext cx="8229600" cy="5443538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7865" y="514350"/>
            <a:ext cx="289322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231486" y="514350"/>
            <a:ext cx="3156059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Metodologia e Planejamento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742950" y="885825"/>
            <a:ext cx="77295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Abordagem sistemática baseada em engenharia de software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742950" y="1314450"/>
            <a:ext cx="3714750" cy="1343025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500188"/>
            <a:ext cx="214313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214438" y="1485900"/>
            <a:ext cx="187852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Abordagem Metodológica</a:t>
            </a:r>
            <a:endParaRPr lang="en-US" sz="1125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828800"/>
            <a:ext cx="87511" cy="10001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59061" y="1800225"/>
            <a:ext cx="178973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Processo iterativo e incremental</a:t>
            </a:r>
            <a:endParaRPr lang="en-US" sz="90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2055471"/>
            <a:ext cx="87511" cy="100013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059061" y="2026896"/>
            <a:ext cx="197569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Foco na </a:t>
            </a:r>
            <a:r>
              <a:rPr lang="en-US" sz="900" dirty="0" err="1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qualidade</a:t>
            </a: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 documentação</a:t>
            </a:r>
            <a:endParaRPr lang="en-US" sz="900" dirty="0"/>
          </a:p>
        </p:txBody>
      </p:sp>
      <p:sp>
        <p:nvSpPr>
          <p:cNvPr id="18" name="Shape 10"/>
          <p:cNvSpPr/>
          <p:nvPr/>
        </p:nvSpPr>
        <p:spPr>
          <a:xfrm>
            <a:off x="4686300" y="1314450"/>
            <a:ext cx="3714750" cy="1343025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9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50" y="1500188"/>
            <a:ext cx="171450" cy="171450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5114925" y="1485900"/>
            <a:ext cx="135304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Cronograma Geral</a:t>
            </a:r>
            <a:endParaRPr lang="en-US" sz="1125" dirty="0"/>
          </a:p>
        </p:txBody>
      </p:sp>
      <p:sp>
        <p:nvSpPr>
          <p:cNvPr id="21" name="Text 12"/>
          <p:cNvSpPr/>
          <p:nvPr/>
        </p:nvSpPr>
        <p:spPr>
          <a:xfrm>
            <a:off x="4857750" y="1800225"/>
            <a:ext cx="84262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Duração Total:</a:t>
            </a:r>
            <a:endParaRPr lang="en-US" sz="900" dirty="0"/>
          </a:p>
        </p:txBody>
      </p:sp>
      <p:sp>
        <p:nvSpPr>
          <p:cNvPr id="22" name="Text 13"/>
          <p:cNvSpPr/>
          <p:nvPr/>
        </p:nvSpPr>
        <p:spPr>
          <a:xfrm>
            <a:off x="7638092" y="1800225"/>
            <a:ext cx="66294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 semanas</a:t>
            </a:r>
            <a:endParaRPr lang="en-US" sz="900" dirty="0"/>
          </a:p>
        </p:txBody>
      </p:sp>
      <p:sp>
        <p:nvSpPr>
          <p:cNvPr id="23" name="Text 14"/>
          <p:cNvSpPr/>
          <p:nvPr/>
        </p:nvSpPr>
        <p:spPr>
          <a:xfrm>
            <a:off x="4857750" y="2028825"/>
            <a:ext cx="102699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Esforço Estimado:</a:t>
            </a:r>
            <a:endParaRPr lang="en-US" sz="900" dirty="0"/>
          </a:p>
        </p:txBody>
      </p:sp>
      <p:sp>
        <p:nvSpPr>
          <p:cNvPr id="24" name="Text 15"/>
          <p:cNvSpPr/>
          <p:nvPr/>
        </p:nvSpPr>
        <p:spPr>
          <a:xfrm>
            <a:off x="7754429" y="2028825"/>
            <a:ext cx="54660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60 horas</a:t>
            </a:r>
            <a:endParaRPr lang="en-US" sz="900" dirty="0"/>
          </a:p>
        </p:txBody>
      </p:sp>
      <p:sp>
        <p:nvSpPr>
          <p:cNvPr id="25" name="Text 16"/>
          <p:cNvSpPr/>
          <p:nvPr/>
        </p:nvSpPr>
        <p:spPr>
          <a:xfrm>
            <a:off x="4857750" y="2257425"/>
            <a:ext cx="47081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Equipe:</a:t>
            </a:r>
            <a:endParaRPr lang="en-US" sz="900" dirty="0"/>
          </a:p>
        </p:txBody>
      </p:sp>
      <p:sp>
        <p:nvSpPr>
          <p:cNvPr id="26" name="Text 17"/>
          <p:cNvSpPr/>
          <p:nvPr/>
        </p:nvSpPr>
        <p:spPr>
          <a:xfrm>
            <a:off x="7359653" y="2257425"/>
            <a:ext cx="94138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Multidisciplinar</a:t>
            </a:r>
            <a:endParaRPr lang="en-US" sz="900" dirty="0"/>
          </a:p>
        </p:txBody>
      </p:sp>
      <p:sp>
        <p:nvSpPr>
          <p:cNvPr id="27" name="Text 18"/>
          <p:cNvSpPr/>
          <p:nvPr/>
        </p:nvSpPr>
        <p:spPr>
          <a:xfrm>
            <a:off x="742950" y="2886075"/>
            <a:ext cx="77295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Fases do Projeto</a:t>
            </a:r>
            <a:endParaRPr lang="en-US" sz="1125" dirty="0"/>
          </a:p>
        </p:txBody>
      </p:sp>
      <p:sp>
        <p:nvSpPr>
          <p:cNvPr id="28" name="Shape 19"/>
          <p:cNvSpPr/>
          <p:nvPr/>
        </p:nvSpPr>
        <p:spPr>
          <a:xfrm>
            <a:off x="742950" y="3257550"/>
            <a:ext cx="2476481" cy="7143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9" name="Shape 20"/>
          <p:cNvSpPr/>
          <p:nvPr/>
        </p:nvSpPr>
        <p:spPr>
          <a:xfrm>
            <a:off x="742950" y="3257550"/>
            <a:ext cx="28575" cy="714375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0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250" y="3386138"/>
            <a:ext cx="114300" cy="114300"/>
          </a:xfrm>
          <a:prstGeom prst="rect">
            <a:avLst/>
          </a:prstGeom>
        </p:spPr>
      </p:pic>
      <p:sp>
        <p:nvSpPr>
          <p:cNvPr id="31" name="Text 21"/>
          <p:cNvSpPr/>
          <p:nvPr/>
        </p:nvSpPr>
        <p:spPr>
          <a:xfrm>
            <a:off x="1028700" y="3371850"/>
            <a:ext cx="88864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&amp; Design</a:t>
            </a:r>
            <a:endParaRPr lang="en-US" sz="788" dirty="0"/>
          </a:p>
        </p:txBody>
      </p:sp>
      <p:sp>
        <p:nvSpPr>
          <p:cNvPr id="32" name="Text 22"/>
          <p:cNvSpPr/>
          <p:nvPr/>
        </p:nvSpPr>
        <p:spPr>
          <a:xfrm>
            <a:off x="857250" y="3571875"/>
            <a:ext cx="231931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Semana 1</a:t>
            </a:r>
            <a:endParaRPr lang="en-US" sz="675" dirty="0"/>
          </a:p>
        </p:txBody>
      </p:sp>
      <p:sp>
        <p:nvSpPr>
          <p:cNvPr id="33" name="Text 23"/>
          <p:cNvSpPr/>
          <p:nvPr/>
        </p:nvSpPr>
        <p:spPr>
          <a:xfrm>
            <a:off x="857250" y="3743325"/>
            <a:ext cx="231931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Requisitos, arquitetura e especificações</a:t>
            </a:r>
            <a:endParaRPr lang="en-US" sz="675" dirty="0"/>
          </a:p>
        </p:txBody>
      </p:sp>
      <p:sp>
        <p:nvSpPr>
          <p:cNvPr id="34" name="Shape 24"/>
          <p:cNvSpPr/>
          <p:nvPr/>
        </p:nvSpPr>
        <p:spPr>
          <a:xfrm>
            <a:off x="3333731" y="3257550"/>
            <a:ext cx="2476509" cy="7143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5" name="Shape 25"/>
          <p:cNvSpPr/>
          <p:nvPr/>
        </p:nvSpPr>
        <p:spPr>
          <a:xfrm>
            <a:off x="3333731" y="3257550"/>
            <a:ext cx="28575" cy="714375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6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48031" y="3386138"/>
            <a:ext cx="142875" cy="114300"/>
          </a:xfrm>
          <a:prstGeom prst="rect">
            <a:avLst/>
          </a:prstGeom>
        </p:spPr>
      </p:pic>
      <p:sp>
        <p:nvSpPr>
          <p:cNvPr id="37" name="Text 26"/>
          <p:cNvSpPr/>
          <p:nvPr/>
        </p:nvSpPr>
        <p:spPr>
          <a:xfrm>
            <a:off x="3648056" y="3371850"/>
            <a:ext cx="84273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Implementação</a:t>
            </a:r>
            <a:endParaRPr lang="en-US" sz="788" dirty="0"/>
          </a:p>
        </p:txBody>
      </p:sp>
      <p:sp>
        <p:nvSpPr>
          <p:cNvPr id="38" name="Text 27"/>
          <p:cNvSpPr/>
          <p:nvPr/>
        </p:nvSpPr>
        <p:spPr>
          <a:xfrm>
            <a:off x="3448031" y="3571875"/>
            <a:ext cx="2319347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Semanas 2-3</a:t>
            </a:r>
            <a:endParaRPr lang="en-US" sz="675" dirty="0"/>
          </a:p>
        </p:txBody>
      </p:sp>
      <p:sp>
        <p:nvSpPr>
          <p:cNvPr id="39" name="Text 28"/>
          <p:cNvSpPr/>
          <p:nvPr/>
        </p:nvSpPr>
        <p:spPr>
          <a:xfrm>
            <a:off x="3448031" y="3743325"/>
            <a:ext cx="2319347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Desenvolvimento backend e frontend</a:t>
            </a:r>
            <a:endParaRPr lang="en-US" sz="675" dirty="0"/>
          </a:p>
        </p:txBody>
      </p:sp>
      <p:sp>
        <p:nvSpPr>
          <p:cNvPr id="40" name="Shape 29"/>
          <p:cNvSpPr/>
          <p:nvPr/>
        </p:nvSpPr>
        <p:spPr>
          <a:xfrm>
            <a:off x="5924541" y="3257550"/>
            <a:ext cx="2476481" cy="7143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1" name="Shape 30"/>
          <p:cNvSpPr/>
          <p:nvPr/>
        </p:nvSpPr>
        <p:spPr>
          <a:xfrm>
            <a:off x="5924541" y="3257550"/>
            <a:ext cx="28575" cy="714375"/>
          </a:xfrm>
          <a:prstGeom prst="rect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2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8841" y="3386138"/>
            <a:ext cx="114300" cy="114300"/>
          </a:xfrm>
          <a:prstGeom prst="rect">
            <a:avLst/>
          </a:prstGeom>
        </p:spPr>
      </p:pic>
      <p:sp>
        <p:nvSpPr>
          <p:cNvPr id="43" name="Text 31"/>
          <p:cNvSpPr/>
          <p:nvPr/>
        </p:nvSpPr>
        <p:spPr>
          <a:xfrm>
            <a:off x="6210291" y="3371850"/>
            <a:ext cx="73672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&amp; Docs</a:t>
            </a:r>
            <a:endParaRPr lang="en-US" sz="788" dirty="0"/>
          </a:p>
        </p:txBody>
      </p:sp>
      <p:sp>
        <p:nvSpPr>
          <p:cNvPr id="44" name="Text 32"/>
          <p:cNvSpPr/>
          <p:nvPr/>
        </p:nvSpPr>
        <p:spPr>
          <a:xfrm>
            <a:off x="6038841" y="3571875"/>
            <a:ext cx="231931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Semana 4</a:t>
            </a:r>
            <a:endParaRPr lang="en-US" sz="675" dirty="0"/>
          </a:p>
        </p:txBody>
      </p:sp>
      <p:sp>
        <p:nvSpPr>
          <p:cNvPr id="45" name="Text 33"/>
          <p:cNvSpPr/>
          <p:nvPr/>
        </p:nvSpPr>
        <p:spPr>
          <a:xfrm>
            <a:off x="6038841" y="3743325"/>
            <a:ext cx="231931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e documentação final</a:t>
            </a:r>
            <a:endParaRPr lang="en-US" sz="675" dirty="0"/>
          </a:p>
        </p:txBody>
      </p:sp>
      <p:sp>
        <p:nvSpPr>
          <p:cNvPr id="46" name="Shape 34"/>
          <p:cNvSpPr/>
          <p:nvPr/>
        </p:nvSpPr>
        <p:spPr>
          <a:xfrm>
            <a:off x="742950" y="4200525"/>
            <a:ext cx="7658100" cy="1185863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7" name="Text 35"/>
          <p:cNvSpPr/>
          <p:nvPr/>
        </p:nvSpPr>
        <p:spPr>
          <a:xfrm>
            <a:off x="914400" y="4371975"/>
            <a:ext cx="73866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Recursos Necessários</a:t>
            </a:r>
            <a:endParaRPr lang="en-US" sz="1013" dirty="0"/>
          </a:p>
        </p:txBody>
      </p:sp>
      <p:pic>
        <p:nvPicPr>
          <p:cNvPr id="48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42486" y="4686300"/>
            <a:ext cx="267891" cy="214313"/>
          </a:xfrm>
          <a:prstGeom prst="rect">
            <a:avLst/>
          </a:prstGeom>
        </p:spPr>
      </p:pic>
      <p:sp>
        <p:nvSpPr>
          <p:cNvPr id="49" name="Text 36"/>
          <p:cNvSpPr/>
          <p:nvPr/>
        </p:nvSpPr>
        <p:spPr>
          <a:xfrm>
            <a:off x="914400" y="4957763"/>
            <a:ext cx="239552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Humanos</a:t>
            </a:r>
            <a:endParaRPr lang="en-US" sz="788" dirty="0"/>
          </a:p>
        </p:txBody>
      </p:sp>
      <p:sp>
        <p:nvSpPr>
          <p:cNvPr id="50" name="Text 37"/>
          <p:cNvSpPr/>
          <p:nvPr/>
        </p:nvSpPr>
        <p:spPr>
          <a:xfrm>
            <a:off x="914400" y="5100638"/>
            <a:ext cx="239552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Desenvolvedores, Analistas, Testadores</a:t>
            </a:r>
            <a:endParaRPr lang="en-US" sz="675" dirty="0"/>
          </a:p>
        </p:txBody>
      </p:sp>
      <p:pic>
        <p:nvPicPr>
          <p:cNvPr id="51" name="Image 1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38027" y="4686300"/>
            <a:ext cx="267891" cy="214313"/>
          </a:xfrm>
          <a:prstGeom prst="rect">
            <a:avLst/>
          </a:prstGeom>
        </p:spPr>
      </p:pic>
      <p:sp>
        <p:nvSpPr>
          <p:cNvPr id="52" name="Text 38"/>
          <p:cNvSpPr/>
          <p:nvPr/>
        </p:nvSpPr>
        <p:spPr>
          <a:xfrm>
            <a:off x="3409941" y="4957763"/>
            <a:ext cx="239552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Tecnológicos</a:t>
            </a:r>
            <a:endParaRPr lang="en-US" sz="788" dirty="0"/>
          </a:p>
        </p:txBody>
      </p:sp>
      <p:sp>
        <p:nvSpPr>
          <p:cNvPr id="53" name="Text 39"/>
          <p:cNvSpPr/>
          <p:nvPr/>
        </p:nvSpPr>
        <p:spPr>
          <a:xfrm>
            <a:off x="3409941" y="5100638"/>
            <a:ext cx="239552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Flask, Git, Ferramentas de Teste</a:t>
            </a:r>
            <a:endParaRPr lang="en-US" sz="675" dirty="0"/>
          </a:p>
        </p:txBody>
      </p:sp>
      <p:pic>
        <p:nvPicPr>
          <p:cNvPr id="54" name="Image 1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0384" y="4686300"/>
            <a:ext cx="214313" cy="214313"/>
          </a:xfrm>
          <a:prstGeom prst="rect">
            <a:avLst/>
          </a:prstGeom>
        </p:spPr>
      </p:pic>
      <p:sp>
        <p:nvSpPr>
          <p:cNvPr id="55" name="Text 40"/>
          <p:cNvSpPr/>
          <p:nvPr/>
        </p:nvSpPr>
        <p:spPr>
          <a:xfrm>
            <a:off x="5905481" y="4957763"/>
            <a:ext cx="239555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Infraestrutura</a:t>
            </a:r>
            <a:endParaRPr lang="en-US" sz="788" dirty="0"/>
          </a:p>
        </p:txBody>
      </p:sp>
      <p:sp>
        <p:nvSpPr>
          <p:cNvPr id="56" name="Text 41"/>
          <p:cNvSpPr/>
          <p:nvPr/>
        </p:nvSpPr>
        <p:spPr>
          <a:xfrm>
            <a:off x="5905481" y="5100638"/>
            <a:ext cx="239555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Ambientes de Dev, Teste e Produção</a:t>
            </a:r>
            <a:endParaRPr lang="en-US" sz="67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60082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658100" y="-571500"/>
            <a:ext cx="2057400" cy="20574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-400050" y="5400675"/>
            <a:ext cx="1600200" cy="16002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457200" y="228600"/>
            <a:ext cx="8229600" cy="6143625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950" y="514350"/>
            <a:ext cx="257175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546425" y="514350"/>
            <a:ext cx="2494034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Tecnologias Escolhidas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742950" y="885825"/>
            <a:ext cx="77295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Stack tecnológico otimizado para praticidade e eficiência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742950" y="1314450"/>
            <a:ext cx="7658100" cy="74295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Shape 6"/>
          <p:cNvSpPr/>
          <p:nvPr/>
        </p:nvSpPr>
        <p:spPr>
          <a:xfrm>
            <a:off x="742950" y="1314450"/>
            <a:ext cx="28575" cy="74295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557338"/>
            <a:ext cx="225028" cy="25717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253728" y="1485900"/>
            <a:ext cx="284550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Flask Framework</a:t>
            </a:r>
            <a:endParaRPr lang="en-US" sz="1350" dirty="0"/>
          </a:p>
        </p:txBody>
      </p:sp>
      <p:sp>
        <p:nvSpPr>
          <p:cNvPr id="13" name="Text 8"/>
          <p:cNvSpPr/>
          <p:nvPr/>
        </p:nvSpPr>
        <p:spPr>
          <a:xfrm>
            <a:off x="1253728" y="1714500"/>
            <a:ext cx="284550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Microframework Python para desenvolvimento web</a:t>
            </a:r>
            <a:endParaRPr lang="en-US" sz="900" dirty="0"/>
          </a:p>
        </p:txBody>
      </p:sp>
      <p:sp>
        <p:nvSpPr>
          <p:cNvPr id="14" name="Shape 9"/>
          <p:cNvSpPr/>
          <p:nvPr/>
        </p:nvSpPr>
        <p:spPr>
          <a:xfrm>
            <a:off x="7236423" y="1585913"/>
            <a:ext cx="993177" cy="200025"/>
          </a:xfrm>
          <a:prstGeom prst="round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Text 10"/>
          <p:cNvSpPr/>
          <p:nvPr/>
        </p:nvSpPr>
        <p:spPr>
          <a:xfrm>
            <a:off x="7236423" y="1585913"/>
            <a:ext cx="1064614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marL="0" indent="0" algn="r">
              <a:buNone/>
            </a:pPr>
            <a:r>
              <a:rPr lang="en-US" sz="788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Escolha Principal</a:t>
            </a:r>
            <a:endParaRPr lang="en-US" sz="788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2950" y="2314575"/>
            <a:ext cx="142875" cy="142875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942975" y="2286000"/>
            <a:ext cx="67008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</a:t>
            </a:r>
            <a:endParaRPr lang="en-US" sz="1125" dirty="0"/>
          </a:p>
        </p:txBody>
      </p:sp>
      <p:sp>
        <p:nvSpPr>
          <p:cNvPr id="18" name="Shape 12"/>
          <p:cNvSpPr/>
          <p:nvPr/>
        </p:nvSpPr>
        <p:spPr>
          <a:xfrm>
            <a:off x="742950" y="2600325"/>
            <a:ext cx="3714750" cy="6286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250" y="2786063"/>
            <a:ext cx="150019" cy="17145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1092994" y="2714625"/>
            <a:ext cx="1397329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 + Flask</a:t>
            </a:r>
            <a:endParaRPr lang="en-US" sz="900" dirty="0"/>
          </a:p>
        </p:txBody>
      </p:sp>
      <p:sp>
        <p:nvSpPr>
          <p:cNvPr id="21" name="Text 14"/>
          <p:cNvSpPr/>
          <p:nvPr/>
        </p:nvSpPr>
        <p:spPr>
          <a:xfrm>
            <a:off x="1092994" y="2886075"/>
            <a:ext cx="139732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Framework web minimalista</a:t>
            </a:r>
            <a:endParaRPr lang="en-US" sz="788" dirty="0"/>
          </a:p>
        </p:txBody>
      </p:sp>
      <p:sp>
        <p:nvSpPr>
          <p:cNvPr id="22" name="Shape 15"/>
          <p:cNvSpPr/>
          <p:nvPr/>
        </p:nvSpPr>
        <p:spPr>
          <a:xfrm>
            <a:off x="742950" y="3314700"/>
            <a:ext cx="3714750" cy="6286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250" y="3500438"/>
            <a:ext cx="150019" cy="171450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1092994" y="3429000"/>
            <a:ext cx="103377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SQLite</a:t>
            </a:r>
            <a:endParaRPr lang="en-US" sz="900" dirty="0"/>
          </a:p>
        </p:txBody>
      </p:sp>
      <p:sp>
        <p:nvSpPr>
          <p:cNvPr id="25" name="Text 17"/>
          <p:cNvSpPr/>
          <p:nvPr/>
        </p:nvSpPr>
        <p:spPr>
          <a:xfrm>
            <a:off x="1092994" y="3600450"/>
            <a:ext cx="103377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Banco de dados leve</a:t>
            </a:r>
            <a:endParaRPr lang="en-US" sz="788" dirty="0"/>
          </a:p>
        </p:txBody>
      </p:sp>
      <p:pic>
        <p:nvPicPr>
          <p:cNvPr id="26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6300" y="2314575"/>
            <a:ext cx="160734" cy="142875"/>
          </a:xfrm>
          <a:prstGeom prst="rect">
            <a:avLst/>
          </a:prstGeom>
        </p:spPr>
      </p:pic>
      <p:sp>
        <p:nvSpPr>
          <p:cNvPr id="27" name="Text 18"/>
          <p:cNvSpPr/>
          <p:nvPr/>
        </p:nvSpPr>
        <p:spPr>
          <a:xfrm>
            <a:off x="4904184" y="2286000"/>
            <a:ext cx="70982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</a:t>
            </a:r>
            <a:endParaRPr lang="en-US" sz="1125" dirty="0"/>
          </a:p>
        </p:txBody>
      </p:sp>
      <p:sp>
        <p:nvSpPr>
          <p:cNvPr id="28" name="Shape 19"/>
          <p:cNvSpPr/>
          <p:nvPr/>
        </p:nvSpPr>
        <p:spPr>
          <a:xfrm>
            <a:off x="4686300" y="2600325"/>
            <a:ext cx="3714750" cy="6286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0600" y="2786063"/>
            <a:ext cx="128588" cy="171450"/>
          </a:xfrm>
          <a:prstGeom prst="rect">
            <a:avLst/>
          </a:prstGeom>
        </p:spPr>
      </p:pic>
      <p:sp>
        <p:nvSpPr>
          <p:cNvPr id="30" name="Text 20"/>
          <p:cNvSpPr/>
          <p:nvPr/>
        </p:nvSpPr>
        <p:spPr>
          <a:xfrm>
            <a:off x="5014913" y="2714625"/>
            <a:ext cx="110147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HTML5 + CSS3</a:t>
            </a:r>
            <a:endParaRPr lang="en-US" sz="900" dirty="0"/>
          </a:p>
        </p:txBody>
      </p:sp>
      <p:sp>
        <p:nvSpPr>
          <p:cNvPr id="31" name="Text 21"/>
          <p:cNvSpPr/>
          <p:nvPr/>
        </p:nvSpPr>
        <p:spPr>
          <a:xfrm>
            <a:off x="5014913" y="2886075"/>
            <a:ext cx="110147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Estrutura e estilização</a:t>
            </a:r>
            <a:endParaRPr lang="en-US" sz="788" dirty="0"/>
          </a:p>
        </p:txBody>
      </p:sp>
      <p:sp>
        <p:nvSpPr>
          <p:cNvPr id="32" name="Shape 22"/>
          <p:cNvSpPr/>
          <p:nvPr/>
        </p:nvSpPr>
        <p:spPr>
          <a:xfrm>
            <a:off x="4686300" y="3314700"/>
            <a:ext cx="3714750" cy="6286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0600" y="3500438"/>
            <a:ext cx="150019" cy="171450"/>
          </a:xfrm>
          <a:prstGeom prst="rect">
            <a:avLst/>
          </a:prstGeom>
        </p:spPr>
      </p:pic>
      <p:sp>
        <p:nvSpPr>
          <p:cNvPr id="34" name="Text 23"/>
          <p:cNvSpPr/>
          <p:nvPr/>
        </p:nvSpPr>
        <p:spPr>
          <a:xfrm>
            <a:off x="5036344" y="3429000"/>
            <a:ext cx="10437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JavaScript</a:t>
            </a:r>
            <a:endParaRPr lang="en-US" sz="900" dirty="0"/>
          </a:p>
        </p:txBody>
      </p:sp>
      <p:sp>
        <p:nvSpPr>
          <p:cNvPr id="35" name="Text 24"/>
          <p:cNvSpPr/>
          <p:nvPr/>
        </p:nvSpPr>
        <p:spPr>
          <a:xfrm>
            <a:off x="5036344" y="3600450"/>
            <a:ext cx="104376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Interatividade e APIs</a:t>
            </a:r>
            <a:endParaRPr lang="en-US" sz="788" dirty="0"/>
          </a:p>
        </p:txBody>
      </p:sp>
      <p:sp>
        <p:nvSpPr>
          <p:cNvPr id="36" name="Shape 25"/>
          <p:cNvSpPr/>
          <p:nvPr/>
        </p:nvSpPr>
        <p:spPr>
          <a:xfrm>
            <a:off x="742950" y="4143375"/>
            <a:ext cx="7658100" cy="1257300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7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400" y="4343400"/>
            <a:ext cx="107156" cy="142875"/>
          </a:xfrm>
          <a:prstGeom prst="rect">
            <a:avLst/>
          </a:prstGeom>
        </p:spPr>
      </p:pic>
      <p:sp>
        <p:nvSpPr>
          <p:cNvPr id="38" name="Text 26"/>
          <p:cNvSpPr/>
          <p:nvPr/>
        </p:nvSpPr>
        <p:spPr>
          <a:xfrm>
            <a:off x="1078706" y="4314825"/>
            <a:ext cx="226786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Justificativa da Escolha do Flask</a:t>
            </a:r>
            <a:endParaRPr lang="en-US" sz="1125" dirty="0"/>
          </a:p>
        </p:txBody>
      </p:sp>
      <p:pic>
        <p:nvPicPr>
          <p:cNvPr id="39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14400" y="4657725"/>
            <a:ext cx="114300" cy="114300"/>
          </a:xfrm>
          <a:prstGeom prst="rect">
            <a:avLst/>
          </a:prstGeom>
        </p:spPr>
      </p:pic>
      <p:sp>
        <p:nvSpPr>
          <p:cNvPr id="40" name="Text 27"/>
          <p:cNvSpPr/>
          <p:nvPr/>
        </p:nvSpPr>
        <p:spPr>
          <a:xfrm>
            <a:off x="1114425" y="4629150"/>
            <a:ext cx="182461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Praticidade</a:t>
            </a:r>
            <a:endParaRPr lang="en-US" sz="788" dirty="0"/>
          </a:p>
        </p:txBody>
      </p:sp>
      <p:sp>
        <p:nvSpPr>
          <p:cNvPr id="41" name="Text 28"/>
          <p:cNvSpPr/>
          <p:nvPr/>
        </p:nvSpPr>
        <p:spPr>
          <a:xfrm>
            <a:off x="1114425" y="4772025"/>
            <a:ext cx="182461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Microframework leve e de fácil aprendizado</a:t>
            </a:r>
            <a:endParaRPr lang="en-US" sz="675" dirty="0"/>
          </a:p>
        </p:txBody>
      </p:sp>
      <p:pic>
        <p:nvPicPr>
          <p:cNvPr id="42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400" y="5000625"/>
            <a:ext cx="114300" cy="114300"/>
          </a:xfrm>
          <a:prstGeom prst="rect">
            <a:avLst/>
          </a:prstGeom>
        </p:spPr>
      </p:pic>
      <p:sp>
        <p:nvSpPr>
          <p:cNvPr id="43" name="Text 29"/>
          <p:cNvSpPr/>
          <p:nvPr/>
        </p:nvSpPr>
        <p:spPr>
          <a:xfrm>
            <a:off x="1114425" y="4972050"/>
            <a:ext cx="222820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Flexibilidade</a:t>
            </a:r>
            <a:endParaRPr lang="en-US" sz="788" dirty="0"/>
          </a:p>
        </p:txBody>
      </p:sp>
      <p:sp>
        <p:nvSpPr>
          <p:cNvPr id="44" name="Text 30"/>
          <p:cNvSpPr/>
          <p:nvPr/>
        </p:nvSpPr>
        <p:spPr>
          <a:xfrm>
            <a:off x="1114425" y="5114925"/>
            <a:ext cx="222820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Permite escolha de bibliotecas conforme necessidade</a:t>
            </a:r>
            <a:endParaRPr lang="en-US" sz="675" dirty="0"/>
          </a:p>
        </p:txBody>
      </p:sp>
      <p:pic>
        <p:nvPicPr>
          <p:cNvPr id="45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657725" y="4657725"/>
            <a:ext cx="142875" cy="114300"/>
          </a:xfrm>
          <a:prstGeom prst="rect">
            <a:avLst/>
          </a:prstGeom>
        </p:spPr>
      </p:pic>
      <p:sp>
        <p:nvSpPr>
          <p:cNvPr id="46" name="Text 31"/>
          <p:cNvSpPr/>
          <p:nvPr/>
        </p:nvSpPr>
        <p:spPr>
          <a:xfrm>
            <a:off x="4886325" y="4629150"/>
            <a:ext cx="157703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Comunidade</a:t>
            </a:r>
            <a:endParaRPr lang="en-US" sz="788" dirty="0"/>
          </a:p>
        </p:txBody>
      </p:sp>
      <p:sp>
        <p:nvSpPr>
          <p:cNvPr id="47" name="Text 32"/>
          <p:cNvSpPr/>
          <p:nvPr/>
        </p:nvSpPr>
        <p:spPr>
          <a:xfrm>
            <a:off x="4886325" y="4772025"/>
            <a:ext cx="157703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Ampla documentação e suporte ativo</a:t>
            </a:r>
            <a:endParaRPr lang="en-US" sz="675" dirty="0"/>
          </a:p>
        </p:txBody>
      </p:sp>
      <p:pic>
        <p:nvPicPr>
          <p:cNvPr id="48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57725" y="5000625"/>
            <a:ext cx="142875" cy="114300"/>
          </a:xfrm>
          <a:prstGeom prst="rect">
            <a:avLst/>
          </a:prstGeom>
        </p:spPr>
      </p:pic>
      <p:sp>
        <p:nvSpPr>
          <p:cNvPr id="49" name="Text 33"/>
          <p:cNvSpPr/>
          <p:nvPr/>
        </p:nvSpPr>
        <p:spPr>
          <a:xfrm>
            <a:off x="4886325" y="4972050"/>
            <a:ext cx="175800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Integração</a:t>
            </a:r>
            <a:endParaRPr lang="en-US" sz="788" dirty="0"/>
          </a:p>
        </p:txBody>
      </p:sp>
      <p:sp>
        <p:nvSpPr>
          <p:cNvPr id="50" name="Text 34"/>
          <p:cNvSpPr/>
          <p:nvPr/>
        </p:nvSpPr>
        <p:spPr>
          <a:xfrm>
            <a:off x="4886325" y="5114925"/>
            <a:ext cx="175800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Fácil integração com tecnologias frontend</a:t>
            </a:r>
            <a:endParaRPr lang="en-US" sz="675" dirty="0"/>
          </a:p>
        </p:txBody>
      </p:sp>
      <p:sp>
        <p:nvSpPr>
          <p:cNvPr id="51" name="Text 35"/>
          <p:cNvSpPr/>
          <p:nvPr/>
        </p:nvSpPr>
        <p:spPr>
          <a:xfrm>
            <a:off x="742950" y="5572125"/>
            <a:ext cx="77295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Ferramentas de Apoio</a:t>
            </a:r>
            <a:endParaRPr lang="en-US" sz="1013" dirty="0"/>
          </a:p>
        </p:txBody>
      </p:sp>
      <p:pic>
        <p:nvPicPr>
          <p:cNvPr id="52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48394" y="5857875"/>
            <a:ext cx="150019" cy="171450"/>
          </a:xfrm>
          <a:prstGeom prst="rect">
            <a:avLst/>
          </a:prstGeom>
        </p:spPr>
      </p:pic>
      <p:sp>
        <p:nvSpPr>
          <p:cNvPr id="53" name="Text 36"/>
          <p:cNvSpPr/>
          <p:nvPr/>
        </p:nvSpPr>
        <p:spPr>
          <a:xfrm>
            <a:off x="3655563" y="5857875"/>
            <a:ext cx="22940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</a:t>
            </a:r>
            <a:endParaRPr lang="en-US" sz="900" dirty="0"/>
          </a:p>
        </p:txBody>
      </p:sp>
      <p:pic>
        <p:nvPicPr>
          <p:cNvPr id="54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042135" y="5857875"/>
            <a:ext cx="166092" cy="171450"/>
          </a:xfrm>
          <a:prstGeom prst="rect">
            <a:avLst/>
          </a:prstGeom>
        </p:spPr>
      </p:pic>
      <p:sp>
        <p:nvSpPr>
          <p:cNvPr id="55" name="Text 37"/>
          <p:cNvSpPr/>
          <p:nvPr/>
        </p:nvSpPr>
        <p:spPr>
          <a:xfrm>
            <a:off x="4265377" y="5857875"/>
            <a:ext cx="45778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GitHub</a:t>
            </a:r>
            <a:endParaRPr lang="en-US" sz="900" dirty="0"/>
          </a:p>
        </p:txBody>
      </p:sp>
      <p:pic>
        <p:nvPicPr>
          <p:cNvPr id="56" name="Image 16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880325" y="5857875"/>
            <a:ext cx="150019" cy="171450"/>
          </a:xfrm>
          <a:prstGeom prst="rect">
            <a:avLst/>
          </a:prstGeom>
        </p:spPr>
      </p:pic>
      <p:sp>
        <p:nvSpPr>
          <p:cNvPr id="57" name="Text 38"/>
          <p:cNvSpPr/>
          <p:nvPr/>
        </p:nvSpPr>
        <p:spPr>
          <a:xfrm>
            <a:off x="5087494" y="5857875"/>
            <a:ext cx="67952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Flask-CORS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936706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772400" y="-457200"/>
            <a:ext cx="1828800" cy="18288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-342900" y="6908006"/>
            <a:ext cx="1371600" cy="13716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457200" y="228600"/>
            <a:ext cx="8229600" cy="7479506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256" y="514350"/>
            <a:ext cx="192881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269438" y="514350"/>
            <a:ext cx="298374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Especificação de Requisitos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742950" y="885825"/>
            <a:ext cx="77295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Definição clara das funcionalidades e características de </a:t>
            </a:r>
            <a:r>
              <a:rPr lang="en-US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qualidade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742950" y="1257300"/>
            <a:ext cx="3714750" cy="285750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443038"/>
            <a:ext cx="171450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171575" y="1428750"/>
            <a:ext cx="158022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Requisitos Funcionais</a:t>
            </a:r>
            <a:endParaRPr lang="en-US" sz="1125" dirty="0"/>
          </a:p>
        </p:txBody>
      </p:sp>
      <p:sp>
        <p:nvSpPr>
          <p:cNvPr id="12" name="Shape 7"/>
          <p:cNvSpPr/>
          <p:nvPr/>
        </p:nvSpPr>
        <p:spPr>
          <a:xfrm>
            <a:off x="914400" y="174307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8"/>
          <p:cNvSpPr/>
          <p:nvPr/>
        </p:nvSpPr>
        <p:spPr>
          <a:xfrm>
            <a:off x="1000125" y="1828800"/>
            <a:ext cx="359225" cy="17145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9"/>
          <p:cNvSpPr/>
          <p:nvPr/>
        </p:nvSpPr>
        <p:spPr>
          <a:xfrm>
            <a:off x="1000125" y="1828800"/>
            <a:ext cx="430662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RF001</a:t>
            </a:r>
            <a:endParaRPr lang="en-US" sz="675" dirty="0"/>
          </a:p>
        </p:txBody>
      </p:sp>
      <p:sp>
        <p:nvSpPr>
          <p:cNvPr id="15" name="Text 10"/>
          <p:cNvSpPr/>
          <p:nvPr/>
        </p:nvSpPr>
        <p:spPr>
          <a:xfrm>
            <a:off x="1445075" y="1843088"/>
            <a:ext cx="94534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Criação de Tarefas</a:t>
            </a:r>
            <a:endParaRPr lang="en-US" sz="788" dirty="0"/>
          </a:p>
        </p:txBody>
      </p:sp>
      <p:sp>
        <p:nvSpPr>
          <p:cNvPr id="16" name="Text 11"/>
          <p:cNvSpPr/>
          <p:nvPr/>
        </p:nvSpPr>
        <p:spPr>
          <a:xfrm>
            <a:off x="1343025" y="2028825"/>
            <a:ext cx="29289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Título obrigatório e descrição opcional</a:t>
            </a:r>
            <a:endParaRPr lang="en-US" sz="675" dirty="0"/>
          </a:p>
        </p:txBody>
      </p:sp>
      <p:sp>
        <p:nvSpPr>
          <p:cNvPr id="17" name="Shape 12"/>
          <p:cNvSpPr/>
          <p:nvPr/>
        </p:nvSpPr>
        <p:spPr>
          <a:xfrm>
            <a:off x="914400" y="231457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8" name="Shape 13"/>
          <p:cNvSpPr/>
          <p:nvPr/>
        </p:nvSpPr>
        <p:spPr>
          <a:xfrm>
            <a:off x="1000125" y="2400300"/>
            <a:ext cx="359225" cy="17145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4"/>
          <p:cNvSpPr/>
          <p:nvPr/>
        </p:nvSpPr>
        <p:spPr>
          <a:xfrm>
            <a:off x="1000125" y="2400300"/>
            <a:ext cx="430662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RF002</a:t>
            </a:r>
            <a:endParaRPr lang="en-US" sz="675" dirty="0"/>
          </a:p>
        </p:txBody>
      </p:sp>
      <p:sp>
        <p:nvSpPr>
          <p:cNvPr id="20" name="Text 15"/>
          <p:cNvSpPr/>
          <p:nvPr/>
        </p:nvSpPr>
        <p:spPr>
          <a:xfrm>
            <a:off x="1445075" y="2414588"/>
            <a:ext cx="117179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Visualização de Tarefas</a:t>
            </a:r>
            <a:endParaRPr lang="en-US" sz="788" dirty="0"/>
          </a:p>
        </p:txBody>
      </p:sp>
      <p:sp>
        <p:nvSpPr>
          <p:cNvPr id="21" name="Text 16"/>
          <p:cNvSpPr/>
          <p:nvPr/>
        </p:nvSpPr>
        <p:spPr>
          <a:xfrm>
            <a:off x="1343025" y="2600325"/>
            <a:ext cx="29289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Lista organizada e responsiva</a:t>
            </a:r>
            <a:endParaRPr lang="en-US" sz="675" dirty="0"/>
          </a:p>
        </p:txBody>
      </p:sp>
      <p:sp>
        <p:nvSpPr>
          <p:cNvPr id="22" name="Shape 17"/>
          <p:cNvSpPr/>
          <p:nvPr/>
        </p:nvSpPr>
        <p:spPr>
          <a:xfrm>
            <a:off x="914400" y="288607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3" name="Shape 18"/>
          <p:cNvSpPr/>
          <p:nvPr/>
        </p:nvSpPr>
        <p:spPr>
          <a:xfrm>
            <a:off x="1000125" y="2971800"/>
            <a:ext cx="359225" cy="17145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4" name="Text 19"/>
          <p:cNvSpPr/>
          <p:nvPr/>
        </p:nvSpPr>
        <p:spPr>
          <a:xfrm>
            <a:off x="1000125" y="2971800"/>
            <a:ext cx="430662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RF003</a:t>
            </a:r>
            <a:endParaRPr lang="en-US" sz="675" dirty="0"/>
          </a:p>
        </p:txBody>
      </p:sp>
      <p:sp>
        <p:nvSpPr>
          <p:cNvPr id="25" name="Text 20"/>
          <p:cNvSpPr/>
          <p:nvPr/>
        </p:nvSpPr>
        <p:spPr>
          <a:xfrm>
            <a:off x="1445075" y="2986088"/>
            <a:ext cx="119928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Marcação de Conclusão</a:t>
            </a:r>
            <a:endParaRPr lang="en-US" sz="788" dirty="0"/>
          </a:p>
        </p:txBody>
      </p:sp>
      <p:sp>
        <p:nvSpPr>
          <p:cNvPr id="26" name="Text 21"/>
          <p:cNvSpPr/>
          <p:nvPr/>
        </p:nvSpPr>
        <p:spPr>
          <a:xfrm>
            <a:off x="1343025" y="3171825"/>
            <a:ext cx="29289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Alternar status concluído/pendente</a:t>
            </a:r>
            <a:endParaRPr lang="en-US" sz="675" dirty="0"/>
          </a:p>
        </p:txBody>
      </p:sp>
      <p:sp>
        <p:nvSpPr>
          <p:cNvPr id="27" name="Shape 22"/>
          <p:cNvSpPr/>
          <p:nvPr/>
        </p:nvSpPr>
        <p:spPr>
          <a:xfrm>
            <a:off x="914400" y="345757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8" name="Shape 23"/>
          <p:cNvSpPr/>
          <p:nvPr/>
        </p:nvSpPr>
        <p:spPr>
          <a:xfrm>
            <a:off x="1000125" y="3543300"/>
            <a:ext cx="359225" cy="171450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9" name="Text 24"/>
          <p:cNvSpPr/>
          <p:nvPr/>
        </p:nvSpPr>
        <p:spPr>
          <a:xfrm>
            <a:off x="1000125" y="3543300"/>
            <a:ext cx="430662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RF004</a:t>
            </a:r>
            <a:endParaRPr lang="en-US" sz="675" dirty="0"/>
          </a:p>
        </p:txBody>
      </p:sp>
      <p:sp>
        <p:nvSpPr>
          <p:cNvPr id="30" name="Text 25"/>
          <p:cNvSpPr/>
          <p:nvPr/>
        </p:nvSpPr>
        <p:spPr>
          <a:xfrm>
            <a:off x="1445075" y="3557588"/>
            <a:ext cx="100157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Exclusão de Tarefas</a:t>
            </a:r>
            <a:endParaRPr lang="en-US" sz="788" dirty="0"/>
          </a:p>
        </p:txBody>
      </p:sp>
      <p:sp>
        <p:nvSpPr>
          <p:cNvPr id="31" name="Text 26"/>
          <p:cNvSpPr/>
          <p:nvPr/>
        </p:nvSpPr>
        <p:spPr>
          <a:xfrm>
            <a:off x="1343025" y="3743325"/>
            <a:ext cx="29289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Remoção com confirmação</a:t>
            </a:r>
            <a:endParaRPr lang="en-US" sz="675" dirty="0"/>
          </a:p>
        </p:txBody>
      </p:sp>
      <p:sp>
        <p:nvSpPr>
          <p:cNvPr id="32" name="Shape 27"/>
          <p:cNvSpPr/>
          <p:nvPr/>
        </p:nvSpPr>
        <p:spPr>
          <a:xfrm>
            <a:off x="4686300" y="1257300"/>
            <a:ext cx="3714750" cy="2857500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0" y="1443038"/>
            <a:ext cx="171450" cy="171450"/>
          </a:xfrm>
          <a:prstGeom prst="rect">
            <a:avLst/>
          </a:prstGeom>
        </p:spPr>
      </p:pic>
      <p:sp>
        <p:nvSpPr>
          <p:cNvPr id="34" name="Text 28"/>
          <p:cNvSpPr/>
          <p:nvPr/>
        </p:nvSpPr>
        <p:spPr>
          <a:xfrm>
            <a:off x="5114925" y="1428750"/>
            <a:ext cx="190238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Requisitos Não Funcionais</a:t>
            </a:r>
            <a:endParaRPr lang="en-US" sz="1125" dirty="0"/>
          </a:p>
        </p:txBody>
      </p:sp>
      <p:sp>
        <p:nvSpPr>
          <p:cNvPr id="35" name="Shape 29"/>
          <p:cNvSpPr/>
          <p:nvPr/>
        </p:nvSpPr>
        <p:spPr>
          <a:xfrm>
            <a:off x="4857750" y="174307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6" name="Shape 30"/>
          <p:cNvSpPr/>
          <p:nvPr/>
        </p:nvSpPr>
        <p:spPr>
          <a:xfrm>
            <a:off x="4943475" y="1828800"/>
            <a:ext cx="424383" cy="171450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7" name="Text 31"/>
          <p:cNvSpPr/>
          <p:nvPr/>
        </p:nvSpPr>
        <p:spPr>
          <a:xfrm>
            <a:off x="4943475" y="1828800"/>
            <a:ext cx="495821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RNF001</a:t>
            </a:r>
            <a:endParaRPr lang="en-US" sz="675" dirty="0"/>
          </a:p>
        </p:txBody>
      </p:sp>
      <p:sp>
        <p:nvSpPr>
          <p:cNvPr id="38" name="Text 32"/>
          <p:cNvSpPr/>
          <p:nvPr/>
        </p:nvSpPr>
        <p:spPr>
          <a:xfrm>
            <a:off x="5453583" y="1843088"/>
            <a:ext cx="63331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Usabilidade</a:t>
            </a:r>
            <a:endParaRPr lang="en-US" sz="788" dirty="0"/>
          </a:p>
        </p:txBody>
      </p:sp>
      <p:sp>
        <p:nvSpPr>
          <p:cNvPr id="39" name="Text 33"/>
          <p:cNvSpPr/>
          <p:nvPr/>
        </p:nvSpPr>
        <p:spPr>
          <a:xfrm>
            <a:off x="5343525" y="2028825"/>
            <a:ext cx="287178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intuitiva e responsiva</a:t>
            </a:r>
            <a:endParaRPr lang="en-US" sz="675" dirty="0"/>
          </a:p>
        </p:txBody>
      </p:sp>
      <p:sp>
        <p:nvSpPr>
          <p:cNvPr id="40" name="Shape 34"/>
          <p:cNvSpPr/>
          <p:nvPr/>
        </p:nvSpPr>
        <p:spPr>
          <a:xfrm>
            <a:off x="4857750" y="231457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1" name="Shape 35"/>
          <p:cNvSpPr/>
          <p:nvPr/>
        </p:nvSpPr>
        <p:spPr>
          <a:xfrm>
            <a:off x="4943475" y="2400300"/>
            <a:ext cx="424383" cy="171450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2" name="Text 36"/>
          <p:cNvSpPr/>
          <p:nvPr/>
        </p:nvSpPr>
        <p:spPr>
          <a:xfrm>
            <a:off x="4943475" y="2400300"/>
            <a:ext cx="495821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RNF002</a:t>
            </a:r>
            <a:endParaRPr lang="en-US" sz="675" dirty="0"/>
          </a:p>
        </p:txBody>
      </p:sp>
      <p:sp>
        <p:nvSpPr>
          <p:cNvPr id="43" name="Text 37"/>
          <p:cNvSpPr/>
          <p:nvPr/>
        </p:nvSpPr>
        <p:spPr>
          <a:xfrm>
            <a:off x="5453583" y="2414588"/>
            <a:ext cx="69302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</a:t>
            </a:r>
            <a:endParaRPr lang="en-US" sz="788" dirty="0"/>
          </a:p>
        </p:txBody>
      </p:sp>
      <p:sp>
        <p:nvSpPr>
          <p:cNvPr id="44" name="Text 38"/>
          <p:cNvSpPr/>
          <p:nvPr/>
        </p:nvSpPr>
        <p:spPr>
          <a:xfrm>
            <a:off x="5343525" y="2600325"/>
            <a:ext cx="287178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Resposta em menos de 2 segundos</a:t>
            </a:r>
            <a:endParaRPr lang="en-US" sz="675" dirty="0"/>
          </a:p>
        </p:txBody>
      </p:sp>
      <p:sp>
        <p:nvSpPr>
          <p:cNvPr id="45" name="Shape 39"/>
          <p:cNvSpPr/>
          <p:nvPr/>
        </p:nvSpPr>
        <p:spPr>
          <a:xfrm>
            <a:off x="4857750" y="288607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6" name="Shape 40"/>
          <p:cNvSpPr/>
          <p:nvPr/>
        </p:nvSpPr>
        <p:spPr>
          <a:xfrm>
            <a:off x="4943475" y="2971800"/>
            <a:ext cx="424383" cy="171450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7" name="Text 41"/>
          <p:cNvSpPr/>
          <p:nvPr/>
        </p:nvSpPr>
        <p:spPr>
          <a:xfrm>
            <a:off x="4943475" y="2971800"/>
            <a:ext cx="495821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RNF003</a:t>
            </a:r>
            <a:endParaRPr lang="en-US" sz="675" dirty="0"/>
          </a:p>
        </p:txBody>
      </p:sp>
      <p:sp>
        <p:nvSpPr>
          <p:cNvPr id="48" name="Text 42"/>
          <p:cNvSpPr/>
          <p:nvPr/>
        </p:nvSpPr>
        <p:spPr>
          <a:xfrm>
            <a:off x="5453583" y="2986088"/>
            <a:ext cx="85775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Compatibilidade</a:t>
            </a:r>
            <a:endParaRPr lang="en-US" sz="788" dirty="0"/>
          </a:p>
        </p:txBody>
      </p:sp>
      <p:sp>
        <p:nvSpPr>
          <p:cNvPr id="49" name="Text 43"/>
          <p:cNvSpPr/>
          <p:nvPr/>
        </p:nvSpPr>
        <p:spPr>
          <a:xfrm>
            <a:off x="5343525" y="3171825"/>
            <a:ext cx="287178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Principais navegadores web</a:t>
            </a:r>
            <a:endParaRPr lang="en-US" sz="675" dirty="0"/>
          </a:p>
        </p:txBody>
      </p:sp>
      <p:sp>
        <p:nvSpPr>
          <p:cNvPr id="50" name="Shape 44"/>
          <p:cNvSpPr/>
          <p:nvPr/>
        </p:nvSpPr>
        <p:spPr>
          <a:xfrm>
            <a:off x="4857750" y="345757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1" name="Shape 45"/>
          <p:cNvSpPr/>
          <p:nvPr/>
        </p:nvSpPr>
        <p:spPr>
          <a:xfrm>
            <a:off x="4943475" y="3543300"/>
            <a:ext cx="424383" cy="171450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2" name="Text 46"/>
          <p:cNvSpPr/>
          <p:nvPr/>
        </p:nvSpPr>
        <p:spPr>
          <a:xfrm>
            <a:off x="4943475" y="3543300"/>
            <a:ext cx="495821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RNF004</a:t>
            </a:r>
            <a:endParaRPr lang="en-US" sz="675" dirty="0"/>
          </a:p>
        </p:txBody>
      </p:sp>
      <p:sp>
        <p:nvSpPr>
          <p:cNvPr id="53" name="Text 47"/>
          <p:cNvSpPr/>
          <p:nvPr/>
        </p:nvSpPr>
        <p:spPr>
          <a:xfrm>
            <a:off x="5453583" y="3557588"/>
            <a:ext cx="76122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Confiabilidade</a:t>
            </a:r>
            <a:endParaRPr lang="en-US" sz="788" dirty="0"/>
          </a:p>
        </p:txBody>
      </p:sp>
      <p:sp>
        <p:nvSpPr>
          <p:cNvPr id="54" name="Text 48"/>
          <p:cNvSpPr/>
          <p:nvPr/>
        </p:nvSpPr>
        <p:spPr>
          <a:xfrm>
            <a:off x="5343525" y="3743325"/>
            <a:ext cx="287178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Persistência segura de dados</a:t>
            </a:r>
            <a:endParaRPr lang="en-US" sz="675" dirty="0"/>
          </a:p>
        </p:txBody>
      </p:sp>
      <p:sp>
        <p:nvSpPr>
          <p:cNvPr id="55" name="Shape 49"/>
          <p:cNvSpPr/>
          <p:nvPr/>
        </p:nvSpPr>
        <p:spPr>
          <a:xfrm>
            <a:off x="742950" y="4286250"/>
            <a:ext cx="7658100" cy="1543050"/>
          </a:xfrm>
          <a:prstGeom prst="rect">
            <a:avLst/>
          </a:prstGeom>
          <a:solidFill>
            <a:srgbClr val="FFFBE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5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4471988"/>
            <a:ext cx="171450" cy="171450"/>
          </a:xfrm>
          <a:prstGeom prst="rect">
            <a:avLst/>
          </a:prstGeom>
        </p:spPr>
      </p:pic>
      <p:sp>
        <p:nvSpPr>
          <p:cNvPr id="57" name="Text 50"/>
          <p:cNvSpPr/>
          <p:nvPr/>
        </p:nvSpPr>
        <p:spPr>
          <a:xfrm>
            <a:off x="1171575" y="4457700"/>
            <a:ext cx="136147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Escopo do Sistema</a:t>
            </a:r>
            <a:endParaRPr lang="en-US" sz="1125" dirty="0"/>
          </a:p>
        </p:txBody>
      </p:sp>
      <p:pic>
        <p:nvPicPr>
          <p:cNvPr id="5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4800600"/>
            <a:ext cx="114300" cy="114300"/>
          </a:xfrm>
          <a:prstGeom prst="rect">
            <a:avLst/>
          </a:prstGeom>
        </p:spPr>
      </p:pic>
      <p:sp>
        <p:nvSpPr>
          <p:cNvPr id="59" name="Text 51"/>
          <p:cNvSpPr/>
          <p:nvPr/>
        </p:nvSpPr>
        <p:spPr>
          <a:xfrm>
            <a:off x="1085850" y="4772025"/>
            <a:ext cx="111707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Incluído no Escopo</a:t>
            </a:r>
            <a:endParaRPr lang="en-US" sz="900" dirty="0"/>
          </a:p>
        </p:txBody>
      </p:sp>
      <p:sp>
        <p:nvSpPr>
          <p:cNvPr id="60" name="Text 52"/>
          <p:cNvSpPr/>
          <p:nvPr/>
        </p:nvSpPr>
        <p:spPr>
          <a:xfrm>
            <a:off x="914400" y="5000625"/>
            <a:ext cx="36433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CRUD completo de tarefas</a:t>
            </a:r>
            <a:endParaRPr lang="en-US" sz="788" dirty="0"/>
          </a:p>
        </p:txBody>
      </p:sp>
      <p:sp>
        <p:nvSpPr>
          <p:cNvPr id="61" name="Text 53"/>
          <p:cNvSpPr/>
          <p:nvPr/>
        </p:nvSpPr>
        <p:spPr>
          <a:xfrm>
            <a:off x="914400" y="5172075"/>
            <a:ext cx="36433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Interface web responsiva</a:t>
            </a:r>
            <a:endParaRPr lang="en-US" sz="788" dirty="0"/>
          </a:p>
        </p:txBody>
      </p:sp>
      <p:sp>
        <p:nvSpPr>
          <p:cNvPr id="62" name="Text 54"/>
          <p:cNvSpPr/>
          <p:nvPr/>
        </p:nvSpPr>
        <p:spPr>
          <a:xfrm>
            <a:off x="914400" y="5343525"/>
            <a:ext cx="36433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Persistência em banco SQLite</a:t>
            </a:r>
            <a:endParaRPr lang="en-US" sz="788" dirty="0"/>
          </a:p>
        </p:txBody>
      </p:sp>
      <p:sp>
        <p:nvSpPr>
          <p:cNvPr id="63" name="Text 55"/>
          <p:cNvSpPr/>
          <p:nvPr/>
        </p:nvSpPr>
        <p:spPr>
          <a:xfrm>
            <a:off x="914400" y="5514975"/>
            <a:ext cx="36433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Validação de dados</a:t>
            </a:r>
            <a:endParaRPr lang="en-US" sz="788" dirty="0"/>
          </a:p>
        </p:txBody>
      </p:sp>
      <p:pic>
        <p:nvPicPr>
          <p:cNvPr id="64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7725" y="4800600"/>
            <a:ext cx="114300" cy="114300"/>
          </a:xfrm>
          <a:prstGeom prst="rect">
            <a:avLst/>
          </a:prstGeom>
        </p:spPr>
      </p:pic>
      <p:sp>
        <p:nvSpPr>
          <p:cNvPr id="65" name="Text 56"/>
          <p:cNvSpPr/>
          <p:nvPr/>
        </p:nvSpPr>
        <p:spPr>
          <a:xfrm>
            <a:off x="4829175" y="4772025"/>
            <a:ext cx="90834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Fora do Escopo</a:t>
            </a:r>
            <a:endParaRPr lang="en-US" sz="900" dirty="0"/>
          </a:p>
        </p:txBody>
      </p:sp>
      <p:sp>
        <p:nvSpPr>
          <p:cNvPr id="66" name="Text 57"/>
          <p:cNvSpPr/>
          <p:nvPr/>
        </p:nvSpPr>
        <p:spPr>
          <a:xfrm>
            <a:off x="4657725" y="5000625"/>
            <a:ext cx="36433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Autenticação de usuários</a:t>
            </a:r>
            <a:endParaRPr lang="en-US" sz="788" dirty="0"/>
          </a:p>
        </p:txBody>
      </p:sp>
      <p:sp>
        <p:nvSpPr>
          <p:cNvPr id="67" name="Text 58"/>
          <p:cNvSpPr/>
          <p:nvPr/>
        </p:nvSpPr>
        <p:spPr>
          <a:xfrm>
            <a:off x="4657725" y="5172075"/>
            <a:ext cx="36433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Compartilhamento de tarefas</a:t>
            </a:r>
            <a:endParaRPr lang="en-US" sz="788" dirty="0"/>
          </a:p>
        </p:txBody>
      </p:sp>
      <p:sp>
        <p:nvSpPr>
          <p:cNvPr id="68" name="Text 59"/>
          <p:cNvSpPr/>
          <p:nvPr/>
        </p:nvSpPr>
        <p:spPr>
          <a:xfrm>
            <a:off x="4657725" y="5343525"/>
            <a:ext cx="36433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Notificações e lembretes</a:t>
            </a:r>
            <a:endParaRPr lang="en-US" sz="788" dirty="0"/>
          </a:p>
        </p:txBody>
      </p:sp>
      <p:sp>
        <p:nvSpPr>
          <p:cNvPr id="69" name="Text 60"/>
          <p:cNvSpPr/>
          <p:nvPr/>
        </p:nvSpPr>
        <p:spPr>
          <a:xfrm>
            <a:off x="4657725" y="5514975"/>
            <a:ext cx="36433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Integração com calendários</a:t>
            </a:r>
            <a:endParaRPr lang="en-US" sz="788" dirty="0"/>
          </a:p>
        </p:txBody>
      </p:sp>
      <p:sp>
        <p:nvSpPr>
          <p:cNvPr id="70" name="Shape 61"/>
          <p:cNvSpPr/>
          <p:nvPr/>
        </p:nvSpPr>
        <p:spPr>
          <a:xfrm>
            <a:off x="742950" y="6000750"/>
            <a:ext cx="7658100" cy="1421606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71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6186488"/>
            <a:ext cx="192881" cy="171450"/>
          </a:xfrm>
          <a:prstGeom prst="rect">
            <a:avLst/>
          </a:prstGeom>
        </p:spPr>
      </p:pic>
      <p:sp>
        <p:nvSpPr>
          <p:cNvPr id="72" name="Text 62"/>
          <p:cNvSpPr/>
          <p:nvPr/>
        </p:nvSpPr>
        <p:spPr>
          <a:xfrm>
            <a:off x="1193006" y="6172200"/>
            <a:ext cx="168779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Arquitetura do Sistema</a:t>
            </a:r>
            <a:endParaRPr lang="en-US" sz="1125" dirty="0"/>
          </a:p>
        </p:txBody>
      </p:sp>
      <p:sp>
        <p:nvSpPr>
          <p:cNvPr id="73" name="Shape 63"/>
          <p:cNvSpPr/>
          <p:nvPr/>
        </p:nvSpPr>
        <p:spPr>
          <a:xfrm>
            <a:off x="3275744" y="6486525"/>
            <a:ext cx="516415" cy="421481"/>
          </a:xfrm>
          <a:prstGeom prst="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74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37511" y="6600825"/>
            <a:ext cx="192881" cy="171450"/>
          </a:xfrm>
          <a:prstGeom prst="rect">
            <a:avLst/>
          </a:prstGeom>
        </p:spPr>
      </p:pic>
      <p:sp>
        <p:nvSpPr>
          <p:cNvPr id="75" name="Text 64"/>
          <p:cNvSpPr/>
          <p:nvPr/>
        </p:nvSpPr>
        <p:spPr>
          <a:xfrm>
            <a:off x="3315063" y="6988373"/>
            <a:ext cx="50921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</a:t>
            </a:r>
            <a:endParaRPr lang="en-US" sz="788" dirty="0"/>
          </a:p>
        </p:txBody>
      </p:sp>
      <p:sp>
        <p:nvSpPr>
          <p:cNvPr id="76" name="Text 65"/>
          <p:cNvSpPr/>
          <p:nvPr/>
        </p:nvSpPr>
        <p:spPr>
          <a:xfrm>
            <a:off x="3275744" y="7136606"/>
            <a:ext cx="58785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HTML/CSS/JS</a:t>
            </a:r>
            <a:endParaRPr lang="en-US" sz="675" dirty="0"/>
          </a:p>
        </p:txBody>
      </p:sp>
      <p:pic>
        <p:nvPicPr>
          <p:cNvPr id="77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0759" y="6782991"/>
            <a:ext cx="150019" cy="171450"/>
          </a:xfrm>
          <a:prstGeom prst="rect">
            <a:avLst/>
          </a:prstGeom>
        </p:spPr>
      </p:pic>
      <p:sp>
        <p:nvSpPr>
          <p:cNvPr id="78" name="Shape 66"/>
          <p:cNvSpPr/>
          <p:nvPr/>
        </p:nvSpPr>
        <p:spPr>
          <a:xfrm>
            <a:off x="4399378" y="6486525"/>
            <a:ext cx="410152" cy="421481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79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18729" y="6600825"/>
            <a:ext cx="171450" cy="171450"/>
          </a:xfrm>
          <a:prstGeom prst="rect">
            <a:avLst/>
          </a:prstGeom>
        </p:spPr>
      </p:pic>
      <p:sp>
        <p:nvSpPr>
          <p:cNvPr id="80" name="Text 67"/>
          <p:cNvSpPr/>
          <p:nvPr/>
        </p:nvSpPr>
        <p:spPr>
          <a:xfrm>
            <a:off x="4399378" y="6988373"/>
            <a:ext cx="48158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</a:t>
            </a:r>
            <a:endParaRPr lang="en-US" sz="788" dirty="0"/>
          </a:p>
        </p:txBody>
      </p:sp>
      <p:sp>
        <p:nvSpPr>
          <p:cNvPr id="81" name="Text 68"/>
          <p:cNvSpPr/>
          <p:nvPr/>
        </p:nvSpPr>
        <p:spPr>
          <a:xfrm>
            <a:off x="4399378" y="7136606"/>
            <a:ext cx="481589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Flask API</a:t>
            </a:r>
            <a:endParaRPr lang="en-US" sz="675" dirty="0"/>
          </a:p>
        </p:txBody>
      </p:sp>
      <p:pic>
        <p:nvPicPr>
          <p:cNvPr id="82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038130" y="6782991"/>
            <a:ext cx="150019" cy="171450"/>
          </a:xfrm>
          <a:prstGeom prst="rect">
            <a:avLst/>
          </a:prstGeom>
        </p:spPr>
      </p:pic>
      <p:sp>
        <p:nvSpPr>
          <p:cNvPr id="83" name="Shape 69"/>
          <p:cNvSpPr/>
          <p:nvPr/>
        </p:nvSpPr>
        <p:spPr>
          <a:xfrm>
            <a:off x="5416748" y="6486525"/>
            <a:ext cx="451479" cy="421481"/>
          </a:xfrm>
          <a:prstGeom prst="rect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4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567465" y="6600825"/>
            <a:ext cx="150019" cy="171450"/>
          </a:xfrm>
          <a:prstGeom prst="rect">
            <a:avLst/>
          </a:prstGeom>
        </p:spPr>
      </p:pic>
      <p:sp>
        <p:nvSpPr>
          <p:cNvPr id="85" name="Text 70"/>
          <p:cNvSpPr/>
          <p:nvPr/>
        </p:nvSpPr>
        <p:spPr>
          <a:xfrm>
            <a:off x="5416748" y="6988373"/>
            <a:ext cx="5229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Database</a:t>
            </a:r>
            <a:endParaRPr lang="en-US" sz="788" dirty="0"/>
          </a:p>
        </p:txBody>
      </p:sp>
      <p:sp>
        <p:nvSpPr>
          <p:cNvPr id="86" name="Text 71"/>
          <p:cNvSpPr/>
          <p:nvPr/>
        </p:nvSpPr>
        <p:spPr>
          <a:xfrm>
            <a:off x="5416748" y="7136606"/>
            <a:ext cx="522917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SQLite</a:t>
            </a:r>
            <a:endParaRPr lang="en-US" sz="67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83490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429500" y="0"/>
            <a:ext cx="1714500" cy="17145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-285750" y="6977658"/>
            <a:ext cx="1143000" cy="11430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457200" y="228600"/>
            <a:ext cx="8229600" cy="7377708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382" y="514350"/>
            <a:ext cx="321469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328150" y="514350"/>
            <a:ext cx="299487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Implementação do Sistema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742950" y="885825"/>
            <a:ext cx="77295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funcional demonstrando conceitos de engenharia de software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742950" y="1257300"/>
            <a:ext cx="3714750" cy="2805708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443038"/>
            <a:ext cx="192881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193006" y="1428750"/>
            <a:ext cx="151520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do Sistema</a:t>
            </a:r>
            <a:endParaRPr lang="en-US" sz="1125" dirty="0"/>
          </a:p>
        </p:txBody>
      </p:sp>
      <p:sp>
        <p:nvSpPr>
          <p:cNvPr id="12" name="Shape 7"/>
          <p:cNvSpPr/>
          <p:nvPr/>
        </p:nvSpPr>
        <p:spPr>
          <a:xfrm>
            <a:off x="914400" y="1743075"/>
            <a:ext cx="3371850" cy="2148483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8"/>
          <p:cNvSpPr/>
          <p:nvPr/>
        </p:nvSpPr>
        <p:spPr>
          <a:xfrm>
            <a:off x="1028700" y="1857375"/>
            <a:ext cx="3143250" cy="485775"/>
          </a:xfrm>
          <a:prstGeom prst="rect">
            <a:avLst/>
          </a:prstGeom>
          <a:solidFill>
            <a:srgbClr val="2563E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4" name="Text 9"/>
          <p:cNvSpPr/>
          <p:nvPr/>
        </p:nvSpPr>
        <p:spPr>
          <a:xfrm>
            <a:off x="1114425" y="1943100"/>
            <a:ext cx="30432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Gerenciador de Tarefas</a:t>
            </a:r>
            <a:endParaRPr lang="en-US" sz="900" dirty="0"/>
          </a:p>
        </p:txBody>
      </p:sp>
      <p:sp>
        <p:nvSpPr>
          <p:cNvPr id="15" name="Text 10"/>
          <p:cNvSpPr/>
          <p:nvPr/>
        </p:nvSpPr>
        <p:spPr>
          <a:xfrm>
            <a:off x="1114425" y="2114550"/>
            <a:ext cx="30432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Organize suas atividades</a:t>
            </a:r>
            <a:endParaRPr lang="en-US" sz="788" dirty="0"/>
          </a:p>
        </p:txBody>
      </p:sp>
      <p:sp>
        <p:nvSpPr>
          <p:cNvPr id="16" name="Text 11"/>
          <p:cNvSpPr/>
          <p:nvPr/>
        </p:nvSpPr>
        <p:spPr>
          <a:xfrm>
            <a:off x="1143000" y="2457450"/>
            <a:ext cx="29860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Nova Tarefa</a:t>
            </a:r>
            <a:endParaRPr lang="en-US" sz="788" dirty="0"/>
          </a:p>
        </p:txBody>
      </p:sp>
      <p:sp>
        <p:nvSpPr>
          <p:cNvPr id="17" name="Shape 12"/>
          <p:cNvSpPr/>
          <p:nvPr/>
        </p:nvSpPr>
        <p:spPr>
          <a:xfrm>
            <a:off x="1143000" y="2628900"/>
            <a:ext cx="2914650" cy="271463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8" name="Shape 13"/>
          <p:cNvSpPr/>
          <p:nvPr/>
        </p:nvSpPr>
        <p:spPr>
          <a:xfrm>
            <a:off x="1143000" y="2943225"/>
            <a:ext cx="673382" cy="257175"/>
          </a:xfrm>
          <a:prstGeom prst="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9" name="Text 14"/>
          <p:cNvSpPr/>
          <p:nvPr/>
        </p:nvSpPr>
        <p:spPr>
          <a:xfrm>
            <a:off x="1143000" y="2943225"/>
            <a:ext cx="744820" cy="257175"/>
          </a:xfrm>
          <a:prstGeom prst="rect">
            <a:avLst/>
          </a:prstGeom>
          <a:noFill/>
          <a:ln/>
        </p:spPr>
        <p:txBody>
          <a:bodyPr wrap="none" lIns="136017" tIns="68072" rIns="136017" bIns="68072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Adicionar</a:t>
            </a:r>
            <a:endParaRPr lang="en-US" sz="788" dirty="0"/>
          </a:p>
        </p:txBody>
      </p:sp>
      <p:sp>
        <p:nvSpPr>
          <p:cNvPr id="20" name="Shape 15"/>
          <p:cNvSpPr/>
          <p:nvPr/>
        </p:nvSpPr>
        <p:spPr>
          <a:xfrm>
            <a:off x="1143000" y="3314700"/>
            <a:ext cx="2914650" cy="298252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Text 16"/>
          <p:cNvSpPr/>
          <p:nvPr/>
        </p:nvSpPr>
        <p:spPr>
          <a:xfrm>
            <a:off x="1200150" y="3392388"/>
            <a:ext cx="137712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Implementar casos de teste</a:t>
            </a:r>
            <a:endParaRPr lang="en-US" sz="788" dirty="0"/>
          </a:p>
        </p:txBody>
      </p:sp>
      <p:sp>
        <p:nvSpPr>
          <p:cNvPr id="22" name="Shape 17"/>
          <p:cNvSpPr/>
          <p:nvPr/>
        </p:nvSpPr>
        <p:spPr>
          <a:xfrm>
            <a:off x="3115735" y="3384352"/>
            <a:ext cx="447098" cy="171450"/>
          </a:xfrm>
          <a:prstGeom prst="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3" name="Text 18"/>
          <p:cNvSpPr/>
          <p:nvPr/>
        </p:nvSpPr>
        <p:spPr>
          <a:xfrm>
            <a:off x="3115735" y="3384352"/>
            <a:ext cx="518536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Concluir</a:t>
            </a:r>
            <a:endParaRPr lang="en-US" sz="675" dirty="0"/>
          </a:p>
        </p:txBody>
      </p:sp>
      <p:sp>
        <p:nvSpPr>
          <p:cNvPr id="24" name="Shape 19"/>
          <p:cNvSpPr/>
          <p:nvPr/>
        </p:nvSpPr>
        <p:spPr>
          <a:xfrm>
            <a:off x="3621128" y="3384352"/>
            <a:ext cx="379372" cy="171450"/>
          </a:xfrm>
          <a:prstGeom prst="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5" name="Text 20"/>
          <p:cNvSpPr/>
          <p:nvPr/>
        </p:nvSpPr>
        <p:spPr>
          <a:xfrm>
            <a:off x="3621128" y="3384352"/>
            <a:ext cx="450810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Excluir</a:t>
            </a:r>
            <a:endParaRPr lang="en-US" sz="675" dirty="0"/>
          </a:p>
        </p:txBody>
      </p:sp>
      <p:sp>
        <p:nvSpPr>
          <p:cNvPr id="26" name="Shape 21"/>
          <p:cNvSpPr/>
          <p:nvPr/>
        </p:nvSpPr>
        <p:spPr>
          <a:xfrm>
            <a:off x="4686300" y="1257300"/>
            <a:ext cx="3714750" cy="2755702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0" y="1443038"/>
            <a:ext cx="171450" cy="171450"/>
          </a:xfrm>
          <a:prstGeom prst="rect">
            <a:avLst/>
          </a:prstGeom>
        </p:spPr>
      </p:pic>
      <p:sp>
        <p:nvSpPr>
          <p:cNvPr id="28" name="Text 22"/>
          <p:cNvSpPr/>
          <p:nvPr/>
        </p:nvSpPr>
        <p:spPr>
          <a:xfrm>
            <a:off x="5114925" y="1428750"/>
            <a:ext cx="195311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Arquitetura Implementada</a:t>
            </a:r>
            <a:endParaRPr lang="en-US" sz="1125" dirty="0"/>
          </a:p>
        </p:txBody>
      </p:sp>
      <p:sp>
        <p:nvSpPr>
          <p:cNvPr id="29" name="Shape 23"/>
          <p:cNvSpPr/>
          <p:nvPr/>
        </p:nvSpPr>
        <p:spPr>
          <a:xfrm>
            <a:off x="4857750" y="174307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3475" y="1843088"/>
            <a:ext cx="114300" cy="114300"/>
          </a:xfrm>
          <a:prstGeom prst="rect">
            <a:avLst/>
          </a:prstGeom>
        </p:spPr>
      </p:pic>
      <p:sp>
        <p:nvSpPr>
          <p:cNvPr id="31" name="Text 24"/>
          <p:cNvSpPr/>
          <p:nvPr/>
        </p:nvSpPr>
        <p:spPr>
          <a:xfrm>
            <a:off x="5114925" y="1828800"/>
            <a:ext cx="5183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</a:t>
            </a:r>
            <a:endParaRPr lang="en-US" sz="788" dirty="0"/>
          </a:p>
        </p:txBody>
      </p:sp>
      <p:sp>
        <p:nvSpPr>
          <p:cNvPr id="32" name="Text 25"/>
          <p:cNvSpPr/>
          <p:nvPr/>
        </p:nvSpPr>
        <p:spPr>
          <a:xfrm>
            <a:off x="5114925" y="2028825"/>
            <a:ext cx="310038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responsiva com HTML5, CSS3 e JavaScript vanilla</a:t>
            </a:r>
            <a:endParaRPr lang="en-US" sz="675" dirty="0"/>
          </a:p>
        </p:txBody>
      </p:sp>
      <p:sp>
        <p:nvSpPr>
          <p:cNvPr id="33" name="Shape 26"/>
          <p:cNvSpPr/>
          <p:nvPr/>
        </p:nvSpPr>
        <p:spPr>
          <a:xfrm>
            <a:off x="4857750" y="2343150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3475" y="2443163"/>
            <a:ext cx="114300" cy="114300"/>
          </a:xfrm>
          <a:prstGeom prst="rect">
            <a:avLst/>
          </a:prstGeom>
        </p:spPr>
      </p:pic>
      <p:sp>
        <p:nvSpPr>
          <p:cNvPr id="35" name="Text 27"/>
          <p:cNvSpPr/>
          <p:nvPr/>
        </p:nvSpPr>
        <p:spPr>
          <a:xfrm>
            <a:off x="5114925" y="2428875"/>
            <a:ext cx="68253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API</a:t>
            </a:r>
            <a:endParaRPr lang="en-US" sz="788" dirty="0"/>
          </a:p>
        </p:txBody>
      </p:sp>
      <p:sp>
        <p:nvSpPr>
          <p:cNvPr id="36" name="Text 28"/>
          <p:cNvSpPr/>
          <p:nvPr/>
        </p:nvSpPr>
        <p:spPr>
          <a:xfrm>
            <a:off x="5114925" y="2628900"/>
            <a:ext cx="310038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Flask com endpoints RESTful e CORS habilitado</a:t>
            </a:r>
            <a:endParaRPr lang="en-US" sz="675" dirty="0"/>
          </a:p>
        </p:txBody>
      </p:sp>
      <p:sp>
        <p:nvSpPr>
          <p:cNvPr id="37" name="Shape 29"/>
          <p:cNvSpPr/>
          <p:nvPr/>
        </p:nvSpPr>
        <p:spPr>
          <a:xfrm>
            <a:off x="4857750" y="294322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3475" y="3043238"/>
            <a:ext cx="100013" cy="114300"/>
          </a:xfrm>
          <a:prstGeom prst="rect">
            <a:avLst/>
          </a:prstGeom>
        </p:spPr>
      </p:pic>
      <p:sp>
        <p:nvSpPr>
          <p:cNvPr id="39" name="Text 30"/>
          <p:cNvSpPr/>
          <p:nvPr/>
        </p:nvSpPr>
        <p:spPr>
          <a:xfrm>
            <a:off x="5100638" y="3028950"/>
            <a:ext cx="66263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Persistência</a:t>
            </a:r>
            <a:endParaRPr lang="en-US" sz="788" dirty="0"/>
          </a:p>
        </p:txBody>
      </p:sp>
      <p:sp>
        <p:nvSpPr>
          <p:cNvPr id="40" name="Text 31"/>
          <p:cNvSpPr/>
          <p:nvPr/>
        </p:nvSpPr>
        <p:spPr>
          <a:xfrm>
            <a:off x="5114925" y="3228975"/>
            <a:ext cx="310038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SQLite com SQLAlchemy ORM para modelagem de dados</a:t>
            </a:r>
            <a:endParaRPr lang="en-US" sz="675" dirty="0"/>
          </a:p>
        </p:txBody>
      </p:sp>
      <p:sp>
        <p:nvSpPr>
          <p:cNvPr id="41" name="Shape 32"/>
          <p:cNvSpPr/>
          <p:nvPr/>
        </p:nvSpPr>
        <p:spPr>
          <a:xfrm>
            <a:off x="742950" y="4184452"/>
            <a:ext cx="7658100" cy="1314450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2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4370189"/>
            <a:ext cx="171450" cy="171450"/>
          </a:xfrm>
          <a:prstGeom prst="rect">
            <a:avLst/>
          </a:prstGeom>
        </p:spPr>
      </p:pic>
      <p:sp>
        <p:nvSpPr>
          <p:cNvPr id="43" name="Text 33"/>
          <p:cNvSpPr/>
          <p:nvPr/>
        </p:nvSpPr>
        <p:spPr>
          <a:xfrm>
            <a:off x="1171575" y="4355902"/>
            <a:ext cx="234488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Funcionalidades Implementadas</a:t>
            </a:r>
            <a:endParaRPr lang="en-US" sz="1125" dirty="0"/>
          </a:p>
        </p:txBody>
      </p:sp>
      <p:sp>
        <p:nvSpPr>
          <p:cNvPr id="44" name="Shape 34"/>
          <p:cNvSpPr/>
          <p:nvPr/>
        </p:nvSpPr>
        <p:spPr>
          <a:xfrm>
            <a:off x="914400" y="4670227"/>
            <a:ext cx="1743075" cy="6572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5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00213" y="4755952"/>
            <a:ext cx="171450" cy="171450"/>
          </a:xfrm>
          <a:prstGeom prst="rect">
            <a:avLst/>
          </a:prstGeom>
        </p:spPr>
      </p:pic>
      <p:sp>
        <p:nvSpPr>
          <p:cNvPr id="46" name="Text 35"/>
          <p:cNvSpPr/>
          <p:nvPr/>
        </p:nvSpPr>
        <p:spPr>
          <a:xfrm>
            <a:off x="1000125" y="4984552"/>
            <a:ext cx="16430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Criar</a:t>
            </a:r>
            <a:endParaRPr lang="en-US" sz="788" dirty="0"/>
          </a:p>
        </p:txBody>
      </p:sp>
      <p:sp>
        <p:nvSpPr>
          <p:cNvPr id="47" name="Text 36"/>
          <p:cNvSpPr/>
          <p:nvPr/>
        </p:nvSpPr>
        <p:spPr>
          <a:xfrm>
            <a:off x="1000125" y="5127427"/>
            <a:ext cx="16430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Novas tarefas com validação</a:t>
            </a:r>
            <a:endParaRPr lang="en-US" sz="675" dirty="0"/>
          </a:p>
        </p:txBody>
      </p:sp>
      <p:sp>
        <p:nvSpPr>
          <p:cNvPr id="48" name="Shape 37"/>
          <p:cNvSpPr/>
          <p:nvPr/>
        </p:nvSpPr>
        <p:spPr>
          <a:xfrm>
            <a:off x="2771775" y="4670227"/>
            <a:ext cx="1743075" cy="6572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9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57588" y="4755952"/>
            <a:ext cx="171450" cy="171450"/>
          </a:xfrm>
          <a:prstGeom prst="rect">
            <a:avLst/>
          </a:prstGeom>
        </p:spPr>
      </p:pic>
      <p:sp>
        <p:nvSpPr>
          <p:cNvPr id="50" name="Text 38"/>
          <p:cNvSpPr/>
          <p:nvPr/>
        </p:nvSpPr>
        <p:spPr>
          <a:xfrm>
            <a:off x="2857500" y="4984552"/>
            <a:ext cx="16430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Visualizar</a:t>
            </a:r>
            <a:endParaRPr lang="en-US" sz="788" dirty="0"/>
          </a:p>
        </p:txBody>
      </p:sp>
      <p:sp>
        <p:nvSpPr>
          <p:cNvPr id="51" name="Text 39"/>
          <p:cNvSpPr/>
          <p:nvPr/>
        </p:nvSpPr>
        <p:spPr>
          <a:xfrm>
            <a:off x="2857500" y="5127427"/>
            <a:ext cx="16430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Lista organizada e responsiva</a:t>
            </a:r>
            <a:endParaRPr lang="en-US" sz="675" dirty="0"/>
          </a:p>
        </p:txBody>
      </p:sp>
      <p:sp>
        <p:nvSpPr>
          <p:cNvPr id="52" name="Shape 40"/>
          <p:cNvSpPr/>
          <p:nvPr/>
        </p:nvSpPr>
        <p:spPr>
          <a:xfrm>
            <a:off x="4629150" y="4670227"/>
            <a:ext cx="1743075" cy="6572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53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14963" y="4755952"/>
            <a:ext cx="171450" cy="171450"/>
          </a:xfrm>
          <a:prstGeom prst="rect">
            <a:avLst/>
          </a:prstGeom>
        </p:spPr>
      </p:pic>
      <p:sp>
        <p:nvSpPr>
          <p:cNvPr id="54" name="Text 41"/>
          <p:cNvSpPr/>
          <p:nvPr/>
        </p:nvSpPr>
        <p:spPr>
          <a:xfrm>
            <a:off x="4714875" y="4984552"/>
            <a:ext cx="16430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Concluir</a:t>
            </a:r>
            <a:endParaRPr lang="en-US" sz="788" dirty="0"/>
          </a:p>
        </p:txBody>
      </p:sp>
      <p:sp>
        <p:nvSpPr>
          <p:cNvPr id="55" name="Text 42"/>
          <p:cNvSpPr/>
          <p:nvPr/>
        </p:nvSpPr>
        <p:spPr>
          <a:xfrm>
            <a:off x="4714875" y="5127427"/>
            <a:ext cx="16430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Marcar como feito/reabrir</a:t>
            </a:r>
            <a:endParaRPr lang="en-US" sz="675" dirty="0"/>
          </a:p>
        </p:txBody>
      </p:sp>
      <p:sp>
        <p:nvSpPr>
          <p:cNvPr id="56" name="Shape 43"/>
          <p:cNvSpPr/>
          <p:nvPr/>
        </p:nvSpPr>
        <p:spPr>
          <a:xfrm>
            <a:off x="6486525" y="4670227"/>
            <a:ext cx="1743075" cy="6572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57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83053" y="4755952"/>
            <a:ext cx="150019" cy="171450"/>
          </a:xfrm>
          <a:prstGeom prst="rect">
            <a:avLst/>
          </a:prstGeom>
        </p:spPr>
      </p:pic>
      <p:sp>
        <p:nvSpPr>
          <p:cNvPr id="58" name="Text 44"/>
          <p:cNvSpPr/>
          <p:nvPr/>
        </p:nvSpPr>
        <p:spPr>
          <a:xfrm>
            <a:off x="6572250" y="4984552"/>
            <a:ext cx="16430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Excluir</a:t>
            </a:r>
            <a:endParaRPr lang="en-US" sz="788" dirty="0"/>
          </a:p>
        </p:txBody>
      </p:sp>
      <p:sp>
        <p:nvSpPr>
          <p:cNvPr id="59" name="Text 45"/>
          <p:cNvSpPr/>
          <p:nvPr/>
        </p:nvSpPr>
        <p:spPr>
          <a:xfrm>
            <a:off x="6572250" y="5127427"/>
            <a:ext cx="16430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Remoção com confirmação</a:t>
            </a:r>
            <a:endParaRPr lang="en-US" sz="675" dirty="0"/>
          </a:p>
        </p:txBody>
      </p:sp>
      <p:sp>
        <p:nvSpPr>
          <p:cNvPr id="60" name="Shape 46"/>
          <p:cNvSpPr/>
          <p:nvPr/>
        </p:nvSpPr>
        <p:spPr>
          <a:xfrm>
            <a:off x="742950" y="5670352"/>
            <a:ext cx="3743325" cy="1600200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61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14400" y="5856089"/>
            <a:ext cx="214313" cy="171450"/>
          </a:xfrm>
          <a:prstGeom prst="rect">
            <a:avLst/>
          </a:prstGeom>
        </p:spPr>
      </p:pic>
      <p:sp>
        <p:nvSpPr>
          <p:cNvPr id="62" name="Text 47"/>
          <p:cNvSpPr/>
          <p:nvPr/>
        </p:nvSpPr>
        <p:spPr>
          <a:xfrm>
            <a:off x="1214438" y="5841802"/>
            <a:ext cx="129508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Destaques Técnicos</a:t>
            </a:r>
            <a:endParaRPr lang="en-US" sz="1013" dirty="0"/>
          </a:p>
        </p:txBody>
      </p:sp>
      <p:pic>
        <p:nvPicPr>
          <p:cNvPr id="63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4400" y="6177558"/>
            <a:ext cx="100013" cy="100013"/>
          </a:xfrm>
          <a:prstGeom prst="rect">
            <a:avLst/>
          </a:prstGeom>
        </p:spPr>
      </p:pic>
      <p:sp>
        <p:nvSpPr>
          <p:cNvPr id="64" name="Text 48"/>
          <p:cNvSpPr/>
          <p:nvPr/>
        </p:nvSpPr>
        <p:spPr>
          <a:xfrm>
            <a:off x="1071563" y="6156127"/>
            <a:ext cx="109528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RESTful com Flask</a:t>
            </a:r>
            <a:endParaRPr lang="en-US" sz="788" dirty="0"/>
          </a:p>
        </p:txBody>
      </p:sp>
      <p:pic>
        <p:nvPicPr>
          <p:cNvPr id="65" name="Image 14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4400" y="6377583"/>
            <a:ext cx="100013" cy="100013"/>
          </a:xfrm>
          <a:prstGeom prst="rect">
            <a:avLst/>
          </a:prstGeom>
        </p:spPr>
      </p:pic>
      <p:sp>
        <p:nvSpPr>
          <p:cNvPr id="66" name="Text 49"/>
          <p:cNvSpPr/>
          <p:nvPr/>
        </p:nvSpPr>
        <p:spPr>
          <a:xfrm>
            <a:off x="1071563" y="6356152"/>
            <a:ext cx="14644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frontend e backend</a:t>
            </a:r>
            <a:endParaRPr lang="en-US" sz="788" dirty="0"/>
          </a:p>
        </p:txBody>
      </p:sp>
      <p:pic>
        <p:nvPicPr>
          <p:cNvPr id="67" name="Image 15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4400" y="6577608"/>
            <a:ext cx="100013" cy="100013"/>
          </a:xfrm>
          <a:prstGeom prst="rect">
            <a:avLst/>
          </a:prstGeom>
        </p:spPr>
      </p:pic>
      <p:sp>
        <p:nvSpPr>
          <p:cNvPr id="68" name="Text 50"/>
          <p:cNvSpPr/>
          <p:nvPr/>
        </p:nvSpPr>
        <p:spPr>
          <a:xfrm>
            <a:off x="1071563" y="6556177"/>
            <a:ext cx="102998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responsiva</a:t>
            </a:r>
            <a:endParaRPr lang="en-US" sz="788" dirty="0"/>
          </a:p>
        </p:txBody>
      </p:sp>
      <p:pic>
        <p:nvPicPr>
          <p:cNvPr id="69" name="Image 16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14400" y="6777633"/>
            <a:ext cx="100013" cy="100013"/>
          </a:xfrm>
          <a:prstGeom prst="rect">
            <a:avLst/>
          </a:prstGeom>
        </p:spPr>
      </p:pic>
      <p:sp>
        <p:nvSpPr>
          <p:cNvPr id="70" name="Text 51"/>
          <p:cNvSpPr/>
          <p:nvPr/>
        </p:nvSpPr>
        <p:spPr>
          <a:xfrm>
            <a:off x="1071563" y="6756202"/>
            <a:ext cx="147543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Persistência com SQLAlchemy</a:t>
            </a:r>
            <a:endParaRPr lang="en-US" sz="788" dirty="0"/>
          </a:p>
        </p:txBody>
      </p:sp>
      <p:sp>
        <p:nvSpPr>
          <p:cNvPr id="71" name="Shape 52"/>
          <p:cNvSpPr/>
          <p:nvPr/>
        </p:nvSpPr>
        <p:spPr>
          <a:xfrm>
            <a:off x="4657725" y="5670352"/>
            <a:ext cx="3743325" cy="1600200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72" name="Image 17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29175" y="5856089"/>
            <a:ext cx="171450" cy="171450"/>
          </a:xfrm>
          <a:prstGeom prst="rect">
            <a:avLst/>
          </a:prstGeom>
        </p:spPr>
      </p:pic>
      <p:sp>
        <p:nvSpPr>
          <p:cNvPr id="73" name="Text 53"/>
          <p:cNvSpPr/>
          <p:nvPr/>
        </p:nvSpPr>
        <p:spPr>
          <a:xfrm>
            <a:off x="5086350" y="5841802"/>
            <a:ext cx="114927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Status do Projeto</a:t>
            </a:r>
            <a:endParaRPr lang="en-US" sz="1013" dirty="0"/>
          </a:p>
        </p:txBody>
      </p:sp>
      <p:sp>
        <p:nvSpPr>
          <p:cNvPr id="74" name="Text 54"/>
          <p:cNvSpPr/>
          <p:nvPr/>
        </p:nvSpPr>
        <p:spPr>
          <a:xfrm>
            <a:off x="4829175" y="6170414"/>
            <a:ext cx="91585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Desenvolvimento:</a:t>
            </a:r>
            <a:endParaRPr lang="en-US" sz="788" dirty="0"/>
          </a:p>
        </p:txBody>
      </p:sp>
      <p:sp>
        <p:nvSpPr>
          <p:cNvPr id="75" name="Shape 55"/>
          <p:cNvSpPr/>
          <p:nvPr/>
        </p:nvSpPr>
        <p:spPr>
          <a:xfrm>
            <a:off x="7699679" y="6156127"/>
            <a:ext cx="529921" cy="17145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6" name="Text 56"/>
          <p:cNvSpPr/>
          <p:nvPr/>
        </p:nvSpPr>
        <p:spPr>
          <a:xfrm>
            <a:off x="7699679" y="6156127"/>
            <a:ext cx="601359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Concluído</a:t>
            </a:r>
            <a:endParaRPr lang="en-US" sz="675" dirty="0"/>
          </a:p>
        </p:txBody>
      </p:sp>
      <p:sp>
        <p:nvSpPr>
          <p:cNvPr id="77" name="Text 57"/>
          <p:cNvSpPr/>
          <p:nvPr/>
        </p:nvSpPr>
        <p:spPr>
          <a:xfrm>
            <a:off x="4829175" y="6427589"/>
            <a:ext cx="91906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Funcionais:</a:t>
            </a:r>
            <a:endParaRPr lang="en-US" sz="788" dirty="0"/>
          </a:p>
        </p:txBody>
      </p:sp>
      <p:sp>
        <p:nvSpPr>
          <p:cNvPr id="78" name="Shape 58"/>
          <p:cNvSpPr/>
          <p:nvPr/>
        </p:nvSpPr>
        <p:spPr>
          <a:xfrm>
            <a:off x="7713743" y="6413302"/>
            <a:ext cx="515857" cy="17145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9" name="Text 59"/>
          <p:cNvSpPr/>
          <p:nvPr/>
        </p:nvSpPr>
        <p:spPr>
          <a:xfrm>
            <a:off x="7713743" y="6413302"/>
            <a:ext cx="58729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</a:t>
            </a:r>
            <a:endParaRPr lang="en-US" sz="675" dirty="0"/>
          </a:p>
        </p:txBody>
      </p:sp>
      <p:sp>
        <p:nvSpPr>
          <p:cNvPr id="80" name="Text 60"/>
          <p:cNvSpPr/>
          <p:nvPr/>
        </p:nvSpPr>
        <p:spPr>
          <a:xfrm>
            <a:off x="4829175" y="6684764"/>
            <a:ext cx="81014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Documentação:</a:t>
            </a:r>
            <a:endParaRPr lang="en-US" sz="788" dirty="0"/>
          </a:p>
        </p:txBody>
      </p:sp>
      <p:sp>
        <p:nvSpPr>
          <p:cNvPr id="81" name="Shape 61"/>
          <p:cNvSpPr/>
          <p:nvPr/>
        </p:nvSpPr>
        <p:spPr>
          <a:xfrm>
            <a:off x="7712292" y="6670477"/>
            <a:ext cx="517308" cy="17145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2" name="Text 62"/>
          <p:cNvSpPr/>
          <p:nvPr/>
        </p:nvSpPr>
        <p:spPr>
          <a:xfrm>
            <a:off x="7712292" y="6670477"/>
            <a:ext cx="588745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Completa</a:t>
            </a:r>
            <a:endParaRPr lang="en-US" sz="675" dirty="0"/>
          </a:p>
        </p:txBody>
      </p:sp>
      <p:sp>
        <p:nvSpPr>
          <p:cNvPr id="83" name="Text 63"/>
          <p:cNvSpPr/>
          <p:nvPr/>
        </p:nvSpPr>
        <p:spPr>
          <a:xfrm>
            <a:off x="4829175" y="6941939"/>
            <a:ext cx="4244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Deploy:</a:t>
            </a:r>
            <a:endParaRPr lang="en-US" sz="788" dirty="0"/>
          </a:p>
        </p:txBody>
      </p:sp>
      <p:sp>
        <p:nvSpPr>
          <p:cNvPr id="84" name="Shape 64"/>
          <p:cNvSpPr/>
          <p:nvPr/>
        </p:nvSpPr>
        <p:spPr>
          <a:xfrm>
            <a:off x="7678443" y="6927652"/>
            <a:ext cx="551157" cy="171450"/>
          </a:xfrm>
          <a:prstGeom prst="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5" name="Text 65"/>
          <p:cNvSpPr/>
          <p:nvPr/>
        </p:nvSpPr>
        <p:spPr>
          <a:xfrm>
            <a:off x="7678443" y="6927652"/>
            <a:ext cx="622595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Disponível</a:t>
            </a:r>
            <a:endParaRPr lang="en-US" sz="67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943850" y="-400050"/>
            <a:ext cx="1600200" cy="16002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-257175" y="6086475"/>
            <a:ext cx="1028700" cy="10287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457200" y="228600"/>
            <a:ext cx="8229600" cy="64008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521" y="514350"/>
            <a:ext cx="257175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488996" y="514350"/>
            <a:ext cx="260892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Planejamento de Testes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742950" y="885825"/>
            <a:ext cx="77295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Estratégia abrangente para garantia da </a:t>
            </a:r>
            <a:r>
              <a:rPr lang="en-US" sz="1013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qualidade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742950" y="1257300"/>
            <a:ext cx="3714750" cy="1800225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443038"/>
            <a:ext cx="171450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171575" y="1428750"/>
            <a:ext cx="146075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Estratégia de Testes</a:t>
            </a:r>
            <a:endParaRPr lang="en-US" sz="1125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771650"/>
            <a:ext cx="114300" cy="1143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5850" y="1766292"/>
            <a:ext cx="123388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Abordagem Sistemática</a:t>
            </a:r>
            <a:endParaRPr lang="en-US" sz="788" dirty="0"/>
          </a:p>
        </p:txBody>
      </p:sp>
      <p:sp>
        <p:nvSpPr>
          <p:cNvPr id="14" name="Text 8"/>
          <p:cNvSpPr/>
          <p:nvPr/>
        </p:nvSpPr>
        <p:spPr>
          <a:xfrm>
            <a:off x="1085850" y="1914525"/>
            <a:ext cx="2026927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Baseada em Gonçalves et al. e melhores práticas</a:t>
            </a:r>
            <a:endParaRPr lang="en-US" sz="675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2143125"/>
            <a:ext cx="114300" cy="11430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085850" y="2137767"/>
            <a:ext cx="106268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Cobertura Completa</a:t>
            </a:r>
            <a:endParaRPr lang="en-US" sz="788" dirty="0"/>
          </a:p>
        </p:txBody>
      </p:sp>
      <p:sp>
        <p:nvSpPr>
          <p:cNvPr id="17" name="Text 10"/>
          <p:cNvSpPr/>
          <p:nvPr/>
        </p:nvSpPr>
        <p:spPr>
          <a:xfrm>
            <a:off x="1085850" y="2286000"/>
            <a:ext cx="144298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funcionais e não funcionais</a:t>
            </a:r>
            <a:endParaRPr lang="en-US" sz="675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2514600"/>
            <a:ext cx="114300" cy="114300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085850" y="2509242"/>
            <a:ext cx="113047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Execução Estruturada</a:t>
            </a:r>
            <a:endParaRPr lang="en-US" sz="788" dirty="0"/>
          </a:p>
        </p:txBody>
      </p:sp>
      <p:sp>
        <p:nvSpPr>
          <p:cNvPr id="20" name="Text 12"/>
          <p:cNvSpPr/>
          <p:nvPr/>
        </p:nvSpPr>
        <p:spPr>
          <a:xfrm>
            <a:off x="1085850" y="2657475"/>
            <a:ext cx="191840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Cronograma detalhado com marcos definidos</a:t>
            </a:r>
            <a:endParaRPr lang="en-US" sz="675" dirty="0"/>
          </a:p>
        </p:txBody>
      </p:sp>
      <p:sp>
        <p:nvSpPr>
          <p:cNvPr id="21" name="Shape 13"/>
          <p:cNvSpPr/>
          <p:nvPr/>
        </p:nvSpPr>
        <p:spPr>
          <a:xfrm>
            <a:off x="4686300" y="1257300"/>
            <a:ext cx="3714750" cy="1800225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50" y="1443038"/>
            <a:ext cx="171450" cy="171450"/>
          </a:xfrm>
          <a:prstGeom prst="rect">
            <a:avLst/>
          </a:prstGeom>
        </p:spPr>
      </p:pic>
      <p:sp>
        <p:nvSpPr>
          <p:cNvPr id="23" name="Text 14"/>
          <p:cNvSpPr/>
          <p:nvPr/>
        </p:nvSpPr>
        <p:spPr>
          <a:xfrm>
            <a:off x="5114925" y="1428750"/>
            <a:ext cx="131888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Métricas do Plano</a:t>
            </a:r>
            <a:endParaRPr lang="en-US" sz="1125" dirty="0"/>
          </a:p>
        </p:txBody>
      </p:sp>
      <p:sp>
        <p:nvSpPr>
          <p:cNvPr id="24" name="Shape 15"/>
          <p:cNvSpPr/>
          <p:nvPr/>
        </p:nvSpPr>
        <p:spPr>
          <a:xfrm>
            <a:off x="4857750" y="1743075"/>
            <a:ext cx="1628775" cy="5143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5" name="Text 16"/>
          <p:cNvSpPr/>
          <p:nvPr/>
        </p:nvSpPr>
        <p:spPr>
          <a:xfrm>
            <a:off x="4943475" y="1828800"/>
            <a:ext cx="15287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12</a:t>
            </a:r>
            <a:endParaRPr lang="en-US" sz="1350" dirty="0"/>
          </a:p>
        </p:txBody>
      </p:sp>
      <p:sp>
        <p:nvSpPr>
          <p:cNvPr id="26" name="Text 17"/>
          <p:cNvSpPr/>
          <p:nvPr/>
        </p:nvSpPr>
        <p:spPr>
          <a:xfrm>
            <a:off x="4943475" y="2057400"/>
            <a:ext cx="15287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Casos de Teste</a:t>
            </a:r>
            <a:endParaRPr lang="en-US" sz="675" dirty="0"/>
          </a:p>
        </p:txBody>
      </p:sp>
      <p:sp>
        <p:nvSpPr>
          <p:cNvPr id="27" name="Shape 18"/>
          <p:cNvSpPr/>
          <p:nvPr/>
        </p:nvSpPr>
        <p:spPr>
          <a:xfrm>
            <a:off x="6600825" y="1743075"/>
            <a:ext cx="1628775" cy="5143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8" name="Text 19"/>
          <p:cNvSpPr/>
          <p:nvPr/>
        </p:nvSpPr>
        <p:spPr>
          <a:xfrm>
            <a:off x="6686550" y="1828800"/>
            <a:ext cx="15287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25</a:t>
            </a:r>
            <a:endParaRPr lang="en-US" sz="1350" dirty="0"/>
          </a:p>
        </p:txBody>
      </p:sp>
      <p:sp>
        <p:nvSpPr>
          <p:cNvPr id="29" name="Text 20"/>
          <p:cNvSpPr/>
          <p:nvPr/>
        </p:nvSpPr>
        <p:spPr>
          <a:xfrm>
            <a:off x="6686550" y="2057400"/>
            <a:ext cx="15287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Dias de Execução</a:t>
            </a:r>
            <a:endParaRPr lang="en-US" sz="675" dirty="0"/>
          </a:p>
        </p:txBody>
      </p:sp>
      <p:sp>
        <p:nvSpPr>
          <p:cNvPr id="30" name="Shape 21"/>
          <p:cNvSpPr/>
          <p:nvPr/>
        </p:nvSpPr>
        <p:spPr>
          <a:xfrm>
            <a:off x="4857750" y="2371725"/>
            <a:ext cx="1628775" cy="5143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1" name="Text 22"/>
          <p:cNvSpPr/>
          <p:nvPr/>
        </p:nvSpPr>
        <p:spPr>
          <a:xfrm>
            <a:off x="4943475" y="2457450"/>
            <a:ext cx="15287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</a:t>
            </a:r>
            <a:endParaRPr lang="en-US" sz="1350" dirty="0"/>
          </a:p>
        </p:txBody>
      </p:sp>
      <p:sp>
        <p:nvSpPr>
          <p:cNvPr id="32" name="Text 23"/>
          <p:cNvSpPr/>
          <p:nvPr/>
        </p:nvSpPr>
        <p:spPr>
          <a:xfrm>
            <a:off x="4943475" y="2686050"/>
            <a:ext cx="15287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Marcos Definidos</a:t>
            </a:r>
            <a:endParaRPr lang="en-US" sz="675" dirty="0"/>
          </a:p>
        </p:txBody>
      </p:sp>
      <p:sp>
        <p:nvSpPr>
          <p:cNvPr id="33" name="Shape 24"/>
          <p:cNvSpPr/>
          <p:nvPr/>
        </p:nvSpPr>
        <p:spPr>
          <a:xfrm>
            <a:off x="6600825" y="2371725"/>
            <a:ext cx="1628775" cy="5143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4" name="Text 25"/>
          <p:cNvSpPr/>
          <p:nvPr/>
        </p:nvSpPr>
        <p:spPr>
          <a:xfrm>
            <a:off x="6686550" y="2457450"/>
            <a:ext cx="15287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</a:t>
            </a:r>
            <a:endParaRPr lang="en-US" sz="1350" dirty="0"/>
          </a:p>
        </p:txBody>
      </p:sp>
      <p:sp>
        <p:nvSpPr>
          <p:cNvPr id="35" name="Text 26"/>
          <p:cNvSpPr/>
          <p:nvPr/>
        </p:nvSpPr>
        <p:spPr>
          <a:xfrm>
            <a:off x="6686550" y="2686050"/>
            <a:ext cx="15287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Cobertura RF</a:t>
            </a:r>
            <a:endParaRPr lang="en-US" sz="675" dirty="0"/>
          </a:p>
        </p:txBody>
      </p:sp>
      <p:sp>
        <p:nvSpPr>
          <p:cNvPr id="36" name="Shape 27"/>
          <p:cNvSpPr/>
          <p:nvPr/>
        </p:nvSpPr>
        <p:spPr>
          <a:xfrm>
            <a:off x="742950" y="3228975"/>
            <a:ext cx="7658100" cy="1200150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7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3414713"/>
            <a:ext cx="150019" cy="171450"/>
          </a:xfrm>
          <a:prstGeom prst="rect">
            <a:avLst/>
          </a:prstGeom>
        </p:spPr>
      </p:pic>
      <p:sp>
        <p:nvSpPr>
          <p:cNvPr id="38" name="Text 28"/>
          <p:cNvSpPr/>
          <p:nvPr/>
        </p:nvSpPr>
        <p:spPr>
          <a:xfrm>
            <a:off x="1150144" y="3400425"/>
            <a:ext cx="183753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Cronograma de Execução</a:t>
            </a:r>
            <a:endParaRPr lang="en-US" sz="1125" dirty="0"/>
          </a:p>
        </p:txBody>
      </p:sp>
      <p:sp>
        <p:nvSpPr>
          <p:cNvPr id="39" name="Shape 29"/>
          <p:cNvSpPr/>
          <p:nvPr/>
        </p:nvSpPr>
        <p:spPr>
          <a:xfrm>
            <a:off x="914400" y="3714750"/>
            <a:ext cx="996023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0" name="Text 30"/>
          <p:cNvSpPr/>
          <p:nvPr/>
        </p:nvSpPr>
        <p:spPr>
          <a:xfrm>
            <a:off x="1000125" y="3800475"/>
            <a:ext cx="89601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Preparação</a:t>
            </a:r>
            <a:endParaRPr lang="en-US" sz="675" dirty="0"/>
          </a:p>
        </p:txBody>
      </p:sp>
      <p:sp>
        <p:nvSpPr>
          <p:cNvPr id="41" name="Text 31"/>
          <p:cNvSpPr/>
          <p:nvPr/>
        </p:nvSpPr>
        <p:spPr>
          <a:xfrm>
            <a:off x="1000125" y="3943350"/>
            <a:ext cx="89601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Dias 1-3</a:t>
            </a:r>
            <a:endParaRPr lang="en-US" sz="675" dirty="0"/>
          </a:p>
        </p:txBody>
      </p:sp>
      <p:sp>
        <p:nvSpPr>
          <p:cNvPr id="42" name="Shape 32"/>
          <p:cNvSpPr/>
          <p:nvPr/>
        </p:nvSpPr>
        <p:spPr>
          <a:xfrm>
            <a:off x="1000125" y="4114800"/>
            <a:ext cx="824573" cy="57150"/>
          </a:xfrm>
          <a:prstGeom prst="roundRect">
            <a:avLst/>
          </a:prstGeom>
          <a:solidFill>
            <a:srgbClr val="BFDBF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3" name="Shape 33"/>
          <p:cNvSpPr/>
          <p:nvPr/>
        </p:nvSpPr>
        <p:spPr>
          <a:xfrm>
            <a:off x="1000125" y="4114800"/>
            <a:ext cx="824573" cy="57150"/>
          </a:xfrm>
          <a:prstGeom prst="roundRect">
            <a:avLst/>
          </a:prstGeom>
          <a:solidFill>
            <a:srgbClr val="3B82F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4" name="Shape 34"/>
          <p:cNvSpPr/>
          <p:nvPr/>
        </p:nvSpPr>
        <p:spPr>
          <a:xfrm>
            <a:off x="1967573" y="3714750"/>
            <a:ext cx="996051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5" name="Text 35"/>
          <p:cNvSpPr/>
          <p:nvPr/>
        </p:nvSpPr>
        <p:spPr>
          <a:xfrm>
            <a:off x="2053298" y="3800475"/>
            <a:ext cx="89603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Unitários</a:t>
            </a:r>
            <a:endParaRPr lang="en-US" sz="675" dirty="0"/>
          </a:p>
        </p:txBody>
      </p:sp>
      <p:sp>
        <p:nvSpPr>
          <p:cNvPr id="46" name="Text 36"/>
          <p:cNvSpPr/>
          <p:nvPr/>
        </p:nvSpPr>
        <p:spPr>
          <a:xfrm>
            <a:off x="2053298" y="3943350"/>
            <a:ext cx="89603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Dias 4-6</a:t>
            </a:r>
            <a:endParaRPr lang="en-US" sz="675" dirty="0"/>
          </a:p>
        </p:txBody>
      </p:sp>
      <p:sp>
        <p:nvSpPr>
          <p:cNvPr id="47" name="Shape 37"/>
          <p:cNvSpPr/>
          <p:nvPr/>
        </p:nvSpPr>
        <p:spPr>
          <a:xfrm>
            <a:off x="2053298" y="4114800"/>
            <a:ext cx="824601" cy="57150"/>
          </a:xfrm>
          <a:prstGeom prst="roundRect">
            <a:avLst/>
          </a:prstGeom>
          <a:solidFill>
            <a:srgbClr val="A7F3D0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8" name="Shape 38"/>
          <p:cNvSpPr/>
          <p:nvPr/>
        </p:nvSpPr>
        <p:spPr>
          <a:xfrm>
            <a:off x="2053298" y="4114800"/>
            <a:ext cx="824601" cy="57150"/>
          </a:xfrm>
          <a:prstGeom prst="roundRect">
            <a:avLst/>
          </a:prstGeom>
          <a:solidFill>
            <a:srgbClr val="10B98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9" name="Shape 39"/>
          <p:cNvSpPr/>
          <p:nvPr/>
        </p:nvSpPr>
        <p:spPr>
          <a:xfrm>
            <a:off x="3020774" y="3714750"/>
            <a:ext cx="996051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0" name="Text 40"/>
          <p:cNvSpPr/>
          <p:nvPr/>
        </p:nvSpPr>
        <p:spPr>
          <a:xfrm>
            <a:off x="3106499" y="3800475"/>
            <a:ext cx="89603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Integração</a:t>
            </a:r>
            <a:endParaRPr lang="en-US" sz="675" dirty="0"/>
          </a:p>
        </p:txBody>
      </p:sp>
      <p:sp>
        <p:nvSpPr>
          <p:cNvPr id="51" name="Text 41"/>
          <p:cNvSpPr/>
          <p:nvPr/>
        </p:nvSpPr>
        <p:spPr>
          <a:xfrm>
            <a:off x="3106499" y="3943350"/>
            <a:ext cx="89603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Dias 7-10</a:t>
            </a:r>
            <a:endParaRPr lang="en-US" sz="675" dirty="0"/>
          </a:p>
        </p:txBody>
      </p:sp>
      <p:sp>
        <p:nvSpPr>
          <p:cNvPr id="52" name="Shape 42"/>
          <p:cNvSpPr/>
          <p:nvPr/>
        </p:nvSpPr>
        <p:spPr>
          <a:xfrm>
            <a:off x="3106499" y="4114800"/>
            <a:ext cx="824601" cy="57150"/>
          </a:xfrm>
          <a:prstGeom prst="roundRect">
            <a:avLst/>
          </a:prstGeom>
          <a:solidFill>
            <a:srgbClr val="FDE68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3" name="Shape 43"/>
          <p:cNvSpPr/>
          <p:nvPr/>
        </p:nvSpPr>
        <p:spPr>
          <a:xfrm>
            <a:off x="3106499" y="4114800"/>
            <a:ext cx="824601" cy="57150"/>
          </a:xfrm>
          <a:prstGeom prst="roundRect">
            <a:avLst/>
          </a:prstGeom>
          <a:solidFill>
            <a:srgbClr val="F59E0B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4" name="Shape 44"/>
          <p:cNvSpPr/>
          <p:nvPr/>
        </p:nvSpPr>
        <p:spPr>
          <a:xfrm>
            <a:off x="4073975" y="3714750"/>
            <a:ext cx="996023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5" name="Text 45"/>
          <p:cNvSpPr/>
          <p:nvPr/>
        </p:nvSpPr>
        <p:spPr>
          <a:xfrm>
            <a:off x="4159700" y="3800475"/>
            <a:ext cx="89601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Funcionais</a:t>
            </a:r>
            <a:endParaRPr lang="en-US" sz="675" dirty="0"/>
          </a:p>
        </p:txBody>
      </p:sp>
      <p:sp>
        <p:nvSpPr>
          <p:cNvPr id="56" name="Text 46"/>
          <p:cNvSpPr/>
          <p:nvPr/>
        </p:nvSpPr>
        <p:spPr>
          <a:xfrm>
            <a:off x="4159700" y="3943350"/>
            <a:ext cx="89601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Dias 11-15</a:t>
            </a:r>
            <a:endParaRPr lang="en-US" sz="675" dirty="0"/>
          </a:p>
        </p:txBody>
      </p:sp>
      <p:sp>
        <p:nvSpPr>
          <p:cNvPr id="57" name="Shape 47"/>
          <p:cNvSpPr/>
          <p:nvPr/>
        </p:nvSpPr>
        <p:spPr>
          <a:xfrm>
            <a:off x="4159700" y="4114800"/>
            <a:ext cx="824573" cy="57150"/>
          </a:xfrm>
          <a:prstGeom prst="roundRect">
            <a:avLst/>
          </a:prstGeom>
          <a:solidFill>
            <a:srgbClr val="DDD6F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8" name="Shape 48"/>
          <p:cNvSpPr/>
          <p:nvPr/>
        </p:nvSpPr>
        <p:spPr>
          <a:xfrm>
            <a:off x="4159700" y="4114800"/>
            <a:ext cx="824573" cy="57150"/>
          </a:xfrm>
          <a:prstGeom prst="roundRect">
            <a:avLst/>
          </a:prstGeom>
          <a:solidFill>
            <a:srgbClr val="8B5CF6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9" name="Shape 49"/>
          <p:cNvSpPr/>
          <p:nvPr/>
        </p:nvSpPr>
        <p:spPr>
          <a:xfrm>
            <a:off x="5127148" y="3714750"/>
            <a:ext cx="996051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0" name="Text 50"/>
          <p:cNvSpPr/>
          <p:nvPr/>
        </p:nvSpPr>
        <p:spPr>
          <a:xfrm>
            <a:off x="5212873" y="3800475"/>
            <a:ext cx="89603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Usabilidade</a:t>
            </a:r>
            <a:endParaRPr lang="en-US" sz="675" dirty="0"/>
          </a:p>
        </p:txBody>
      </p:sp>
      <p:sp>
        <p:nvSpPr>
          <p:cNvPr id="61" name="Text 51"/>
          <p:cNvSpPr/>
          <p:nvPr/>
        </p:nvSpPr>
        <p:spPr>
          <a:xfrm>
            <a:off x="5212873" y="3943350"/>
            <a:ext cx="89603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Dias 16-18</a:t>
            </a:r>
            <a:endParaRPr lang="en-US" sz="675" dirty="0"/>
          </a:p>
        </p:txBody>
      </p:sp>
      <p:sp>
        <p:nvSpPr>
          <p:cNvPr id="62" name="Shape 52"/>
          <p:cNvSpPr/>
          <p:nvPr/>
        </p:nvSpPr>
        <p:spPr>
          <a:xfrm>
            <a:off x="5212873" y="4114800"/>
            <a:ext cx="824601" cy="57150"/>
          </a:xfrm>
          <a:prstGeom prst="roundRect">
            <a:avLst/>
          </a:prstGeom>
          <a:solidFill>
            <a:srgbClr val="FBCF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3" name="Shape 53"/>
          <p:cNvSpPr/>
          <p:nvPr/>
        </p:nvSpPr>
        <p:spPr>
          <a:xfrm>
            <a:off x="5212873" y="4114800"/>
            <a:ext cx="824601" cy="57150"/>
          </a:xfrm>
          <a:prstGeom prst="roundRect">
            <a:avLst/>
          </a:prstGeom>
          <a:solidFill>
            <a:srgbClr val="EC489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4" name="Shape 54"/>
          <p:cNvSpPr/>
          <p:nvPr/>
        </p:nvSpPr>
        <p:spPr>
          <a:xfrm>
            <a:off x="6180348" y="3714750"/>
            <a:ext cx="996051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5" name="Text 55"/>
          <p:cNvSpPr/>
          <p:nvPr/>
        </p:nvSpPr>
        <p:spPr>
          <a:xfrm>
            <a:off x="6266073" y="3800475"/>
            <a:ext cx="89603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Correções</a:t>
            </a:r>
            <a:endParaRPr lang="en-US" sz="675" dirty="0"/>
          </a:p>
        </p:txBody>
      </p:sp>
      <p:sp>
        <p:nvSpPr>
          <p:cNvPr id="66" name="Text 56"/>
          <p:cNvSpPr/>
          <p:nvPr/>
        </p:nvSpPr>
        <p:spPr>
          <a:xfrm>
            <a:off x="6266073" y="3943350"/>
            <a:ext cx="89603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Dias 19-22</a:t>
            </a:r>
            <a:endParaRPr lang="en-US" sz="675" dirty="0"/>
          </a:p>
        </p:txBody>
      </p:sp>
      <p:sp>
        <p:nvSpPr>
          <p:cNvPr id="67" name="Shape 57"/>
          <p:cNvSpPr/>
          <p:nvPr/>
        </p:nvSpPr>
        <p:spPr>
          <a:xfrm>
            <a:off x="6266073" y="4114800"/>
            <a:ext cx="824601" cy="57150"/>
          </a:xfrm>
          <a:prstGeom prst="roundRect">
            <a:avLst/>
          </a:prstGeom>
          <a:solidFill>
            <a:srgbClr val="FECACA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8" name="Shape 58"/>
          <p:cNvSpPr/>
          <p:nvPr/>
        </p:nvSpPr>
        <p:spPr>
          <a:xfrm>
            <a:off x="6266073" y="4114800"/>
            <a:ext cx="824601" cy="57150"/>
          </a:xfrm>
          <a:prstGeom prst="roundRect">
            <a:avLst/>
          </a:prstGeom>
          <a:solidFill>
            <a:srgbClr val="EF4444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9" name="Shape 59"/>
          <p:cNvSpPr/>
          <p:nvPr/>
        </p:nvSpPr>
        <p:spPr>
          <a:xfrm>
            <a:off x="7233549" y="3714750"/>
            <a:ext cx="996051" cy="54292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0" name="Text 60"/>
          <p:cNvSpPr/>
          <p:nvPr/>
        </p:nvSpPr>
        <p:spPr>
          <a:xfrm>
            <a:off x="7319274" y="3800475"/>
            <a:ext cx="89603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Aceitação</a:t>
            </a:r>
            <a:endParaRPr lang="en-US" sz="675" dirty="0"/>
          </a:p>
        </p:txBody>
      </p:sp>
      <p:sp>
        <p:nvSpPr>
          <p:cNvPr id="71" name="Text 61"/>
          <p:cNvSpPr/>
          <p:nvPr/>
        </p:nvSpPr>
        <p:spPr>
          <a:xfrm>
            <a:off x="7319274" y="3943350"/>
            <a:ext cx="89603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Dias 23-25</a:t>
            </a:r>
            <a:endParaRPr lang="en-US" sz="675" dirty="0"/>
          </a:p>
        </p:txBody>
      </p:sp>
      <p:sp>
        <p:nvSpPr>
          <p:cNvPr id="72" name="Shape 62"/>
          <p:cNvSpPr/>
          <p:nvPr/>
        </p:nvSpPr>
        <p:spPr>
          <a:xfrm>
            <a:off x="7319274" y="4114800"/>
            <a:ext cx="824601" cy="57150"/>
          </a:xfrm>
          <a:prstGeom prst="roundRect">
            <a:avLst/>
          </a:prstGeom>
          <a:solidFill>
            <a:srgbClr val="C7D2F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3" name="Shape 63"/>
          <p:cNvSpPr/>
          <p:nvPr/>
        </p:nvSpPr>
        <p:spPr>
          <a:xfrm>
            <a:off x="7319274" y="4114800"/>
            <a:ext cx="824601" cy="57150"/>
          </a:xfrm>
          <a:prstGeom prst="roundRect">
            <a:avLst/>
          </a:prstGeom>
          <a:solidFill>
            <a:srgbClr val="6366F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4" name="Shape 64"/>
          <p:cNvSpPr/>
          <p:nvPr/>
        </p:nvSpPr>
        <p:spPr>
          <a:xfrm>
            <a:off x="742950" y="4600575"/>
            <a:ext cx="3743325" cy="1743075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75" name="Image 8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4786313"/>
            <a:ext cx="128588" cy="171450"/>
          </a:xfrm>
          <a:prstGeom prst="rect">
            <a:avLst/>
          </a:prstGeom>
        </p:spPr>
      </p:pic>
      <p:sp>
        <p:nvSpPr>
          <p:cNvPr id="76" name="Text 65"/>
          <p:cNvSpPr/>
          <p:nvPr/>
        </p:nvSpPr>
        <p:spPr>
          <a:xfrm>
            <a:off x="1128713" y="4772025"/>
            <a:ext cx="163095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Casos de Teste Principais</a:t>
            </a:r>
            <a:endParaRPr lang="en-US" sz="1013" dirty="0"/>
          </a:p>
        </p:txBody>
      </p:sp>
      <p:sp>
        <p:nvSpPr>
          <p:cNvPr id="77" name="Text 66"/>
          <p:cNvSpPr/>
          <p:nvPr/>
        </p:nvSpPr>
        <p:spPr>
          <a:xfrm>
            <a:off x="914400" y="5100638"/>
            <a:ext cx="160385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CT001 - Criação com título válido</a:t>
            </a:r>
            <a:endParaRPr lang="en-US" sz="788" dirty="0"/>
          </a:p>
        </p:txBody>
      </p:sp>
      <p:sp>
        <p:nvSpPr>
          <p:cNvPr id="78" name="Shape 67"/>
          <p:cNvSpPr/>
          <p:nvPr/>
        </p:nvSpPr>
        <p:spPr>
          <a:xfrm>
            <a:off x="3812949" y="5086350"/>
            <a:ext cx="501876" cy="17145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79" name="Text 68"/>
          <p:cNvSpPr/>
          <p:nvPr/>
        </p:nvSpPr>
        <p:spPr>
          <a:xfrm>
            <a:off x="3812949" y="5086350"/>
            <a:ext cx="57331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</a:t>
            </a:r>
            <a:endParaRPr lang="en-US" sz="675" dirty="0"/>
          </a:p>
        </p:txBody>
      </p:sp>
      <p:sp>
        <p:nvSpPr>
          <p:cNvPr id="80" name="Text 69"/>
          <p:cNvSpPr/>
          <p:nvPr/>
        </p:nvSpPr>
        <p:spPr>
          <a:xfrm>
            <a:off x="914400" y="5329238"/>
            <a:ext cx="14315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CT003 - Validação de campos</a:t>
            </a:r>
            <a:endParaRPr lang="en-US" sz="788" dirty="0"/>
          </a:p>
        </p:txBody>
      </p:sp>
      <p:sp>
        <p:nvSpPr>
          <p:cNvPr id="81" name="Shape 70"/>
          <p:cNvSpPr/>
          <p:nvPr/>
        </p:nvSpPr>
        <p:spPr>
          <a:xfrm>
            <a:off x="3812949" y="5314950"/>
            <a:ext cx="501876" cy="17145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2" name="Text 71"/>
          <p:cNvSpPr/>
          <p:nvPr/>
        </p:nvSpPr>
        <p:spPr>
          <a:xfrm>
            <a:off x="3812949" y="5314950"/>
            <a:ext cx="57331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</a:t>
            </a:r>
            <a:endParaRPr lang="en-US" sz="675" dirty="0"/>
          </a:p>
        </p:txBody>
      </p:sp>
      <p:sp>
        <p:nvSpPr>
          <p:cNvPr id="83" name="Text 72"/>
          <p:cNvSpPr/>
          <p:nvPr/>
        </p:nvSpPr>
        <p:spPr>
          <a:xfrm>
            <a:off x="914400" y="5557838"/>
            <a:ext cx="154134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CT004 - Marcação de conclusão</a:t>
            </a:r>
            <a:endParaRPr lang="en-US" sz="788" dirty="0"/>
          </a:p>
        </p:txBody>
      </p:sp>
      <p:sp>
        <p:nvSpPr>
          <p:cNvPr id="84" name="Shape 73"/>
          <p:cNvSpPr/>
          <p:nvPr/>
        </p:nvSpPr>
        <p:spPr>
          <a:xfrm>
            <a:off x="3812949" y="5543550"/>
            <a:ext cx="501876" cy="17145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5" name="Text 74"/>
          <p:cNvSpPr/>
          <p:nvPr/>
        </p:nvSpPr>
        <p:spPr>
          <a:xfrm>
            <a:off x="3812949" y="5543550"/>
            <a:ext cx="57331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</a:t>
            </a:r>
            <a:endParaRPr lang="en-US" sz="675" dirty="0"/>
          </a:p>
        </p:txBody>
      </p:sp>
      <p:sp>
        <p:nvSpPr>
          <p:cNvPr id="86" name="Text 75"/>
          <p:cNvSpPr/>
          <p:nvPr/>
        </p:nvSpPr>
        <p:spPr>
          <a:xfrm>
            <a:off x="914400" y="5786438"/>
            <a:ext cx="169284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CT006 - Exclusão com confirmação</a:t>
            </a:r>
            <a:endParaRPr lang="en-US" sz="788" dirty="0"/>
          </a:p>
        </p:txBody>
      </p:sp>
      <p:sp>
        <p:nvSpPr>
          <p:cNvPr id="87" name="Shape 76"/>
          <p:cNvSpPr/>
          <p:nvPr/>
        </p:nvSpPr>
        <p:spPr>
          <a:xfrm>
            <a:off x="3812949" y="5772150"/>
            <a:ext cx="501876" cy="17145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8" name="Text 77"/>
          <p:cNvSpPr/>
          <p:nvPr/>
        </p:nvSpPr>
        <p:spPr>
          <a:xfrm>
            <a:off x="3812949" y="5772150"/>
            <a:ext cx="57331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</a:t>
            </a:r>
            <a:endParaRPr lang="en-US" sz="675" dirty="0"/>
          </a:p>
        </p:txBody>
      </p:sp>
      <p:sp>
        <p:nvSpPr>
          <p:cNvPr id="89" name="Text 78"/>
          <p:cNvSpPr/>
          <p:nvPr/>
        </p:nvSpPr>
        <p:spPr>
          <a:xfrm>
            <a:off x="914400" y="6015038"/>
            <a:ext cx="149332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CT011 - Responsividade móvel</a:t>
            </a:r>
            <a:endParaRPr lang="en-US" sz="788" dirty="0"/>
          </a:p>
        </p:txBody>
      </p:sp>
      <p:sp>
        <p:nvSpPr>
          <p:cNvPr id="90" name="Shape 79"/>
          <p:cNvSpPr/>
          <p:nvPr/>
        </p:nvSpPr>
        <p:spPr>
          <a:xfrm>
            <a:off x="3812949" y="6000750"/>
            <a:ext cx="501876" cy="17145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1" name="Text 80"/>
          <p:cNvSpPr/>
          <p:nvPr/>
        </p:nvSpPr>
        <p:spPr>
          <a:xfrm>
            <a:off x="3812949" y="6000750"/>
            <a:ext cx="57331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</a:t>
            </a:r>
            <a:endParaRPr lang="en-US" sz="675" dirty="0"/>
          </a:p>
        </p:txBody>
      </p:sp>
      <p:sp>
        <p:nvSpPr>
          <p:cNvPr id="92" name="Shape 81"/>
          <p:cNvSpPr/>
          <p:nvPr/>
        </p:nvSpPr>
        <p:spPr>
          <a:xfrm>
            <a:off x="4657725" y="4600575"/>
            <a:ext cx="3743325" cy="1743075"/>
          </a:xfrm>
          <a:prstGeom prst="rect">
            <a:avLst/>
          </a:prstGeom>
          <a:solidFill>
            <a:srgbClr val="FFFBE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93" name="Image 9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4786313"/>
            <a:ext cx="128588" cy="171450"/>
          </a:xfrm>
          <a:prstGeom prst="rect">
            <a:avLst/>
          </a:prstGeom>
        </p:spPr>
      </p:pic>
      <p:sp>
        <p:nvSpPr>
          <p:cNvPr id="94" name="Text 82"/>
          <p:cNvSpPr/>
          <p:nvPr/>
        </p:nvSpPr>
        <p:spPr>
          <a:xfrm>
            <a:off x="5043488" y="4772025"/>
            <a:ext cx="149259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Critérios de Aprovação</a:t>
            </a:r>
            <a:endParaRPr lang="en-US" sz="1013" dirty="0"/>
          </a:p>
        </p:txBody>
      </p:sp>
      <p:pic>
        <p:nvPicPr>
          <p:cNvPr id="95" name="Image 10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175" y="5114925"/>
            <a:ext cx="114300" cy="114300"/>
          </a:xfrm>
          <a:prstGeom prst="rect">
            <a:avLst/>
          </a:prstGeom>
        </p:spPr>
      </p:pic>
      <p:sp>
        <p:nvSpPr>
          <p:cNvPr id="96" name="Text 83"/>
          <p:cNvSpPr/>
          <p:nvPr/>
        </p:nvSpPr>
        <p:spPr>
          <a:xfrm>
            <a:off x="5000625" y="5109567"/>
            <a:ext cx="87974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 Funcionais</a:t>
            </a:r>
            <a:endParaRPr lang="en-US" sz="788" dirty="0"/>
          </a:p>
        </p:txBody>
      </p:sp>
      <p:sp>
        <p:nvSpPr>
          <p:cNvPr id="97" name="Text 84"/>
          <p:cNvSpPr/>
          <p:nvPr/>
        </p:nvSpPr>
        <p:spPr>
          <a:xfrm>
            <a:off x="5000625" y="5257800"/>
            <a:ext cx="169089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Todos os casos funcionais devem passar</a:t>
            </a:r>
            <a:endParaRPr lang="en-US" sz="675" dirty="0"/>
          </a:p>
        </p:txBody>
      </p:sp>
      <p:pic>
        <p:nvPicPr>
          <p:cNvPr id="98" name="Image 11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175" y="5486400"/>
            <a:ext cx="114300" cy="114300"/>
          </a:xfrm>
          <a:prstGeom prst="rect">
            <a:avLst/>
          </a:prstGeom>
        </p:spPr>
      </p:pic>
      <p:sp>
        <p:nvSpPr>
          <p:cNvPr id="99" name="Text 85"/>
          <p:cNvSpPr/>
          <p:nvPr/>
        </p:nvSpPr>
        <p:spPr>
          <a:xfrm>
            <a:off x="5000625" y="5481042"/>
            <a:ext cx="74733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90% Interface</a:t>
            </a:r>
            <a:endParaRPr lang="en-US" sz="788" dirty="0"/>
          </a:p>
        </p:txBody>
      </p:sp>
      <p:sp>
        <p:nvSpPr>
          <p:cNvPr id="100" name="Text 86"/>
          <p:cNvSpPr/>
          <p:nvPr/>
        </p:nvSpPr>
        <p:spPr>
          <a:xfrm>
            <a:off x="5000625" y="5629275"/>
            <a:ext cx="145506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Mínimo para testes de usabilidade</a:t>
            </a:r>
            <a:endParaRPr lang="en-US" sz="675" dirty="0"/>
          </a:p>
        </p:txBody>
      </p:sp>
      <p:pic>
        <p:nvPicPr>
          <p:cNvPr id="101" name="Image 12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175" y="5857875"/>
            <a:ext cx="114300" cy="114300"/>
          </a:xfrm>
          <a:prstGeom prst="rect">
            <a:avLst/>
          </a:prstGeom>
        </p:spPr>
      </p:pic>
      <p:sp>
        <p:nvSpPr>
          <p:cNvPr id="102" name="Text 87"/>
          <p:cNvSpPr/>
          <p:nvPr/>
        </p:nvSpPr>
        <p:spPr>
          <a:xfrm>
            <a:off x="5000625" y="5852517"/>
            <a:ext cx="68242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Zero Críticos</a:t>
            </a:r>
            <a:endParaRPr lang="en-US" sz="788" dirty="0"/>
          </a:p>
        </p:txBody>
      </p:sp>
      <p:sp>
        <p:nvSpPr>
          <p:cNvPr id="103" name="Text 88"/>
          <p:cNvSpPr/>
          <p:nvPr/>
        </p:nvSpPr>
        <p:spPr>
          <a:xfrm>
            <a:off x="5000625" y="6000750"/>
            <a:ext cx="140687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Nenhum defeito crítico pendente</a:t>
            </a:r>
            <a:endParaRPr lang="en-US" sz="6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745093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658100" y="0"/>
            <a:ext cx="1485900" cy="14859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-228600" y="6765131"/>
            <a:ext cx="914400" cy="9144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457200" y="228600"/>
            <a:ext cx="8229600" cy="6993731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990" y="514350"/>
            <a:ext cx="225028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468319" y="514350"/>
            <a:ext cx="2618129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Gestão de Configuração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742950" y="885825"/>
            <a:ext cx="77295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sistemático de mudanças e versionamento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742950" y="1257300"/>
            <a:ext cx="3714750" cy="228600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1443038"/>
            <a:ext cx="150019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150144" y="1428750"/>
            <a:ext cx="146176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de Versões</a:t>
            </a:r>
            <a:endParaRPr lang="en-US" sz="1125" dirty="0"/>
          </a:p>
        </p:txBody>
      </p:sp>
      <p:sp>
        <p:nvSpPr>
          <p:cNvPr id="12" name="Shape 7"/>
          <p:cNvSpPr/>
          <p:nvPr/>
        </p:nvSpPr>
        <p:spPr>
          <a:xfrm>
            <a:off x="914400" y="174307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25" y="1843088"/>
            <a:ext cx="110728" cy="1143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168003" y="1828800"/>
            <a:ext cx="66693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 + GitHub</a:t>
            </a:r>
            <a:endParaRPr lang="en-US" sz="788" dirty="0"/>
          </a:p>
        </p:txBody>
      </p:sp>
      <p:sp>
        <p:nvSpPr>
          <p:cNvPr id="15" name="Text 9"/>
          <p:cNvSpPr/>
          <p:nvPr/>
        </p:nvSpPr>
        <p:spPr>
          <a:xfrm>
            <a:off x="1000125" y="2028825"/>
            <a:ext cx="32718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distribuído com repositório remoto</a:t>
            </a:r>
            <a:endParaRPr lang="en-US" sz="675" dirty="0"/>
          </a:p>
        </p:txBody>
      </p:sp>
      <p:sp>
        <p:nvSpPr>
          <p:cNvPr id="16" name="Shape 10"/>
          <p:cNvSpPr/>
          <p:nvPr/>
        </p:nvSpPr>
        <p:spPr>
          <a:xfrm>
            <a:off x="914400" y="231457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0125" y="2414588"/>
            <a:ext cx="100013" cy="11430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157288" y="2400300"/>
            <a:ext cx="119189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Estratégia de Branches</a:t>
            </a:r>
            <a:endParaRPr lang="en-US" sz="788" dirty="0"/>
          </a:p>
        </p:txBody>
      </p:sp>
      <p:sp>
        <p:nvSpPr>
          <p:cNvPr id="19" name="Text 12"/>
          <p:cNvSpPr/>
          <p:nvPr/>
        </p:nvSpPr>
        <p:spPr>
          <a:xfrm>
            <a:off x="1000125" y="2600325"/>
            <a:ext cx="32718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Main protegido, develop para integração</a:t>
            </a:r>
            <a:endParaRPr lang="en-US" sz="675" dirty="0"/>
          </a:p>
        </p:txBody>
      </p:sp>
      <p:sp>
        <p:nvSpPr>
          <p:cNvPr id="20" name="Shape 13"/>
          <p:cNvSpPr/>
          <p:nvPr/>
        </p:nvSpPr>
        <p:spPr>
          <a:xfrm>
            <a:off x="914400" y="288607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1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0125" y="2986088"/>
            <a:ext cx="100013" cy="114300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1157288" y="2971800"/>
            <a:ext cx="135681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Versionamento Semântico</a:t>
            </a:r>
            <a:endParaRPr lang="en-US" sz="788" dirty="0"/>
          </a:p>
        </p:txBody>
      </p:sp>
      <p:sp>
        <p:nvSpPr>
          <p:cNvPr id="23" name="Text 15"/>
          <p:cNvSpPr/>
          <p:nvPr/>
        </p:nvSpPr>
        <p:spPr>
          <a:xfrm>
            <a:off x="1000125" y="3171825"/>
            <a:ext cx="32718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Tags v1.0.0, v1.1.0 para releases</a:t>
            </a:r>
            <a:endParaRPr lang="en-US" sz="675" dirty="0"/>
          </a:p>
        </p:txBody>
      </p:sp>
      <p:sp>
        <p:nvSpPr>
          <p:cNvPr id="24" name="Shape 16"/>
          <p:cNvSpPr/>
          <p:nvPr/>
        </p:nvSpPr>
        <p:spPr>
          <a:xfrm>
            <a:off x="4686300" y="1257300"/>
            <a:ext cx="3714750" cy="2286000"/>
          </a:xfrm>
          <a:prstGeom prst="rect">
            <a:avLst/>
          </a:prstGeom>
          <a:solidFill>
            <a:srgbClr val="F9FAF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5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57750" y="1443038"/>
            <a:ext cx="192881" cy="171450"/>
          </a:xfrm>
          <a:prstGeom prst="rect">
            <a:avLst/>
          </a:prstGeom>
        </p:spPr>
      </p:pic>
      <p:sp>
        <p:nvSpPr>
          <p:cNvPr id="26" name="Text 17"/>
          <p:cNvSpPr/>
          <p:nvPr/>
        </p:nvSpPr>
        <p:spPr>
          <a:xfrm>
            <a:off x="5136356" y="1428750"/>
            <a:ext cx="160636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Itens de Configuração</a:t>
            </a:r>
            <a:endParaRPr lang="en-US" sz="1125" dirty="0"/>
          </a:p>
        </p:txBody>
      </p:sp>
      <p:sp>
        <p:nvSpPr>
          <p:cNvPr id="27" name="Shape 18"/>
          <p:cNvSpPr/>
          <p:nvPr/>
        </p:nvSpPr>
        <p:spPr>
          <a:xfrm>
            <a:off x="4857750" y="1743075"/>
            <a:ext cx="3371850" cy="2857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4900" y="1828800"/>
            <a:ext cx="142875" cy="114300"/>
          </a:xfrm>
          <a:prstGeom prst="rect">
            <a:avLst/>
          </a:prstGeom>
        </p:spPr>
      </p:pic>
      <p:sp>
        <p:nvSpPr>
          <p:cNvPr id="29" name="Text 19"/>
          <p:cNvSpPr/>
          <p:nvPr/>
        </p:nvSpPr>
        <p:spPr>
          <a:xfrm>
            <a:off x="5114925" y="1814513"/>
            <a:ext cx="69724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Código Fonte</a:t>
            </a:r>
            <a:endParaRPr lang="en-US" sz="788" dirty="0"/>
          </a:p>
        </p:txBody>
      </p:sp>
      <p:sp>
        <p:nvSpPr>
          <p:cNvPr id="30" name="Shape 20"/>
          <p:cNvSpPr/>
          <p:nvPr/>
        </p:nvSpPr>
        <p:spPr>
          <a:xfrm>
            <a:off x="7607815" y="1800225"/>
            <a:ext cx="564635" cy="17145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1" name="Text 21"/>
          <p:cNvSpPr/>
          <p:nvPr/>
        </p:nvSpPr>
        <p:spPr>
          <a:xfrm>
            <a:off x="7607815" y="1800225"/>
            <a:ext cx="636073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Controlado</a:t>
            </a:r>
            <a:endParaRPr lang="en-US" sz="675" dirty="0"/>
          </a:p>
        </p:txBody>
      </p:sp>
      <p:sp>
        <p:nvSpPr>
          <p:cNvPr id="32" name="Shape 22"/>
          <p:cNvSpPr/>
          <p:nvPr/>
        </p:nvSpPr>
        <p:spPr>
          <a:xfrm>
            <a:off x="4857750" y="2085975"/>
            <a:ext cx="3371850" cy="2857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4900" y="2171700"/>
            <a:ext cx="85725" cy="114300"/>
          </a:xfrm>
          <a:prstGeom prst="rect">
            <a:avLst/>
          </a:prstGeom>
        </p:spPr>
      </p:pic>
      <p:sp>
        <p:nvSpPr>
          <p:cNvPr id="34" name="Text 23"/>
          <p:cNvSpPr/>
          <p:nvPr/>
        </p:nvSpPr>
        <p:spPr>
          <a:xfrm>
            <a:off x="5057775" y="2157413"/>
            <a:ext cx="78332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</a:t>
            </a:r>
            <a:endParaRPr lang="en-US" sz="788" dirty="0"/>
          </a:p>
        </p:txBody>
      </p:sp>
      <p:sp>
        <p:nvSpPr>
          <p:cNvPr id="35" name="Shape 24"/>
          <p:cNvSpPr/>
          <p:nvPr/>
        </p:nvSpPr>
        <p:spPr>
          <a:xfrm>
            <a:off x="7603964" y="2143125"/>
            <a:ext cx="568486" cy="17145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6" name="Text 25"/>
          <p:cNvSpPr/>
          <p:nvPr/>
        </p:nvSpPr>
        <p:spPr>
          <a:xfrm>
            <a:off x="7603964" y="2143125"/>
            <a:ext cx="63992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Versionado</a:t>
            </a:r>
            <a:endParaRPr lang="en-US" sz="675" dirty="0"/>
          </a:p>
        </p:txBody>
      </p:sp>
      <p:sp>
        <p:nvSpPr>
          <p:cNvPr id="37" name="Shape 26"/>
          <p:cNvSpPr/>
          <p:nvPr/>
        </p:nvSpPr>
        <p:spPr>
          <a:xfrm>
            <a:off x="4857750" y="2428875"/>
            <a:ext cx="3371850" cy="2857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8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14900" y="2514600"/>
            <a:ext cx="114300" cy="114300"/>
          </a:xfrm>
          <a:prstGeom prst="rect">
            <a:avLst/>
          </a:prstGeom>
        </p:spPr>
      </p:pic>
      <p:sp>
        <p:nvSpPr>
          <p:cNvPr id="39" name="Text 27"/>
          <p:cNvSpPr/>
          <p:nvPr/>
        </p:nvSpPr>
        <p:spPr>
          <a:xfrm>
            <a:off x="5086350" y="2500313"/>
            <a:ext cx="74872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Configurações</a:t>
            </a:r>
            <a:endParaRPr lang="en-US" sz="788" dirty="0"/>
          </a:p>
        </p:txBody>
      </p:sp>
      <p:sp>
        <p:nvSpPr>
          <p:cNvPr id="40" name="Shape 28"/>
          <p:cNvSpPr/>
          <p:nvPr/>
        </p:nvSpPr>
        <p:spPr>
          <a:xfrm>
            <a:off x="7650007" y="2486025"/>
            <a:ext cx="522443" cy="17145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1" name="Text 29"/>
          <p:cNvSpPr/>
          <p:nvPr/>
        </p:nvSpPr>
        <p:spPr>
          <a:xfrm>
            <a:off x="7650007" y="2486025"/>
            <a:ext cx="593880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Rastreado</a:t>
            </a:r>
            <a:endParaRPr lang="en-US" sz="675" dirty="0"/>
          </a:p>
        </p:txBody>
      </p:sp>
      <p:sp>
        <p:nvSpPr>
          <p:cNvPr id="42" name="Shape 30"/>
          <p:cNvSpPr/>
          <p:nvPr/>
        </p:nvSpPr>
        <p:spPr>
          <a:xfrm>
            <a:off x="4857750" y="2771775"/>
            <a:ext cx="3371850" cy="28575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3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914900" y="2857500"/>
            <a:ext cx="114300" cy="114300"/>
          </a:xfrm>
          <a:prstGeom prst="rect">
            <a:avLst/>
          </a:prstGeom>
        </p:spPr>
      </p:pic>
      <p:sp>
        <p:nvSpPr>
          <p:cNvPr id="44" name="Text 31"/>
          <p:cNvSpPr/>
          <p:nvPr/>
        </p:nvSpPr>
        <p:spPr>
          <a:xfrm>
            <a:off x="5086350" y="2843213"/>
            <a:ext cx="78584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Dados de Teste</a:t>
            </a:r>
            <a:endParaRPr lang="en-US" sz="788" dirty="0"/>
          </a:p>
        </p:txBody>
      </p:sp>
      <p:sp>
        <p:nvSpPr>
          <p:cNvPr id="45" name="Shape 32"/>
          <p:cNvSpPr/>
          <p:nvPr/>
        </p:nvSpPr>
        <p:spPr>
          <a:xfrm>
            <a:off x="7733165" y="2828925"/>
            <a:ext cx="439285" cy="171450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6" name="Text 33"/>
          <p:cNvSpPr/>
          <p:nvPr/>
        </p:nvSpPr>
        <p:spPr>
          <a:xfrm>
            <a:off x="7733165" y="2828925"/>
            <a:ext cx="510722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Incluído</a:t>
            </a:r>
            <a:endParaRPr lang="en-US" sz="675" dirty="0"/>
          </a:p>
        </p:txBody>
      </p:sp>
      <p:sp>
        <p:nvSpPr>
          <p:cNvPr id="47" name="Shape 34"/>
          <p:cNvSpPr/>
          <p:nvPr/>
        </p:nvSpPr>
        <p:spPr>
          <a:xfrm>
            <a:off x="742950" y="3714750"/>
            <a:ext cx="7658100" cy="1364456"/>
          </a:xfrm>
          <a:prstGeom prst="rect">
            <a:avLst/>
          </a:prstGeom>
          <a:solidFill>
            <a:srgbClr val="E5E7EB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8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14400" y="3900488"/>
            <a:ext cx="192881" cy="171450"/>
          </a:xfrm>
          <a:prstGeom prst="rect">
            <a:avLst/>
          </a:prstGeom>
        </p:spPr>
      </p:pic>
      <p:sp>
        <p:nvSpPr>
          <p:cNvPr id="49" name="Text 35"/>
          <p:cNvSpPr/>
          <p:nvPr/>
        </p:nvSpPr>
        <p:spPr>
          <a:xfrm>
            <a:off x="1193006" y="3886200"/>
            <a:ext cx="15446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Fluxo de Trabalho Git</a:t>
            </a:r>
            <a:endParaRPr lang="en-US" sz="1125" dirty="0"/>
          </a:p>
        </p:txBody>
      </p:sp>
      <p:sp>
        <p:nvSpPr>
          <p:cNvPr id="50" name="Shape 36"/>
          <p:cNvSpPr/>
          <p:nvPr/>
        </p:nvSpPr>
        <p:spPr>
          <a:xfrm>
            <a:off x="2570466" y="4200525"/>
            <a:ext cx="834005" cy="364331"/>
          </a:xfrm>
          <a:prstGeom prst="rect">
            <a:avLst/>
          </a:prstGeom>
          <a:solidFill>
            <a:srgbClr val="DBEAFE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51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01730" y="4286250"/>
            <a:ext cx="171450" cy="171450"/>
          </a:xfrm>
          <a:prstGeom prst="rect">
            <a:avLst/>
          </a:prstGeom>
        </p:spPr>
      </p:pic>
      <p:sp>
        <p:nvSpPr>
          <p:cNvPr id="52" name="Text 37"/>
          <p:cNvSpPr/>
          <p:nvPr/>
        </p:nvSpPr>
        <p:spPr>
          <a:xfrm>
            <a:off x="2570466" y="4645223"/>
            <a:ext cx="90544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Desenvolvimento</a:t>
            </a:r>
            <a:endParaRPr lang="en-US" sz="788" dirty="0"/>
          </a:p>
        </p:txBody>
      </p:sp>
      <p:sp>
        <p:nvSpPr>
          <p:cNvPr id="53" name="Text 38"/>
          <p:cNvSpPr/>
          <p:nvPr/>
        </p:nvSpPr>
        <p:spPr>
          <a:xfrm>
            <a:off x="2570466" y="4793456"/>
            <a:ext cx="90544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 branches</a:t>
            </a:r>
            <a:endParaRPr lang="en-US" sz="675" dirty="0"/>
          </a:p>
        </p:txBody>
      </p:sp>
      <p:pic>
        <p:nvPicPr>
          <p:cNvPr id="54" name="Image 13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575921" y="4482703"/>
            <a:ext cx="125016" cy="142875"/>
          </a:xfrm>
          <a:prstGeom prst="rect">
            <a:avLst/>
          </a:prstGeom>
        </p:spPr>
      </p:pic>
      <p:sp>
        <p:nvSpPr>
          <p:cNvPr id="55" name="Shape 39"/>
          <p:cNvSpPr/>
          <p:nvPr/>
        </p:nvSpPr>
        <p:spPr>
          <a:xfrm>
            <a:off x="3872387" y="4200525"/>
            <a:ext cx="594075" cy="364331"/>
          </a:xfrm>
          <a:prstGeom prst="rect">
            <a:avLst/>
          </a:prstGeom>
          <a:solidFill>
            <a:srgbClr val="FEF3C7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56" name="Image 14" descr="preencoded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094401" y="4286250"/>
            <a:ext cx="150019" cy="171450"/>
          </a:xfrm>
          <a:prstGeom prst="rect">
            <a:avLst/>
          </a:prstGeom>
        </p:spPr>
      </p:pic>
      <p:sp>
        <p:nvSpPr>
          <p:cNvPr id="57" name="Text 40"/>
          <p:cNvSpPr/>
          <p:nvPr/>
        </p:nvSpPr>
        <p:spPr>
          <a:xfrm>
            <a:off x="3872387" y="4645223"/>
            <a:ext cx="66551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Pull Request</a:t>
            </a:r>
            <a:endParaRPr lang="en-US" sz="788" dirty="0"/>
          </a:p>
        </p:txBody>
      </p:sp>
      <p:sp>
        <p:nvSpPr>
          <p:cNvPr id="58" name="Text 41"/>
          <p:cNvSpPr/>
          <p:nvPr/>
        </p:nvSpPr>
        <p:spPr>
          <a:xfrm>
            <a:off x="3872387" y="4793456"/>
            <a:ext cx="665513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Code review</a:t>
            </a:r>
            <a:endParaRPr lang="en-US" sz="675" dirty="0"/>
          </a:p>
        </p:txBody>
      </p:sp>
      <p:pic>
        <p:nvPicPr>
          <p:cNvPr id="59" name="Image 15" descr="preencoded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637912" y="4482703"/>
            <a:ext cx="125016" cy="142875"/>
          </a:xfrm>
          <a:prstGeom prst="rect">
            <a:avLst/>
          </a:prstGeom>
        </p:spPr>
      </p:pic>
      <p:sp>
        <p:nvSpPr>
          <p:cNvPr id="60" name="Shape 42"/>
          <p:cNvSpPr/>
          <p:nvPr/>
        </p:nvSpPr>
        <p:spPr>
          <a:xfrm>
            <a:off x="4934378" y="4200525"/>
            <a:ext cx="656332" cy="364331"/>
          </a:xfrm>
          <a:prstGeom prst="rect">
            <a:avLst/>
          </a:prstGeom>
          <a:solidFill>
            <a:srgbClr val="D1FAE5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61" name="Image 16" descr="preencoded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76819" y="4286250"/>
            <a:ext cx="171450" cy="171450"/>
          </a:xfrm>
          <a:prstGeom prst="rect">
            <a:avLst/>
          </a:prstGeom>
        </p:spPr>
      </p:pic>
      <p:sp>
        <p:nvSpPr>
          <p:cNvPr id="62" name="Text 43"/>
          <p:cNvSpPr/>
          <p:nvPr/>
        </p:nvSpPr>
        <p:spPr>
          <a:xfrm>
            <a:off x="5107670" y="4645223"/>
            <a:ext cx="38118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Merge</a:t>
            </a:r>
            <a:endParaRPr lang="en-US" sz="788" dirty="0"/>
          </a:p>
        </p:txBody>
      </p:sp>
      <p:sp>
        <p:nvSpPr>
          <p:cNvPr id="63" name="Text 44"/>
          <p:cNvSpPr/>
          <p:nvPr/>
        </p:nvSpPr>
        <p:spPr>
          <a:xfrm>
            <a:off x="4934378" y="4793456"/>
            <a:ext cx="72777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Branch principal</a:t>
            </a:r>
            <a:endParaRPr lang="en-US" sz="675" dirty="0"/>
          </a:p>
        </p:txBody>
      </p:sp>
      <p:pic>
        <p:nvPicPr>
          <p:cNvPr id="64" name="Image 17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62160" y="4482703"/>
            <a:ext cx="125016" cy="142875"/>
          </a:xfrm>
          <a:prstGeom prst="rect">
            <a:avLst/>
          </a:prstGeom>
        </p:spPr>
      </p:pic>
      <p:sp>
        <p:nvSpPr>
          <p:cNvPr id="65" name="Shape 45"/>
          <p:cNvSpPr/>
          <p:nvPr/>
        </p:nvSpPr>
        <p:spPr>
          <a:xfrm>
            <a:off x="6058626" y="4200525"/>
            <a:ext cx="514880" cy="364331"/>
          </a:xfrm>
          <a:prstGeom prst="rect">
            <a:avLst/>
          </a:prstGeom>
          <a:solidFill>
            <a:srgbClr val="EDE9FE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66" name="Image 18" descr="preencoded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230327" y="4286250"/>
            <a:ext cx="171450" cy="171450"/>
          </a:xfrm>
          <a:prstGeom prst="rect">
            <a:avLst/>
          </a:prstGeom>
        </p:spPr>
      </p:pic>
      <p:sp>
        <p:nvSpPr>
          <p:cNvPr id="67" name="Text 46"/>
          <p:cNvSpPr/>
          <p:nvPr/>
        </p:nvSpPr>
        <p:spPr>
          <a:xfrm>
            <a:off x="6132072" y="4645223"/>
            <a:ext cx="43939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Release</a:t>
            </a:r>
            <a:endParaRPr lang="en-US" sz="788" dirty="0"/>
          </a:p>
        </p:txBody>
      </p:sp>
      <p:sp>
        <p:nvSpPr>
          <p:cNvPr id="68" name="Text 47"/>
          <p:cNvSpPr/>
          <p:nvPr/>
        </p:nvSpPr>
        <p:spPr>
          <a:xfrm>
            <a:off x="6058626" y="4793456"/>
            <a:ext cx="58631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Tag + Deploy</a:t>
            </a:r>
            <a:endParaRPr lang="en-US" sz="675" dirty="0"/>
          </a:p>
        </p:txBody>
      </p:sp>
      <p:pic>
        <p:nvPicPr>
          <p:cNvPr id="69" name="Image 19" descr="preencoded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4400" y="5436394"/>
            <a:ext cx="171450" cy="171450"/>
          </a:xfrm>
          <a:prstGeom prst="rect">
            <a:avLst/>
          </a:prstGeom>
        </p:spPr>
      </p:pic>
      <p:sp>
        <p:nvSpPr>
          <p:cNvPr id="70" name="Text 48"/>
          <p:cNvSpPr/>
          <p:nvPr/>
        </p:nvSpPr>
        <p:spPr>
          <a:xfrm>
            <a:off x="1171575" y="5422106"/>
            <a:ext cx="147705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de Mudanças</a:t>
            </a:r>
            <a:endParaRPr lang="en-US" sz="1013" dirty="0"/>
          </a:p>
        </p:txBody>
      </p:sp>
      <p:pic>
        <p:nvPicPr>
          <p:cNvPr id="71" name="Image 20" descr="preencoded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4400" y="5765006"/>
            <a:ext cx="85725" cy="114300"/>
          </a:xfrm>
          <a:prstGeom prst="rect">
            <a:avLst/>
          </a:prstGeom>
        </p:spPr>
      </p:pic>
      <p:sp>
        <p:nvSpPr>
          <p:cNvPr id="72" name="Text 49"/>
          <p:cNvSpPr/>
          <p:nvPr/>
        </p:nvSpPr>
        <p:spPr>
          <a:xfrm>
            <a:off x="1057275" y="5759648"/>
            <a:ext cx="96287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Solicitação Formal</a:t>
            </a:r>
            <a:endParaRPr lang="en-US" sz="788" dirty="0"/>
          </a:p>
        </p:txBody>
      </p:sp>
      <p:sp>
        <p:nvSpPr>
          <p:cNvPr id="73" name="Text 50"/>
          <p:cNvSpPr/>
          <p:nvPr/>
        </p:nvSpPr>
        <p:spPr>
          <a:xfrm>
            <a:off x="1057275" y="5907881"/>
            <a:ext cx="138320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Descrição, justificativa e impacto</a:t>
            </a:r>
            <a:endParaRPr lang="en-US" sz="675" dirty="0"/>
          </a:p>
        </p:txBody>
      </p:sp>
      <p:pic>
        <p:nvPicPr>
          <p:cNvPr id="74" name="Image 21" descr="preencoded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14400" y="6136481"/>
            <a:ext cx="114300" cy="114300"/>
          </a:xfrm>
          <a:prstGeom prst="rect">
            <a:avLst/>
          </a:prstGeom>
        </p:spPr>
      </p:pic>
      <p:sp>
        <p:nvSpPr>
          <p:cNvPr id="75" name="Text 51"/>
          <p:cNvSpPr/>
          <p:nvPr/>
        </p:nvSpPr>
        <p:spPr>
          <a:xfrm>
            <a:off x="1085850" y="6131123"/>
            <a:ext cx="111819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Avaliação de Impacto</a:t>
            </a:r>
            <a:endParaRPr lang="en-US" sz="788" dirty="0"/>
          </a:p>
        </p:txBody>
      </p:sp>
      <p:sp>
        <p:nvSpPr>
          <p:cNvPr id="76" name="Text 52"/>
          <p:cNvSpPr/>
          <p:nvPr/>
        </p:nvSpPr>
        <p:spPr>
          <a:xfrm>
            <a:off x="1085850" y="6279356"/>
            <a:ext cx="1229869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técnica e de recursos</a:t>
            </a:r>
            <a:endParaRPr lang="en-US" sz="675" dirty="0"/>
          </a:p>
        </p:txBody>
      </p:sp>
      <p:pic>
        <p:nvPicPr>
          <p:cNvPr id="77" name="Image 22" descr="preencoded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14400" y="6507956"/>
            <a:ext cx="114300" cy="114300"/>
          </a:xfrm>
          <a:prstGeom prst="rect">
            <a:avLst/>
          </a:prstGeom>
        </p:spPr>
      </p:pic>
      <p:sp>
        <p:nvSpPr>
          <p:cNvPr id="78" name="Text 53"/>
          <p:cNvSpPr/>
          <p:nvPr/>
        </p:nvSpPr>
        <p:spPr>
          <a:xfrm>
            <a:off x="1085850" y="6502598"/>
            <a:ext cx="123319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Aprovação e Verificação</a:t>
            </a:r>
            <a:endParaRPr lang="en-US" sz="788" dirty="0"/>
          </a:p>
        </p:txBody>
      </p:sp>
      <p:sp>
        <p:nvSpPr>
          <p:cNvPr id="79" name="Text 54"/>
          <p:cNvSpPr/>
          <p:nvPr/>
        </p:nvSpPr>
        <p:spPr>
          <a:xfrm>
            <a:off x="1085850" y="6650831"/>
            <a:ext cx="175242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Stakeholders e testes pós-implementação</a:t>
            </a:r>
            <a:endParaRPr lang="en-US" sz="675" dirty="0"/>
          </a:p>
        </p:txBody>
      </p:sp>
      <p:sp>
        <p:nvSpPr>
          <p:cNvPr id="80" name="Shape 55"/>
          <p:cNvSpPr/>
          <p:nvPr/>
        </p:nvSpPr>
        <p:spPr>
          <a:xfrm>
            <a:off x="4657725" y="5250656"/>
            <a:ext cx="3743325" cy="1685925"/>
          </a:xfrm>
          <a:prstGeom prst="rect">
            <a:avLst/>
          </a:prstGeom>
          <a:solidFill>
            <a:srgbClr val="FEF2F2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1" name="Image 23" descr="preencoded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829175" y="5436394"/>
            <a:ext cx="171450" cy="171450"/>
          </a:xfrm>
          <a:prstGeom prst="rect">
            <a:avLst/>
          </a:prstGeom>
        </p:spPr>
      </p:pic>
      <p:sp>
        <p:nvSpPr>
          <p:cNvPr id="82" name="Text 56"/>
          <p:cNvSpPr/>
          <p:nvPr/>
        </p:nvSpPr>
        <p:spPr>
          <a:xfrm>
            <a:off x="5086350" y="5422106"/>
            <a:ext cx="148553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Backup e Recuperação</a:t>
            </a:r>
            <a:endParaRPr lang="en-US" sz="1013" dirty="0"/>
          </a:p>
        </p:txBody>
      </p:sp>
      <p:pic>
        <p:nvPicPr>
          <p:cNvPr id="83" name="Image 24" descr="preencoded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29175" y="5765006"/>
            <a:ext cx="142875" cy="114300"/>
          </a:xfrm>
          <a:prstGeom prst="rect">
            <a:avLst/>
          </a:prstGeom>
        </p:spPr>
      </p:pic>
      <p:sp>
        <p:nvSpPr>
          <p:cNvPr id="84" name="Text 57"/>
          <p:cNvSpPr/>
          <p:nvPr/>
        </p:nvSpPr>
        <p:spPr>
          <a:xfrm>
            <a:off x="5029200" y="5759648"/>
            <a:ext cx="118619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Replicação Automática</a:t>
            </a:r>
            <a:endParaRPr lang="en-US" sz="788" dirty="0"/>
          </a:p>
        </p:txBody>
      </p:sp>
      <p:sp>
        <p:nvSpPr>
          <p:cNvPr id="85" name="Text 58"/>
          <p:cNvSpPr/>
          <p:nvPr/>
        </p:nvSpPr>
        <p:spPr>
          <a:xfrm>
            <a:off x="5029200" y="5907881"/>
            <a:ext cx="131283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Múltiplas localizações e nuvem</a:t>
            </a:r>
            <a:endParaRPr lang="en-US" sz="675" dirty="0"/>
          </a:p>
        </p:txBody>
      </p:sp>
      <p:pic>
        <p:nvPicPr>
          <p:cNvPr id="86" name="Image 25" descr="preencoded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829175" y="6136481"/>
            <a:ext cx="114300" cy="114300"/>
          </a:xfrm>
          <a:prstGeom prst="rect">
            <a:avLst/>
          </a:prstGeom>
        </p:spPr>
      </p:pic>
      <p:sp>
        <p:nvSpPr>
          <p:cNvPr id="87" name="Text 59"/>
          <p:cNvSpPr/>
          <p:nvPr/>
        </p:nvSpPr>
        <p:spPr>
          <a:xfrm>
            <a:off x="5000625" y="6131123"/>
            <a:ext cx="100966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Histórico Completo</a:t>
            </a:r>
            <a:endParaRPr lang="en-US" sz="788" dirty="0"/>
          </a:p>
        </p:txBody>
      </p:sp>
      <p:sp>
        <p:nvSpPr>
          <p:cNvPr id="88" name="Text 60"/>
          <p:cNvSpPr/>
          <p:nvPr/>
        </p:nvSpPr>
        <p:spPr>
          <a:xfrm>
            <a:off x="5000625" y="6279356"/>
            <a:ext cx="139280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Recuperação de qualquer versão</a:t>
            </a:r>
            <a:endParaRPr lang="en-US" sz="675" dirty="0"/>
          </a:p>
        </p:txBody>
      </p:sp>
      <p:pic>
        <p:nvPicPr>
          <p:cNvPr id="89" name="Image 26" descr="preencoded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829175" y="6507956"/>
            <a:ext cx="114300" cy="114300"/>
          </a:xfrm>
          <a:prstGeom prst="rect">
            <a:avLst/>
          </a:prstGeom>
        </p:spPr>
      </p:pic>
      <p:sp>
        <p:nvSpPr>
          <p:cNvPr id="90" name="Text 61"/>
          <p:cNvSpPr/>
          <p:nvPr/>
        </p:nvSpPr>
        <p:spPr>
          <a:xfrm>
            <a:off x="5000625" y="6502598"/>
            <a:ext cx="126151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Procedimentos Testados</a:t>
            </a:r>
            <a:endParaRPr lang="en-US" sz="788" dirty="0"/>
          </a:p>
        </p:txBody>
      </p:sp>
      <p:sp>
        <p:nvSpPr>
          <p:cNvPr id="91" name="Text 62"/>
          <p:cNvSpPr/>
          <p:nvPr/>
        </p:nvSpPr>
        <p:spPr>
          <a:xfrm>
            <a:off x="5000625" y="6650831"/>
            <a:ext cx="152739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Recuperação validada regularmente</a:t>
            </a:r>
            <a:endParaRPr lang="en-US" sz="67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921543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115300" y="-342900"/>
            <a:ext cx="1371600" cy="13716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1"/>
          <p:cNvSpPr/>
          <p:nvPr/>
        </p:nvSpPr>
        <p:spPr>
          <a:xfrm>
            <a:off x="-200025" y="8615363"/>
            <a:ext cx="800100" cy="8001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2"/>
          <p:cNvSpPr/>
          <p:nvPr/>
        </p:nvSpPr>
        <p:spPr>
          <a:xfrm>
            <a:off x="457200" y="228600"/>
            <a:ext cx="8229600" cy="8758238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771" y="514350"/>
            <a:ext cx="289322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466393" y="514350"/>
            <a:ext cx="268627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Resultados e Conclusões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742950" y="885825"/>
            <a:ext cx="77295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Síntese dos resultados obtidos e lições aprendidas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742950" y="1257300"/>
            <a:ext cx="7658100" cy="1371600"/>
          </a:xfrm>
          <a:prstGeom prst="rect">
            <a:avLst/>
          </a:prstGeom>
          <a:solidFill>
            <a:srgbClr val="34D399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Text 6"/>
          <p:cNvSpPr/>
          <p:nvPr/>
        </p:nvSpPr>
        <p:spPr>
          <a:xfrm>
            <a:off x="914400" y="1428750"/>
            <a:ext cx="738663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Projeto Concluído com Sucesso</a:t>
            </a:r>
            <a:endParaRPr lang="en-US" sz="1350" dirty="0"/>
          </a:p>
        </p:txBody>
      </p:sp>
      <p:sp>
        <p:nvSpPr>
          <p:cNvPr id="11" name="Text 7"/>
          <p:cNvSpPr/>
          <p:nvPr/>
        </p:nvSpPr>
        <p:spPr>
          <a:xfrm>
            <a:off x="914400" y="1714500"/>
            <a:ext cx="73866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Todos os objetivos alcançados dentro do prazo estabelecido</a:t>
            </a:r>
            <a:endParaRPr lang="en-US" sz="1013" dirty="0"/>
          </a:p>
        </p:txBody>
      </p:sp>
      <p:sp>
        <p:nvSpPr>
          <p:cNvPr id="12" name="Text 8"/>
          <p:cNvSpPr/>
          <p:nvPr/>
        </p:nvSpPr>
        <p:spPr>
          <a:xfrm>
            <a:off x="914400" y="2028825"/>
            <a:ext cx="177165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</a:t>
            </a:r>
            <a:endParaRPr lang="en-US" sz="1688" dirty="0"/>
          </a:p>
        </p:txBody>
      </p:sp>
      <p:sp>
        <p:nvSpPr>
          <p:cNvPr id="13" name="Text 9"/>
          <p:cNvSpPr/>
          <p:nvPr/>
        </p:nvSpPr>
        <p:spPr>
          <a:xfrm>
            <a:off x="914400" y="2314575"/>
            <a:ext cx="17716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Requisitos Atendidos</a:t>
            </a:r>
            <a:endParaRPr lang="en-US" sz="788" dirty="0"/>
          </a:p>
        </p:txBody>
      </p:sp>
      <p:sp>
        <p:nvSpPr>
          <p:cNvPr id="14" name="Text 10"/>
          <p:cNvSpPr/>
          <p:nvPr/>
        </p:nvSpPr>
        <p:spPr>
          <a:xfrm>
            <a:off x="2786063" y="2028825"/>
            <a:ext cx="177165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12/12</a:t>
            </a:r>
            <a:endParaRPr lang="en-US" sz="1688" dirty="0"/>
          </a:p>
        </p:txBody>
      </p:sp>
      <p:sp>
        <p:nvSpPr>
          <p:cNvPr id="15" name="Text 11"/>
          <p:cNvSpPr/>
          <p:nvPr/>
        </p:nvSpPr>
        <p:spPr>
          <a:xfrm>
            <a:off x="2786063" y="2314575"/>
            <a:ext cx="17716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Casos de Teste Aprovados</a:t>
            </a:r>
            <a:endParaRPr lang="en-US" sz="788" dirty="0"/>
          </a:p>
        </p:txBody>
      </p:sp>
      <p:sp>
        <p:nvSpPr>
          <p:cNvPr id="16" name="Text 12"/>
          <p:cNvSpPr/>
          <p:nvPr/>
        </p:nvSpPr>
        <p:spPr>
          <a:xfrm>
            <a:off x="4657725" y="2028825"/>
            <a:ext cx="177165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688" dirty="0"/>
          </a:p>
        </p:txBody>
      </p:sp>
      <p:sp>
        <p:nvSpPr>
          <p:cNvPr id="17" name="Text 13"/>
          <p:cNvSpPr/>
          <p:nvPr/>
        </p:nvSpPr>
        <p:spPr>
          <a:xfrm>
            <a:off x="4657725" y="2314575"/>
            <a:ext cx="17716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Semanas de Desenvolvimento</a:t>
            </a:r>
            <a:endParaRPr lang="en-US" sz="788" dirty="0"/>
          </a:p>
        </p:txBody>
      </p:sp>
      <p:sp>
        <p:nvSpPr>
          <p:cNvPr id="18" name="Text 14"/>
          <p:cNvSpPr/>
          <p:nvPr/>
        </p:nvSpPr>
        <p:spPr>
          <a:xfrm>
            <a:off x="6529388" y="2028825"/>
            <a:ext cx="177165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7/7</a:t>
            </a:r>
            <a:endParaRPr lang="en-US" sz="1688" dirty="0"/>
          </a:p>
        </p:txBody>
      </p:sp>
      <p:sp>
        <p:nvSpPr>
          <p:cNvPr id="19" name="Text 15"/>
          <p:cNvSpPr/>
          <p:nvPr/>
        </p:nvSpPr>
        <p:spPr>
          <a:xfrm>
            <a:off x="6529388" y="2314575"/>
            <a:ext cx="17716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Marcos Atingidos</a:t>
            </a:r>
            <a:endParaRPr lang="en-US" sz="788" dirty="0"/>
          </a:p>
        </p:txBody>
      </p:sp>
      <p:sp>
        <p:nvSpPr>
          <p:cNvPr id="20" name="Shape 16"/>
          <p:cNvSpPr/>
          <p:nvPr/>
        </p:nvSpPr>
        <p:spPr>
          <a:xfrm>
            <a:off x="742950" y="2800350"/>
            <a:ext cx="3714750" cy="2857500"/>
          </a:xfrm>
          <a:prstGeom prst="rect">
            <a:avLst/>
          </a:prstGeom>
          <a:solidFill>
            <a:srgbClr val="EFF6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2986088"/>
            <a:ext cx="192881" cy="171450"/>
          </a:xfrm>
          <a:prstGeom prst="rect">
            <a:avLst/>
          </a:prstGeom>
        </p:spPr>
      </p:pic>
      <p:sp>
        <p:nvSpPr>
          <p:cNvPr id="22" name="Text 17"/>
          <p:cNvSpPr/>
          <p:nvPr/>
        </p:nvSpPr>
        <p:spPr>
          <a:xfrm>
            <a:off x="1193006" y="2971800"/>
            <a:ext cx="156392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Principais Conquistas</a:t>
            </a:r>
            <a:endParaRPr lang="en-US" sz="1125" dirty="0"/>
          </a:p>
        </p:txBody>
      </p:sp>
      <p:sp>
        <p:nvSpPr>
          <p:cNvPr id="23" name="Shape 18"/>
          <p:cNvSpPr/>
          <p:nvPr/>
        </p:nvSpPr>
        <p:spPr>
          <a:xfrm>
            <a:off x="914400" y="328612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25" y="3386138"/>
            <a:ext cx="114300" cy="114300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1171575" y="3371850"/>
            <a:ext cx="145701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Funcional Completo</a:t>
            </a:r>
            <a:endParaRPr lang="en-US" sz="788" dirty="0"/>
          </a:p>
        </p:txBody>
      </p:sp>
      <p:sp>
        <p:nvSpPr>
          <p:cNvPr id="26" name="Text 20"/>
          <p:cNvSpPr/>
          <p:nvPr/>
        </p:nvSpPr>
        <p:spPr>
          <a:xfrm>
            <a:off x="1000125" y="3571875"/>
            <a:ext cx="32718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Todas as funcionalidades implementadas e testadas</a:t>
            </a:r>
            <a:endParaRPr lang="en-US" sz="675" dirty="0"/>
          </a:p>
        </p:txBody>
      </p:sp>
      <p:sp>
        <p:nvSpPr>
          <p:cNvPr id="27" name="Shape 21"/>
          <p:cNvSpPr/>
          <p:nvPr/>
        </p:nvSpPr>
        <p:spPr>
          <a:xfrm>
            <a:off x="914400" y="385762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8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25" y="3957638"/>
            <a:ext cx="114300" cy="114300"/>
          </a:xfrm>
          <a:prstGeom prst="rect">
            <a:avLst/>
          </a:prstGeom>
        </p:spPr>
      </p:pic>
      <p:sp>
        <p:nvSpPr>
          <p:cNvPr id="29" name="Text 22"/>
          <p:cNvSpPr/>
          <p:nvPr/>
        </p:nvSpPr>
        <p:spPr>
          <a:xfrm>
            <a:off x="1171575" y="3943350"/>
            <a:ext cx="141351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 Abrangente</a:t>
            </a:r>
            <a:endParaRPr lang="en-US" sz="788" dirty="0"/>
          </a:p>
        </p:txBody>
      </p:sp>
      <p:sp>
        <p:nvSpPr>
          <p:cNvPr id="30" name="Text 23"/>
          <p:cNvSpPr/>
          <p:nvPr/>
        </p:nvSpPr>
        <p:spPr>
          <a:xfrm>
            <a:off x="1000125" y="4143375"/>
            <a:ext cx="32718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Todos os artefatos exigidos pelo Projeto A3</a:t>
            </a:r>
            <a:endParaRPr lang="en-US" sz="675" dirty="0"/>
          </a:p>
        </p:txBody>
      </p:sp>
      <p:sp>
        <p:nvSpPr>
          <p:cNvPr id="31" name="Shape 24"/>
          <p:cNvSpPr/>
          <p:nvPr/>
        </p:nvSpPr>
        <p:spPr>
          <a:xfrm>
            <a:off x="914400" y="442912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2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25" y="4529138"/>
            <a:ext cx="114300" cy="114300"/>
          </a:xfrm>
          <a:prstGeom prst="rect">
            <a:avLst/>
          </a:prstGeom>
        </p:spPr>
      </p:pic>
      <p:sp>
        <p:nvSpPr>
          <p:cNvPr id="33" name="Text 25"/>
          <p:cNvSpPr/>
          <p:nvPr/>
        </p:nvSpPr>
        <p:spPr>
          <a:xfrm>
            <a:off x="1171575" y="4514850"/>
            <a:ext cx="101915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Qualidade Validada</a:t>
            </a:r>
            <a:endParaRPr lang="en-US" sz="788" dirty="0"/>
          </a:p>
        </p:txBody>
      </p:sp>
      <p:sp>
        <p:nvSpPr>
          <p:cNvPr id="34" name="Text 26"/>
          <p:cNvSpPr/>
          <p:nvPr/>
        </p:nvSpPr>
        <p:spPr>
          <a:xfrm>
            <a:off x="1000125" y="4714875"/>
            <a:ext cx="32718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sistemáticos e controle de </a:t>
            </a:r>
            <a:r>
              <a:rPr lang="en-US" sz="675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qualidade</a:t>
            </a:r>
            <a:endParaRPr lang="en-US" sz="675" dirty="0"/>
          </a:p>
        </p:txBody>
      </p:sp>
      <p:sp>
        <p:nvSpPr>
          <p:cNvPr id="35" name="Shape 27"/>
          <p:cNvSpPr/>
          <p:nvPr/>
        </p:nvSpPr>
        <p:spPr>
          <a:xfrm>
            <a:off x="914400" y="500062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36" name="Image 6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25" y="5100638"/>
            <a:ext cx="114300" cy="114300"/>
          </a:xfrm>
          <a:prstGeom prst="rect">
            <a:avLst/>
          </a:prstGeom>
        </p:spPr>
      </p:pic>
      <p:sp>
        <p:nvSpPr>
          <p:cNvPr id="37" name="Text 28"/>
          <p:cNvSpPr/>
          <p:nvPr/>
        </p:nvSpPr>
        <p:spPr>
          <a:xfrm>
            <a:off x="1171575" y="5086350"/>
            <a:ext cx="123748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Gestão de Configuração</a:t>
            </a:r>
            <a:endParaRPr lang="en-US" sz="788" dirty="0"/>
          </a:p>
        </p:txBody>
      </p:sp>
      <p:sp>
        <p:nvSpPr>
          <p:cNvPr id="38" name="Text 29"/>
          <p:cNvSpPr/>
          <p:nvPr/>
        </p:nvSpPr>
        <p:spPr>
          <a:xfrm>
            <a:off x="1000125" y="5286375"/>
            <a:ext cx="32718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completo de versões e mudanças</a:t>
            </a:r>
            <a:endParaRPr lang="en-US" sz="675" dirty="0"/>
          </a:p>
        </p:txBody>
      </p:sp>
      <p:sp>
        <p:nvSpPr>
          <p:cNvPr id="39" name="Shape 30"/>
          <p:cNvSpPr/>
          <p:nvPr/>
        </p:nvSpPr>
        <p:spPr>
          <a:xfrm>
            <a:off x="4686300" y="2800350"/>
            <a:ext cx="3714750" cy="2857500"/>
          </a:xfrm>
          <a:prstGeom prst="rect">
            <a:avLst/>
          </a:prstGeom>
          <a:solidFill>
            <a:srgbClr val="F5F3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0" name="Image 7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50" y="2986088"/>
            <a:ext cx="128588" cy="171450"/>
          </a:xfrm>
          <a:prstGeom prst="rect">
            <a:avLst/>
          </a:prstGeom>
        </p:spPr>
      </p:pic>
      <p:sp>
        <p:nvSpPr>
          <p:cNvPr id="41" name="Text 31"/>
          <p:cNvSpPr/>
          <p:nvPr/>
        </p:nvSpPr>
        <p:spPr>
          <a:xfrm>
            <a:off x="5072063" y="2971800"/>
            <a:ext cx="133431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Lições Aprendidas</a:t>
            </a:r>
            <a:endParaRPr lang="en-US" sz="1125" dirty="0"/>
          </a:p>
        </p:txBody>
      </p:sp>
      <p:sp>
        <p:nvSpPr>
          <p:cNvPr id="42" name="Shape 32"/>
          <p:cNvSpPr/>
          <p:nvPr/>
        </p:nvSpPr>
        <p:spPr>
          <a:xfrm>
            <a:off x="4857750" y="3286125"/>
            <a:ext cx="3371850" cy="4572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3" name="Image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3475" y="3400425"/>
            <a:ext cx="100013" cy="114300"/>
          </a:xfrm>
          <a:prstGeom prst="rect">
            <a:avLst/>
          </a:prstGeom>
        </p:spPr>
      </p:pic>
      <p:sp>
        <p:nvSpPr>
          <p:cNvPr id="44" name="Text 33"/>
          <p:cNvSpPr/>
          <p:nvPr/>
        </p:nvSpPr>
        <p:spPr>
          <a:xfrm>
            <a:off x="5100638" y="3395067"/>
            <a:ext cx="1512019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Planejamento é Fundamental</a:t>
            </a:r>
            <a:endParaRPr lang="en-US" sz="788" dirty="0"/>
          </a:p>
        </p:txBody>
      </p:sp>
      <p:sp>
        <p:nvSpPr>
          <p:cNvPr id="45" name="Text 34"/>
          <p:cNvSpPr/>
          <p:nvPr/>
        </p:nvSpPr>
        <p:spPr>
          <a:xfrm>
            <a:off x="5100638" y="3543300"/>
            <a:ext cx="205514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Decisões bem fundamentadas facilitam execução</a:t>
            </a:r>
            <a:endParaRPr lang="en-US" sz="675" dirty="0"/>
          </a:p>
        </p:txBody>
      </p:sp>
      <p:sp>
        <p:nvSpPr>
          <p:cNvPr id="46" name="Shape 35"/>
          <p:cNvSpPr/>
          <p:nvPr/>
        </p:nvSpPr>
        <p:spPr>
          <a:xfrm>
            <a:off x="4857750" y="3829050"/>
            <a:ext cx="3371850" cy="4572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7" name="Image 9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3475" y="3943350"/>
            <a:ext cx="100013" cy="114300"/>
          </a:xfrm>
          <a:prstGeom prst="rect">
            <a:avLst/>
          </a:prstGeom>
        </p:spPr>
      </p:pic>
      <p:sp>
        <p:nvSpPr>
          <p:cNvPr id="48" name="Text 36"/>
          <p:cNvSpPr/>
          <p:nvPr/>
        </p:nvSpPr>
        <p:spPr>
          <a:xfrm>
            <a:off x="5100638" y="3937992"/>
            <a:ext cx="90775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Requisitos Claros</a:t>
            </a:r>
            <a:endParaRPr lang="en-US" sz="788" dirty="0"/>
          </a:p>
        </p:txBody>
      </p:sp>
      <p:sp>
        <p:nvSpPr>
          <p:cNvPr id="49" name="Text 37"/>
          <p:cNvSpPr/>
          <p:nvPr/>
        </p:nvSpPr>
        <p:spPr>
          <a:xfrm>
            <a:off x="5100638" y="4086225"/>
            <a:ext cx="18426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Especificação detalhada evita ambiguidades</a:t>
            </a:r>
            <a:endParaRPr lang="en-US" sz="675" dirty="0"/>
          </a:p>
        </p:txBody>
      </p:sp>
      <p:sp>
        <p:nvSpPr>
          <p:cNvPr id="50" name="Shape 38"/>
          <p:cNvSpPr/>
          <p:nvPr/>
        </p:nvSpPr>
        <p:spPr>
          <a:xfrm>
            <a:off x="4857750" y="4371975"/>
            <a:ext cx="3371850" cy="4572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51" name="Image 10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3475" y="4486275"/>
            <a:ext cx="100013" cy="114300"/>
          </a:xfrm>
          <a:prstGeom prst="rect">
            <a:avLst/>
          </a:prstGeom>
        </p:spPr>
      </p:pic>
      <p:sp>
        <p:nvSpPr>
          <p:cNvPr id="52" name="Text 39"/>
          <p:cNvSpPr/>
          <p:nvPr/>
        </p:nvSpPr>
        <p:spPr>
          <a:xfrm>
            <a:off x="5100638" y="4480917"/>
            <a:ext cx="101876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Sistemáticos</a:t>
            </a:r>
            <a:endParaRPr lang="en-US" sz="788" dirty="0"/>
          </a:p>
        </p:txBody>
      </p:sp>
      <p:sp>
        <p:nvSpPr>
          <p:cNvPr id="53" name="Text 40"/>
          <p:cNvSpPr/>
          <p:nvPr/>
        </p:nvSpPr>
        <p:spPr>
          <a:xfrm>
            <a:off x="5100638" y="4629150"/>
            <a:ext cx="168849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Identificação precoce garante </a:t>
            </a:r>
            <a:r>
              <a:rPr lang="en-US" sz="675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qualidade</a:t>
            </a:r>
            <a:endParaRPr lang="en-US" sz="675" dirty="0"/>
          </a:p>
        </p:txBody>
      </p:sp>
      <p:sp>
        <p:nvSpPr>
          <p:cNvPr id="54" name="Shape 41"/>
          <p:cNvSpPr/>
          <p:nvPr/>
        </p:nvSpPr>
        <p:spPr>
          <a:xfrm>
            <a:off x="4857750" y="4914900"/>
            <a:ext cx="3371850" cy="4572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55" name="Image 11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3475" y="5029200"/>
            <a:ext cx="100013" cy="114300"/>
          </a:xfrm>
          <a:prstGeom prst="rect">
            <a:avLst/>
          </a:prstGeom>
        </p:spPr>
      </p:pic>
      <p:sp>
        <p:nvSpPr>
          <p:cNvPr id="56" name="Text 42"/>
          <p:cNvSpPr/>
          <p:nvPr/>
        </p:nvSpPr>
        <p:spPr>
          <a:xfrm>
            <a:off x="5100638" y="5023842"/>
            <a:ext cx="116468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de Mudanças</a:t>
            </a:r>
            <a:endParaRPr lang="en-US" sz="788" dirty="0"/>
          </a:p>
        </p:txBody>
      </p:sp>
      <p:sp>
        <p:nvSpPr>
          <p:cNvPr id="57" name="Text 43"/>
          <p:cNvSpPr/>
          <p:nvPr/>
        </p:nvSpPr>
        <p:spPr>
          <a:xfrm>
            <a:off x="5100638" y="5172075"/>
            <a:ext cx="171207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Ferramentas adequadas facilitam </a:t>
            </a:r>
            <a:r>
              <a:rPr lang="en-US" sz="675" dirty="0" err="1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gestão</a:t>
            </a:r>
            <a:endParaRPr lang="en-US" sz="675" dirty="0"/>
          </a:p>
        </p:txBody>
      </p:sp>
      <p:sp>
        <p:nvSpPr>
          <p:cNvPr id="58" name="Shape 44"/>
          <p:cNvSpPr/>
          <p:nvPr/>
        </p:nvSpPr>
        <p:spPr>
          <a:xfrm>
            <a:off x="742950" y="5829300"/>
            <a:ext cx="3743325" cy="1400175"/>
          </a:xfrm>
          <a:prstGeom prst="rect">
            <a:avLst/>
          </a:prstGeom>
          <a:solidFill>
            <a:srgbClr val="ECFDF5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59" name="Image 12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4400" y="6015038"/>
            <a:ext cx="214313" cy="171450"/>
          </a:xfrm>
          <a:prstGeom prst="rect">
            <a:avLst/>
          </a:prstGeom>
        </p:spPr>
      </p:pic>
      <p:sp>
        <p:nvSpPr>
          <p:cNvPr id="60" name="Text 45"/>
          <p:cNvSpPr/>
          <p:nvPr/>
        </p:nvSpPr>
        <p:spPr>
          <a:xfrm>
            <a:off x="1214438" y="6000750"/>
            <a:ext cx="162272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Contribuições do Projeto</a:t>
            </a:r>
            <a:endParaRPr lang="en-US" sz="1013" dirty="0"/>
          </a:p>
        </p:txBody>
      </p:sp>
      <p:pic>
        <p:nvPicPr>
          <p:cNvPr id="61" name="Image 13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6343650"/>
            <a:ext cx="89297" cy="100013"/>
          </a:xfrm>
          <a:prstGeom prst="rect">
            <a:avLst/>
          </a:prstGeom>
        </p:spPr>
      </p:pic>
      <p:sp>
        <p:nvSpPr>
          <p:cNvPr id="62" name="Text 46"/>
          <p:cNvSpPr/>
          <p:nvPr/>
        </p:nvSpPr>
        <p:spPr>
          <a:xfrm>
            <a:off x="1060847" y="6315075"/>
            <a:ext cx="21272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Demonstração prática de conceitos teóricos</a:t>
            </a:r>
            <a:endParaRPr lang="en-US" sz="788" dirty="0"/>
          </a:p>
        </p:txBody>
      </p:sp>
      <p:pic>
        <p:nvPicPr>
          <p:cNvPr id="63" name="Image 14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6543675"/>
            <a:ext cx="89297" cy="100013"/>
          </a:xfrm>
          <a:prstGeom prst="rect">
            <a:avLst/>
          </a:prstGeom>
        </p:spPr>
      </p:pic>
      <p:sp>
        <p:nvSpPr>
          <p:cNvPr id="64" name="Text 47"/>
          <p:cNvSpPr/>
          <p:nvPr/>
        </p:nvSpPr>
        <p:spPr>
          <a:xfrm>
            <a:off x="1060847" y="6515100"/>
            <a:ext cx="205209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funcional como prova de conceito</a:t>
            </a:r>
            <a:endParaRPr lang="en-US" sz="788" dirty="0"/>
          </a:p>
        </p:txBody>
      </p:sp>
      <p:pic>
        <p:nvPicPr>
          <p:cNvPr id="65" name="Image 15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6743700"/>
            <a:ext cx="89297" cy="100013"/>
          </a:xfrm>
          <a:prstGeom prst="rect">
            <a:avLst/>
          </a:prstGeom>
        </p:spPr>
      </p:pic>
      <p:sp>
        <p:nvSpPr>
          <p:cNvPr id="66" name="Text 48"/>
          <p:cNvSpPr/>
          <p:nvPr/>
        </p:nvSpPr>
        <p:spPr>
          <a:xfrm>
            <a:off x="1060847" y="6715125"/>
            <a:ext cx="188737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 como referência futura</a:t>
            </a:r>
            <a:endParaRPr lang="en-US" sz="788" dirty="0"/>
          </a:p>
        </p:txBody>
      </p:sp>
      <p:pic>
        <p:nvPicPr>
          <p:cNvPr id="67" name="Image 16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400" y="6943725"/>
            <a:ext cx="89297" cy="100013"/>
          </a:xfrm>
          <a:prstGeom prst="rect">
            <a:avLst/>
          </a:prstGeom>
        </p:spPr>
      </p:pic>
      <p:sp>
        <p:nvSpPr>
          <p:cNvPr id="68" name="Text 49"/>
          <p:cNvSpPr/>
          <p:nvPr/>
        </p:nvSpPr>
        <p:spPr>
          <a:xfrm>
            <a:off x="1060847" y="6915150"/>
            <a:ext cx="192649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Aplicação das bibliografias da disciplina</a:t>
            </a:r>
            <a:endParaRPr lang="en-US" sz="788" dirty="0"/>
          </a:p>
        </p:txBody>
      </p:sp>
      <p:pic>
        <p:nvPicPr>
          <p:cNvPr id="69" name="Image 17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175" y="6015038"/>
            <a:ext cx="171450" cy="171450"/>
          </a:xfrm>
          <a:prstGeom prst="rect">
            <a:avLst/>
          </a:prstGeom>
        </p:spPr>
      </p:pic>
      <p:sp>
        <p:nvSpPr>
          <p:cNvPr id="70" name="Text 50"/>
          <p:cNvSpPr/>
          <p:nvPr/>
        </p:nvSpPr>
        <p:spPr>
          <a:xfrm>
            <a:off x="5086350" y="6000750"/>
            <a:ext cx="120109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Trabalhos Futuros</a:t>
            </a:r>
            <a:endParaRPr lang="en-US" sz="1013" dirty="0"/>
          </a:p>
        </p:txBody>
      </p:sp>
      <p:pic>
        <p:nvPicPr>
          <p:cNvPr id="71" name="Image 18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29175" y="6343650"/>
            <a:ext cx="100013" cy="100013"/>
          </a:xfrm>
          <a:prstGeom prst="rect">
            <a:avLst/>
          </a:prstGeom>
        </p:spPr>
      </p:pic>
      <p:sp>
        <p:nvSpPr>
          <p:cNvPr id="72" name="Text 51"/>
          <p:cNvSpPr/>
          <p:nvPr/>
        </p:nvSpPr>
        <p:spPr>
          <a:xfrm>
            <a:off x="4986338" y="6315075"/>
            <a:ext cx="26688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Funcionalidades avançadas (autenticação, colaboração)</a:t>
            </a:r>
            <a:endParaRPr lang="en-US" sz="788" dirty="0"/>
          </a:p>
        </p:txBody>
      </p:sp>
      <p:pic>
        <p:nvPicPr>
          <p:cNvPr id="73" name="Image 1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29175" y="6543675"/>
            <a:ext cx="100013" cy="100013"/>
          </a:xfrm>
          <a:prstGeom prst="rect">
            <a:avLst/>
          </a:prstGeom>
        </p:spPr>
      </p:pic>
      <p:sp>
        <p:nvSpPr>
          <p:cNvPr id="74" name="Text 52"/>
          <p:cNvSpPr/>
          <p:nvPr/>
        </p:nvSpPr>
        <p:spPr>
          <a:xfrm>
            <a:off x="4986338" y="6515100"/>
            <a:ext cx="160703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Aplicação de metodologias ágeis</a:t>
            </a:r>
            <a:endParaRPr lang="en-US" sz="788" dirty="0"/>
          </a:p>
        </p:txBody>
      </p:sp>
      <p:pic>
        <p:nvPicPr>
          <p:cNvPr id="75" name="Image 20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29175" y="6743700"/>
            <a:ext cx="100013" cy="100013"/>
          </a:xfrm>
          <a:prstGeom prst="rect">
            <a:avLst/>
          </a:prstGeom>
        </p:spPr>
      </p:pic>
      <p:sp>
        <p:nvSpPr>
          <p:cNvPr id="76" name="Text 53"/>
          <p:cNvSpPr/>
          <p:nvPr/>
        </p:nvSpPr>
        <p:spPr>
          <a:xfrm>
            <a:off x="4986338" y="6715125"/>
            <a:ext cx="198699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Implementação de testes automatizados</a:t>
            </a:r>
            <a:endParaRPr lang="en-US" sz="788" dirty="0"/>
          </a:p>
        </p:txBody>
      </p:sp>
      <p:pic>
        <p:nvPicPr>
          <p:cNvPr id="77" name="Image 21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29175" y="6943725"/>
            <a:ext cx="100013" cy="100013"/>
          </a:xfrm>
          <a:prstGeom prst="rect">
            <a:avLst/>
          </a:prstGeom>
        </p:spPr>
      </p:pic>
      <p:sp>
        <p:nvSpPr>
          <p:cNvPr id="78" name="Text 54"/>
          <p:cNvSpPr/>
          <p:nvPr/>
        </p:nvSpPr>
        <p:spPr>
          <a:xfrm>
            <a:off x="4986338" y="6915150"/>
            <a:ext cx="216531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Arquiteturas mais complexas (microserviços)</a:t>
            </a:r>
            <a:endParaRPr lang="en-US" sz="788" dirty="0"/>
          </a:p>
        </p:txBody>
      </p:sp>
      <p:sp>
        <p:nvSpPr>
          <p:cNvPr id="79" name="Shape 55"/>
          <p:cNvSpPr/>
          <p:nvPr/>
        </p:nvSpPr>
        <p:spPr>
          <a:xfrm>
            <a:off x="742950" y="7400925"/>
            <a:ext cx="7658100" cy="1300163"/>
          </a:xfrm>
          <a:prstGeom prst="rect">
            <a:avLst/>
          </a:prstGeom>
          <a:solidFill>
            <a:srgbClr val="F3F4F6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0" name="Image 22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823971" y="7572375"/>
            <a:ext cx="267891" cy="214313"/>
          </a:xfrm>
          <a:prstGeom prst="rect">
            <a:avLst/>
          </a:prstGeom>
        </p:spPr>
      </p:pic>
      <p:sp>
        <p:nvSpPr>
          <p:cNvPr id="81" name="Text 56"/>
          <p:cNvSpPr/>
          <p:nvPr/>
        </p:nvSpPr>
        <p:spPr>
          <a:xfrm>
            <a:off x="4177587" y="7579519"/>
            <a:ext cx="121387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Agradecimentos</a:t>
            </a:r>
            <a:endParaRPr lang="en-US" sz="1125" dirty="0"/>
          </a:p>
        </p:txBody>
      </p:sp>
      <p:sp>
        <p:nvSpPr>
          <p:cNvPr id="82" name="Text 57"/>
          <p:cNvSpPr/>
          <p:nvPr/>
        </p:nvSpPr>
        <p:spPr>
          <a:xfrm>
            <a:off x="914400" y="7900988"/>
            <a:ext cx="73866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Projeto desenvolvido para a disciplina UC – Gestão e Qualidade de Software, </a:t>
            </a:r>
            <a:endParaRPr lang="en-US" sz="900" dirty="0"/>
          </a:p>
          <a:p>
            <a:pPr marL="0" indent="0" algn="ctr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        demonstrando a aplicação prática dos conceitos estudados.</a:t>
            </a:r>
            <a:endParaRPr lang="en-US" sz="900" dirty="0"/>
          </a:p>
        </p:txBody>
      </p:sp>
      <p:pic>
        <p:nvPicPr>
          <p:cNvPr id="83" name="Image 23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95691" y="8186738"/>
            <a:ext cx="171450" cy="171450"/>
          </a:xfrm>
          <a:prstGeom prst="rect">
            <a:avLst/>
          </a:prstGeom>
        </p:spPr>
      </p:pic>
      <p:sp>
        <p:nvSpPr>
          <p:cNvPr id="84" name="Text 58"/>
          <p:cNvSpPr/>
          <p:nvPr/>
        </p:nvSpPr>
        <p:spPr>
          <a:xfrm>
            <a:off x="3078370" y="8386763"/>
            <a:ext cx="147752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Universidade São Judas Tadeu</a:t>
            </a:r>
            <a:endParaRPr lang="en-US" sz="788" dirty="0"/>
          </a:p>
        </p:txBody>
      </p:sp>
      <p:pic>
        <p:nvPicPr>
          <p:cNvPr id="85" name="Image 24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903850" y="8186738"/>
            <a:ext cx="214313" cy="171450"/>
          </a:xfrm>
          <a:prstGeom prst="rect">
            <a:avLst/>
          </a:prstGeom>
        </p:spPr>
      </p:pic>
      <p:sp>
        <p:nvSpPr>
          <p:cNvPr id="86" name="Text 59"/>
          <p:cNvSpPr/>
          <p:nvPr/>
        </p:nvSpPr>
        <p:spPr>
          <a:xfrm>
            <a:off x="4713061" y="8386763"/>
            <a:ext cx="66732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Prof. Calvetti</a:t>
            </a:r>
            <a:endParaRPr lang="en-US" sz="788" dirty="0"/>
          </a:p>
        </p:txBody>
      </p:sp>
      <p:pic>
        <p:nvPicPr>
          <p:cNvPr id="87" name="Image 25" descr="preencoded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726581" y="8186738"/>
            <a:ext cx="150019" cy="171450"/>
          </a:xfrm>
          <a:prstGeom prst="rect">
            <a:avLst/>
          </a:prstGeom>
        </p:spPr>
      </p:pic>
      <p:sp>
        <p:nvSpPr>
          <p:cNvPr id="88" name="Text 60"/>
          <p:cNvSpPr/>
          <p:nvPr/>
        </p:nvSpPr>
        <p:spPr>
          <a:xfrm>
            <a:off x="5537550" y="8386763"/>
            <a:ext cx="59951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Junho 2025</a:t>
            </a:r>
            <a:endParaRPr lang="en-US" sz="78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910</Words>
  <Application>Microsoft Office PowerPoint</Application>
  <PresentationFormat>On-screen Show (16:9)</PresentationFormat>
  <Paragraphs>303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Bruno Reis</cp:lastModifiedBy>
  <cp:revision>2</cp:revision>
  <dcterms:created xsi:type="dcterms:W3CDTF">2025-06-10T01:39:53Z</dcterms:created>
  <dcterms:modified xsi:type="dcterms:W3CDTF">2025-06-10T01:49:06Z</dcterms:modified>
</cp:coreProperties>
</file>