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8" d="100"/>
          <a:sy n="148" d="100"/>
        </p:scale>
        <p:origin x="480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38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.png"/><Relationship Id="rId10" Type="http://schemas.openxmlformats.org/officeDocument/2006/relationships/image" Target="../media/image60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3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315200" y="-914400"/>
            <a:ext cx="2743200" cy="27432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457200" y="3771900"/>
            <a:ext cx="1828800" cy="18288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914400" y="285750"/>
            <a:ext cx="7315200" cy="4572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434" y="700088"/>
            <a:ext cx="428625" cy="4286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878359" y="628650"/>
            <a:ext cx="200164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Projeto A3</a:t>
            </a:r>
            <a:endParaRPr lang="en-US" sz="2025" dirty="0"/>
          </a:p>
        </p:txBody>
      </p:sp>
      <p:sp>
        <p:nvSpPr>
          <p:cNvPr id="8" name="Text 4"/>
          <p:cNvSpPr/>
          <p:nvPr/>
        </p:nvSpPr>
        <p:spPr>
          <a:xfrm>
            <a:off x="3878359" y="971550"/>
            <a:ext cx="20016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Gerenciador de Tarefas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1257300" y="1371600"/>
            <a:ext cx="6700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 de Desenvolvimento de Software</a:t>
            </a:r>
            <a:endParaRPr lang="en-US" sz="1125" dirty="0"/>
          </a:p>
        </p:txBody>
      </p:sp>
      <p:sp>
        <p:nvSpPr>
          <p:cNvPr id="10" name="Shape 6"/>
          <p:cNvSpPr/>
          <p:nvPr/>
        </p:nvSpPr>
        <p:spPr>
          <a:xfrm>
            <a:off x="1257300" y="1800225"/>
            <a:ext cx="3200400" cy="971550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1" name="Shape 7"/>
          <p:cNvSpPr/>
          <p:nvPr/>
        </p:nvSpPr>
        <p:spPr>
          <a:xfrm>
            <a:off x="1257300" y="1800225"/>
            <a:ext cx="28575" cy="9715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0" y="1985963"/>
            <a:ext cx="171450" cy="17145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685925" y="1971675"/>
            <a:ext cx="6798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Disciplina</a:t>
            </a:r>
            <a:endParaRPr lang="en-US" sz="1013" dirty="0"/>
          </a:p>
        </p:txBody>
      </p:sp>
      <p:sp>
        <p:nvSpPr>
          <p:cNvPr id="14" name="Text 9"/>
          <p:cNvSpPr/>
          <p:nvPr/>
        </p:nvSpPr>
        <p:spPr>
          <a:xfrm>
            <a:off x="1428750" y="2257425"/>
            <a:ext cx="2928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UC – Gestão e Qualidade de Software</a:t>
            </a:r>
            <a:endParaRPr lang="en-US" sz="900" dirty="0"/>
          </a:p>
        </p:txBody>
      </p:sp>
      <p:sp>
        <p:nvSpPr>
          <p:cNvPr id="15" name="Text 10"/>
          <p:cNvSpPr/>
          <p:nvPr/>
        </p:nvSpPr>
        <p:spPr>
          <a:xfrm>
            <a:off x="1428750" y="2457450"/>
            <a:ext cx="29289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Prof. Calvetti</a:t>
            </a:r>
            <a:endParaRPr lang="en-US" sz="788" dirty="0"/>
          </a:p>
        </p:txBody>
      </p:sp>
      <p:sp>
        <p:nvSpPr>
          <p:cNvPr id="16" name="Shape 11"/>
          <p:cNvSpPr/>
          <p:nvPr/>
        </p:nvSpPr>
        <p:spPr>
          <a:xfrm>
            <a:off x="4686300" y="1800225"/>
            <a:ext cx="3200400" cy="971550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7" name="Shape 12"/>
          <p:cNvSpPr/>
          <p:nvPr/>
        </p:nvSpPr>
        <p:spPr>
          <a:xfrm>
            <a:off x="4686300" y="1800225"/>
            <a:ext cx="28575" cy="9715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0" y="1985963"/>
            <a:ext cx="150019" cy="17145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5093494" y="1971675"/>
            <a:ext cx="43869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Aluno</a:t>
            </a:r>
            <a:endParaRPr lang="en-US" sz="1013" dirty="0"/>
          </a:p>
        </p:txBody>
      </p:sp>
      <p:sp>
        <p:nvSpPr>
          <p:cNvPr id="20" name="Text 14"/>
          <p:cNvSpPr/>
          <p:nvPr/>
        </p:nvSpPr>
        <p:spPr>
          <a:xfrm>
            <a:off x="4857750" y="2257425"/>
            <a:ext cx="2928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Bruno Rodrigues Reis</a:t>
            </a:r>
            <a:endParaRPr lang="en-US" sz="900" dirty="0"/>
          </a:p>
        </p:txBody>
      </p:sp>
      <p:sp>
        <p:nvSpPr>
          <p:cNvPr id="21" name="Text 15"/>
          <p:cNvSpPr/>
          <p:nvPr/>
        </p:nvSpPr>
        <p:spPr>
          <a:xfrm>
            <a:off x="4857750" y="2457450"/>
            <a:ext cx="29289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RA: 8222243147</a:t>
            </a:r>
            <a:endParaRPr lang="en-US" sz="788" dirty="0"/>
          </a:p>
        </p:txBody>
      </p:sp>
      <p:sp>
        <p:nvSpPr>
          <p:cNvPr id="22" name="Shape 16"/>
          <p:cNvSpPr/>
          <p:nvPr/>
        </p:nvSpPr>
        <p:spPr>
          <a:xfrm>
            <a:off x="1257300" y="3000375"/>
            <a:ext cx="6629400" cy="1514475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750" y="3186113"/>
            <a:ext cx="171450" cy="171450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1685925" y="3171825"/>
            <a:ext cx="148977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Objetivos do Projeto</a:t>
            </a:r>
            <a:endParaRPr lang="en-US" sz="1125" dirty="0"/>
          </a:p>
        </p:txBody>
      </p:sp>
      <p:pic>
        <p:nvPicPr>
          <p:cNvPr id="2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8750" y="3514725"/>
            <a:ext cx="114300" cy="114300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1600200" y="3486150"/>
            <a:ext cx="29575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Demonstrar aplicação prática de conceitos de engenharia de software</a:t>
            </a:r>
            <a:endParaRPr lang="en-US" sz="900" dirty="0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8750" y="3943350"/>
            <a:ext cx="114300" cy="114300"/>
          </a:xfrm>
          <a:prstGeom prst="rect">
            <a:avLst/>
          </a:prstGeom>
        </p:spPr>
      </p:pic>
      <p:sp>
        <p:nvSpPr>
          <p:cNvPr id="28" name="Text 19"/>
          <p:cNvSpPr/>
          <p:nvPr/>
        </p:nvSpPr>
        <p:spPr>
          <a:xfrm>
            <a:off x="1600200" y="3914775"/>
            <a:ext cx="29575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Elaborar documentação completa de desenvolvimento</a:t>
            </a:r>
            <a:endParaRPr lang="en-US" sz="900" dirty="0"/>
          </a:p>
        </p:txBody>
      </p:sp>
      <p:pic>
        <p:nvPicPr>
          <p:cNvPr id="29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7725" y="3514725"/>
            <a:ext cx="114300" cy="114300"/>
          </a:xfrm>
          <a:prstGeom prst="rect">
            <a:avLst/>
          </a:prstGeom>
        </p:spPr>
      </p:pic>
      <p:sp>
        <p:nvSpPr>
          <p:cNvPr id="30" name="Text 20"/>
          <p:cNvSpPr/>
          <p:nvPr/>
        </p:nvSpPr>
        <p:spPr>
          <a:xfrm>
            <a:off x="4829175" y="3486150"/>
            <a:ext cx="29575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Implementar sistema funcional com testes abrangentes</a:t>
            </a:r>
            <a:endParaRPr lang="en-US" sz="900" dirty="0"/>
          </a:p>
        </p:txBody>
      </p:sp>
      <p:pic>
        <p:nvPicPr>
          <p:cNvPr id="31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7725" y="3943350"/>
            <a:ext cx="114300" cy="114300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4829175" y="3914775"/>
            <a:ext cx="29575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Aplicar gestão de configuração e controle de qualidade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0065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543800" y="-685800"/>
            <a:ext cx="2286000" cy="22860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342900" y="4171950"/>
            <a:ext cx="1371600" cy="13716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228600"/>
            <a:ext cx="8229600" cy="474345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865" y="514350"/>
            <a:ext cx="289322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231486" y="514350"/>
            <a:ext cx="315605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Metodologia e Planejamento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742950" y="885825"/>
            <a:ext cx="77295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Abordagem sistemática baseada em engenharia de software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742950" y="1257300"/>
            <a:ext cx="3743325" cy="1114425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25" y="1414463"/>
            <a:ext cx="214313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185863" y="1400175"/>
            <a:ext cx="187852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Abordagem Metodológica</a:t>
            </a:r>
            <a:endParaRPr lang="en-US" sz="112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825" y="1714500"/>
            <a:ext cx="87511" cy="10001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30486" y="1685925"/>
            <a:ext cx="157494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 iterativo e incremental</a:t>
            </a:r>
            <a:endParaRPr lang="en-US" sz="788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825" y="1914525"/>
            <a:ext cx="87511" cy="100013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30486" y="1885950"/>
            <a:ext cx="158462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Baseado em Pressman &amp; Maxim</a:t>
            </a:r>
            <a:endParaRPr lang="en-US" sz="788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825" y="2114550"/>
            <a:ext cx="87511" cy="100013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030486" y="2085975"/>
            <a:ext cx="173766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Foco na qualidade e documentação</a:t>
            </a:r>
            <a:endParaRPr lang="en-US" sz="788" dirty="0"/>
          </a:p>
        </p:txBody>
      </p:sp>
      <p:sp>
        <p:nvSpPr>
          <p:cNvPr id="18" name="Shape 10"/>
          <p:cNvSpPr/>
          <p:nvPr/>
        </p:nvSpPr>
        <p:spPr>
          <a:xfrm>
            <a:off x="4657725" y="1257300"/>
            <a:ext cx="3743325" cy="1114425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1414463"/>
            <a:ext cx="171450" cy="171450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5057775" y="1400175"/>
            <a:ext cx="135304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Cronograma Geral</a:t>
            </a:r>
            <a:endParaRPr lang="en-US" sz="1125" dirty="0"/>
          </a:p>
        </p:txBody>
      </p:sp>
      <p:sp>
        <p:nvSpPr>
          <p:cNvPr id="21" name="Text 12"/>
          <p:cNvSpPr/>
          <p:nvPr/>
        </p:nvSpPr>
        <p:spPr>
          <a:xfrm>
            <a:off x="4800600" y="1685925"/>
            <a:ext cx="74624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Duração Total:</a:t>
            </a:r>
            <a:endParaRPr lang="en-US" sz="788" dirty="0"/>
          </a:p>
        </p:txBody>
      </p:sp>
      <p:sp>
        <p:nvSpPr>
          <p:cNvPr id="22" name="Text 13"/>
          <p:cNvSpPr/>
          <p:nvPr/>
        </p:nvSpPr>
        <p:spPr>
          <a:xfrm>
            <a:off x="7740588" y="1685925"/>
            <a:ext cx="58902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 semanas</a:t>
            </a:r>
            <a:endParaRPr lang="en-US" sz="788" dirty="0"/>
          </a:p>
        </p:txBody>
      </p:sp>
      <p:sp>
        <p:nvSpPr>
          <p:cNvPr id="23" name="Text 14"/>
          <p:cNvSpPr/>
          <p:nvPr/>
        </p:nvSpPr>
        <p:spPr>
          <a:xfrm>
            <a:off x="4800600" y="1885950"/>
            <a:ext cx="90756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Esforço Estimado:</a:t>
            </a:r>
            <a:endParaRPr lang="en-US" sz="788" dirty="0"/>
          </a:p>
        </p:txBody>
      </p:sp>
      <p:sp>
        <p:nvSpPr>
          <p:cNvPr id="24" name="Text 15"/>
          <p:cNvSpPr/>
          <p:nvPr/>
        </p:nvSpPr>
        <p:spPr>
          <a:xfrm>
            <a:off x="7842414" y="1885950"/>
            <a:ext cx="48719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60 horas</a:t>
            </a:r>
            <a:endParaRPr lang="en-US" sz="788" dirty="0"/>
          </a:p>
        </p:txBody>
      </p:sp>
      <p:sp>
        <p:nvSpPr>
          <p:cNvPr id="25" name="Text 16"/>
          <p:cNvSpPr/>
          <p:nvPr/>
        </p:nvSpPr>
        <p:spPr>
          <a:xfrm>
            <a:off x="4800600" y="2085975"/>
            <a:ext cx="4208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Equipe:</a:t>
            </a:r>
            <a:endParaRPr lang="en-US" sz="788" dirty="0"/>
          </a:p>
        </p:txBody>
      </p:sp>
      <p:sp>
        <p:nvSpPr>
          <p:cNvPr id="26" name="Text 17"/>
          <p:cNvSpPr/>
          <p:nvPr/>
        </p:nvSpPr>
        <p:spPr>
          <a:xfrm>
            <a:off x="7496975" y="2085975"/>
            <a:ext cx="8326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Multidisciplinar</a:t>
            </a:r>
            <a:endParaRPr lang="en-US" sz="788" dirty="0"/>
          </a:p>
        </p:txBody>
      </p:sp>
      <p:sp>
        <p:nvSpPr>
          <p:cNvPr id="27" name="Text 18"/>
          <p:cNvSpPr/>
          <p:nvPr/>
        </p:nvSpPr>
        <p:spPr>
          <a:xfrm>
            <a:off x="742950" y="2543175"/>
            <a:ext cx="77295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Fases do Projeto</a:t>
            </a:r>
            <a:endParaRPr lang="en-US" sz="1125" dirty="0"/>
          </a:p>
        </p:txBody>
      </p:sp>
      <p:sp>
        <p:nvSpPr>
          <p:cNvPr id="28" name="Shape 19"/>
          <p:cNvSpPr/>
          <p:nvPr/>
        </p:nvSpPr>
        <p:spPr>
          <a:xfrm>
            <a:off x="742950" y="2886075"/>
            <a:ext cx="2495541" cy="600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9" name="Shape 20"/>
          <p:cNvSpPr/>
          <p:nvPr/>
        </p:nvSpPr>
        <p:spPr>
          <a:xfrm>
            <a:off x="742950" y="2886075"/>
            <a:ext cx="28575" cy="600075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30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675" y="2993231"/>
            <a:ext cx="100013" cy="100013"/>
          </a:xfrm>
          <a:prstGeom prst="rect">
            <a:avLst/>
          </a:prstGeom>
        </p:spPr>
      </p:pic>
      <p:sp>
        <p:nvSpPr>
          <p:cNvPr id="31" name="Text 21"/>
          <p:cNvSpPr/>
          <p:nvPr/>
        </p:nvSpPr>
        <p:spPr>
          <a:xfrm>
            <a:off x="985838" y="2971800"/>
            <a:ext cx="88864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&amp; Design</a:t>
            </a:r>
            <a:endParaRPr lang="en-US" sz="788" dirty="0"/>
          </a:p>
        </p:txBody>
      </p:sp>
      <p:sp>
        <p:nvSpPr>
          <p:cNvPr id="32" name="Text 22"/>
          <p:cNvSpPr/>
          <p:nvPr/>
        </p:nvSpPr>
        <p:spPr>
          <a:xfrm>
            <a:off x="828675" y="3143250"/>
            <a:ext cx="23955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Semana 1</a:t>
            </a:r>
            <a:endParaRPr lang="en-US" sz="675" dirty="0"/>
          </a:p>
        </p:txBody>
      </p:sp>
      <p:sp>
        <p:nvSpPr>
          <p:cNvPr id="33" name="Text 23"/>
          <p:cNvSpPr/>
          <p:nvPr/>
        </p:nvSpPr>
        <p:spPr>
          <a:xfrm>
            <a:off x="828675" y="3286125"/>
            <a:ext cx="23955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Requisitos, arquitetura e especificações</a:t>
            </a:r>
            <a:endParaRPr lang="en-US" sz="675" dirty="0"/>
          </a:p>
        </p:txBody>
      </p:sp>
      <p:sp>
        <p:nvSpPr>
          <p:cNvPr id="34" name="Shape 24"/>
          <p:cNvSpPr/>
          <p:nvPr/>
        </p:nvSpPr>
        <p:spPr>
          <a:xfrm>
            <a:off x="3324216" y="2886075"/>
            <a:ext cx="2495541" cy="600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5" name="Shape 25"/>
          <p:cNvSpPr/>
          <p:nvPr/>
        </p:nvSpPr>
        <p:spPr>
          <a:xfrm>
            <a:off x="3324216" y="2886075"/>
            <a:ext cx="28575" cy="60007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36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9941" y="2993231"/>
            <a:ext cx="125016" cy="100013"/>
          </a:xfrm>
          <a:prstGeom prst="rect">
            <a:avLst/>
          </a:prstGeom>
        </p:spPr>
      </p:pic>
      <p:sp>
        <p:nvSpPr>
          <p:cNvPr id="37" name="Text 26"/>
          <p:cNvSpPr/>
          <p:nvPr/>
        </p:nvSpPr>
        <p:spPr>
          <a:xfrm>
            <a:off x="3592106" y="2971800"/>
            <a:ext cx="8427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</a:t>
            </a:r>
            <a:endParaRPr lang="en-US" sz="788" dirty="0"/>
          </a:p>
        </p:txBody>
      </p:sp>
      <p:sp>
        <p:nvSpPr>
          <p:cNvPr id="38" name="Text 27"/>
          <p:cNvSpPr/>
          <p:nvPr/>
        </p:nvSpPr>
        <p:spPr>
          <a:xfrm>
            <a:off x="3409941" y="3143250"/>
            <a:ext cx="23955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Semanas 2-3</a:t>
            </a:r>
            <a:endParaRPr lang="en-US" sz="675" dirty="0"/>
          </a:p>
        </p:txBody>
      </p:sp>
      <p:sp>
        <p:nvSpPr>
          <p:cNvPr id="39" name="Text 28"/>
          <p:cNvSpPr/>
          <p:nvPr/>
        </p:nvSpPr>
        <p:spPr>
          <a:xfrm>
            <a:off x="3409941" y="3286125"/>
            <a:ext cx="23955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Desenvolvimento backend e frontend</a:t>
            </a:r>
            <a:endParaRPr lang="en-US" sz="675" dirty="0"/>
          </a:p>
        </p:txBody>
      </p:sp>
      <p:sp>
        <p:nvSpPr>
          <p:cNvPr id="40" name="Shape 29"/>
          <p:cNvSpPr/>
          <p:nvPr/>
        </p:nvSpPr>
        <p:spPr>
          <a:xfrm>
            <a:off x="5905481" y="2886075"/>
            <a:ext cx="2495569" cy="600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1" name="Shape 30"/>
          <p:cNvSpPr/>
          <p:nvPr/>
        </p:nvSpPr>
        <p:spPr>
          <a:xfrm>
            <a:off x="5905481" y="2886075"/>
            <a:ext cx="28575" cy="600075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42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1206" y="2993231"/>
            <a:ext cx="100013" cy="100013"/>
          </a:xfrm>
          <a:prstGeom prst="rect">
            <a:avLst/>
          </a:prstGeom>
        </p:spPr>
      </p:pic>
      <p:sp>
        <p:nvSpPr>
          <p:cNvPr id="43" name="Text 31"/>
          <p:cNvSpPr/>
          <p:nvPr/>
        </p:nvSpPr>
        <p:spPr>
          <a:xfrm>
            <a:off x="6148369" y="2971800"/>
            <a:ext cx="73672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&amp; Docs</a:t>
            </a:r>
            <a:endParaRPr lang="en-US" sz="788" dirty="0"/>
          </a:p>
        </p:txBody>
      </p:sp>
      <p:sp>
        <p:nvSpPr>
          <p:cNvPr id="44" name="Text 32"/>
          <p:cNvSpPr/>
          <p:nvPr/>
        </p:nvSpPr>
        <p:spPr>
          <a:xfrm>
            <a:off x="5991206" y="3143250"/>
            <a:ext cx="239555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Semana 4</a:t>
            </a:r>
            <a:endParaRPr lang="en-US" sz="675" dirty="0"/>
          </a:p>
        </p:txBody>
      </p:sp>
      <p:sp>
        <p:nvSpPr>
          <p:cNvPr id="45" name="Text 33"/>
          <p:cNvSpPr/>
          <p:nvPr/>
        </p:nvSpPr>
        <p:spPr>
          <a:xfrm>
            <a:off x="5991206" y="3286125"/>
            <a:ext cx="239555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e documentação final</a:t>
            </a:r>
            <a:endParaRPr lang="en-US" sz="675" dirty="0"/>
          </a:p>
        </p:txBody>
      </p:sp>
      <p:sp>
        <p:nvSpPr>
          <p:cNvPr id="46" name="Shape 34"/>
          <p:cNvSpPr/>
          <p:nvPr/>
        </p:nvSpPr>
        <p:spPr>
          <a:xfrm>
            <a:off x="742950" y="3657600"/>
            <a:ext cx="7658100" cy="1028700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47" name="Text 35"/>
          <p:cNvSpPr/>
          <p:nvPr/>
        </p:nvSpPr>
        <p:spPr>
          <a:xfrm>
            <a:off x="885825" y="3800475"/>
            <a:ext cx="74437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Recursos Necessários</a:t>
            </a:r>
            <a:endParaRPr lang="en-US" sz="1013" dirty="0"/>
          </a:p>
        </p:txBody>
      </p:sp>
      <p:pic>
        <p:nvPicPr>
          <p:cNvPr id="48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69275" y="4086225"/>
            <a:ext cx="214313" cy="171450"/>
          </a:xfrm>
          <a:prstGeom prst="rect">
            <a:avLst/>
          </a:prstGeom>
        </p:spPr>
      </p:pic>
      <p:sp>
        <p:nvSpPr>
          <p:cNvPr id="49" name="Text 36"/>
          <p:cNvSpPr/>
          <p:nvPr/>
        </p:nvSpPr>
        <p:spPr>
          <a:xfrm>
            <a:off x="885825" y="4286250"/>
            <a:ext cx="245267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Humanos</a:t>
            </a:r>
            <a:endParaRPr lang="en-US" sz="788" dirty="0"/>
          </a:p>
        </p:txBody>
      </p:sp>
      <p:sp>
        <p:nvSpPr>
          <p:cNvPr id="50" name="Text 37"/>
          <p:cNvSpPr/>
          <p:nvPr/>
        </p:nvSpPr>
        <p:spPr>
          <a:xfrm>
            <a:off x="885825" y="4429125"/>
            <a:ext cx="245267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Desenvolvedores, Analistas, Testadores</a:t>
            </a:r>
            <a:endParaRPr lang="en-US" sz="675" dirty="0"/>
          </a:p>
        </p:txBody>
      </p:sp>
      <p:pic>
        <p:nvPicPr>
          <p:cNvPr id="51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4816" y="4086225"/>
            <a:ext cx="214313" cy="171450"/>
          </a:xfrm>
          <a:prstGeom prst="rect">
            <a:avLst/>
          </a:prstGeom>
        </p:spPr>
      </p:pic>
      <p:sp>
        <p:nvSpPr>
          <p:cNvPr id="52" name="Text 38"/>
          <p:cNvSpPr/>
          <p:nvPr/>
        </p:nvSpPr>
        <p:spPr>
          <a:xfrm>
            <a:off x="3381366" y="4286250"/>
            <a:ext cx="245267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Tecnológicos</a:t>
            </a:r>
            <a:endParaRPr lang="en-US" sz="788" dirty="0"/>
          </a:p>
        </p:txBody>
      </p:sp>
      <p:sp>
        <p:nvSpPr>
          <p:cNvPr id="53" name="Text 39"/>
          <p:cNvSpPr/>
          <p:nvPr/>
        </p:nvSpPr>
        <p:spPr>
          <a:xfrm>
            <a:off x="3381366" y="4429125"/>
            <a:ext cx="245267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Flask, Git, Ferramentas de Teste</a:t>
            </a:r>
            <a:endParaRPr lang="en-US" sz="675" dirty="0"/>
          </a:p>
        </p:txBody>
      </p:sp>
      <p:pic>
        <p:nvPicPr>
          <p:cNvPr id="54" name="Image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81816" y="4086225"/>
            <a:ext cx="171450" cy="171450"/>
          </a:xfrm>
          <a:prstGeom prst="rect">
            <a:avLst/>
          </a:prstGeom>
        </p:spPr>
      </p:pic>
      <p:sp>
        <p:nvSpPr>
          <p:cNvPr id="55" name="Text 40"/>
          <p:cNvSpPr/>
          <p:nvPr/>
        </p:nvSpPr>
        <p:spPr>
          <a:xfrm>
            <a:off x="5876906" y="4286250"/>
            <a:ext cx="245270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Infraestrutura</a:t>
            </a:r>
            <a:endParaRPr lang="en-US" sz="788" dirty="0"/>
          </a:p>
        </p:txBody>
      </p:sp>
      <p:sp>
        <p:nvSpPr>
          <p:cNvPr id="56" name="Text 41"/>
          <p:cNvSpPr/>
          <p:nvPr/>
        </p:nvSpPr>
        <p:spPr>
          <a:xfrm>
            <a:off x="5876906" y="4429125"/>
            <a:ext cx="245270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Ambientes de Dev, Teste e Produção</a:t>
            </a:r>
            <a:endParaRPr lang="en-US" sz="67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4814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658100" y="-571500"/>
            <a:ext cx="2057400" cy="20574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400050" y="4486275"/>
            <a:ext cx="1600200" cy="16002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228601"/>
            <a:ext cx="8229600" cy="49149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950" y="457200"/>
            <a:ext cx="257175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546425" y="457200"/>
            <a:ext cx="2494034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Tecnologias Escolhidas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685800" y="80010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Stack tecnológico otimizado para praticidade e eficiência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685800" y="1171575"/>
            <a:ext cx="7772400" cy="65722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10" name="Shape 6"/>
          <p:cNvSpPr/>
          <p:nvPr/>
        </p:nvSpPr>
        <p:spPr>
          <a:xfrm>
            <a:off x="685800" y="1171575"/>
            <a:ext cx="28575" cy="657225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5" y="1371600"/>
            <a:ext cx="225028" cy="2571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168003" y="1314450"/>
            <a:ext cx="2498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 Framework</a:t>
            </a:r>
            <a:endParaRPr lang="en-US" sz="1350" dirty="0"/>
          </a:p>
        </p:txBody>
      </p:sp>
      <p:sp>
        <p:nvSpPr>
          <p:cNvPr id="13" name="Text 8"/>
          <p:cNvSpPr/>
          <p:nvPr/>
        </p:nvSpPr>
        <p:spPr>
          <a:xfrm>
            <a:off x="1168003" y="1543050"/>
            <a:ext cx="24987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Microframework Python para desenvolvimento web</a:t>
            </a:r>
            <a:endParaRPr lang="en-US" sz="788" dirty="0"/>
          </a:p>
        </p:txBody>
      </p:sp>
      <p:sp>
        <p:nvSpPr>
          <p:cNvPr id="14" name="Shape 9"/>
          <p:cNvSpPr/>
          <p:nvPr/>
        </p:nvSpPr>
        <p:spPr>
          <a:xfrm>
            <a:off x="7322148" y="1400175"/>
            <a:ext cx="993177" cy="200025"/>
          </a:xfrm>
          <a:prstGeom prst="roundRect">
            <a:avLst/>
          </a:prstGeom>
          <a:solidFill>
            <a:srgbClr val="D1FAE5"/>
          </a:solidFill>
          <a:ln/>
        </p:spPr>
      </p:sp>
      <p:sp>
        <p:nvSpPr>
          <p:cNvPr id="15" name="Text 10"/>
          <p:cNvSpPr/>
          <p:nvPr/>
        </p:nvSpPr>
        <p:spPr>
          <a:xfrm>
            <a:off x="7322148" y="1400175"/>
            <a:ext cx="1064614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marL="0" indent="0" algn="r">
              <a:buNone/>
            </a:pPr>
            <a:r>
              <a:rPr lang="en-US" sz="788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Escolha Principal</a:t>
            </a:r>
            <a:endParaRPr lang="en-US" sz="788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2028825"/>
            <a:ext cx="142875" cy="142875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85825" y="2000250"/>
            <a:ext cx="67008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</a:t>
            </a:r>
            <a:endParaRPr lang="en-US" sz="1125" dirty="0"/>
          </a:p>
        </p:txBody>
      </p:sp>
      <p:sp>
        <p:nvSpPr>
          <p:cNvPr id="18" name="Shape 12"/>
          <p:cNvSpPr/>
          <p:nvPr/>
        </p:nvSpPr>
        <p:spPr>
          <a:xfrm>
            <a:off x="685800" y="2286000"/>
            <a:ext cx="3800475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25" y="2414588"/>
            <a:ext cx="150019" cy="17145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1007269" y="2371725"/>
            <a:ext cx="120790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 + Flask</a:t>
            </a:r>
            <a:endParaRPr lang="en-US" sz="788" dirty="0"/>
          </a:p>
        </p:txBody>
      </p:sp>
      <p:sp>
        <p:nvSpPr>
          <p:cNvPr id="21" name="Text 14"/>
          <p:cNvSpPr/>
          <p:nvPr/>
        </p:nvSpPr>
        <p:spPr>
          <a:xfrm>
            <a:off x="1007269" y="2514600"/>
            <a:ext cx="120790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Framework web minimalista</a:t>
            </a:r>
            <a:endParaRPr lang="en-US" sz="675" dirty="0"/>
          </a:p>
        </p:txBody>
      </p:sp>
      <p:sp>
        <p:nvSpPr>
          <p:cNvPr id="22" name="Shape 15"/>
          <p:cNvSpPr/>
          <p:nvPr/>
        </p:nvSpPr>
        <p:spPr>
          <a:xfrm>
            <a:off x="685800" y="2828925"/>
            <a:ext cx="3800475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525" y="2957513"/>
            <a:ext cx="150019" cy="171450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1007269" y="2914650"/>
            <a:ext cx="89628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SQLite</a:t>
            </a:r>
            <a:endParaRPr lang="en-US" sz="788" dirty="0"/>
          </a:p>
        </p:txBody>
      </p:sp>
      <p:sp>
        <p:nvSpPr>
          <p:cNvPr id="25" name="Text 17"/>
          <p:cNvSpPr/>
          <p:nvPr/>
        </p:nvSpPr>
        <p:spPr>
          <a:xfrm>
            <a:off x="1007269" y="3057525"/>
            <a:ext cx="89628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Banco de dados leve</a:t>
            </a:r>
            <a:endParaRPr lang="en-US" sz="675" dirty="0"/>
          </a:p>
        </p:txBody>
      </p:sp>
      <p:pic>
        <p:nvPicPr>
          <p:cNvPr id="2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7725" y="2028825"/>
            <a:ext cx="160734" cy="142875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4875609" y="2000250"/>
            <a:ext cx="70982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</a:t>
            </a:r>
            <a:endParaRPr lang="en-US" sz="1125" dirty="0"/>
          </a:p>
        </p:txBody>
      </p:sp>
      <p:sp>
        <p:nvSpPr>
          <p:cNvPr id="28" name="Shape 19"/>
          <p:cNvSpPr/>
          <p:nvPr/>
        </p:nvSpPr>
        <p:spPr>
          <a:xfrm>
            <a:off x="4657725" y="2286000"/>
            <a:ext cx="3800475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3450" y="2414588"/>
            <a:ext cx="128588" cy="171450"/>
          </a:xfrm>
          <a:prstGeom prst="rect">
            <a:avLst/>
          </a:prstGeom>
        </p:spPr>
      </p:pic>
      <p:sp>
        <p:nvSpPr>
          <p:cNvPr id="30" name="Text 20"/>
          <p:cNvSpPr/>
          <p:nvPr/>
        </p:nvSpPr>
        <p:spPr>
          <a:xfrm>
            <a:off x="4957763" y="2371725"/>
            <a:ext cx="95433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HTML5 + CSS3</a:t>
            </a:r>
            <a:endParaRPr lang="en-US" sz="788" dirty="0"/>
          </a:p>
        </p:txBody>
      </p:sp>
      <p:sp>
        <p:nvSpPr>
          <p:cNvPr id="31" name="Text 21"/>
          <p:cNvSpPr/>
          <p:nvPr/>
        </p:nvSpPr>
        <p:spPr>
          <a:xfrm>
            <a:off x="4957763" y="2514600"/>
            <a:ext cx="95433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Estrutura e estilização</a:t>
            </a:r>
            <a:endParaRPr lang="en-US" sz="675" dirty="0"/>
          </a:p>
        </p:txBody>
      </p:sp>
      <p:sp>
        <p:nvSpPr>
          <p:cNvPr id="32" name="Shape 22"/>
          <p:cNvSpPr/>
          <p:nvPr/>
        </p:nvSpPr>
        <p:spPr>
          <a:xfrm>
            <a:off x="4657725" y="2828925"/>
            <a:ext cx="3800475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3450" y="2957513"/>
            <a:ext cx="150019" cy="171450"/>
          </a:xfrm>
          <a:prstGeom prst="rect">
            <a:avLst/>
          </a:prstGeom>
        </p:spPr>
      </p:pic>
      <p:sp>
        <p:nvSpPr>
          <p:cNvPr id="34" name="Text 23"/>
          <p:cNvSpPr/>
          <p:nvPr/>
        </p:nvSpPr>
        <p:spPr>
          <a:xfrm>
            <a:off x="4979194" y="2914650"/>
            <a:ext cx="90488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JavaScript</a:t>
            </a:r>
            <a:endParaRPr lang="en-US" sz="788" dirty="0"/>
          </a:p>
        </p:txBody>
      </p:sp>
      <p:sp>
        <p:nvSpPr>
          <p:cNvPr id="35" name="Text 24"/>
          <p:cNvSpPr/>
          <p:nvPr/>
        </p:nvSpPr>
        <p:spPr>
          <a:xfrm>
            <a:off x="4979194" y="3057525"/>
            <a:ext cx="90488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Interatividade e APIs</a:t>
            </a:r>
            <a:endParaRPr lang="en-US" sz="675" dirty="0"/>
          </a:p>
        </p:txBody>
      </p:sp>
      <p:sp>
        <p:nvSpPr>
          <p:cNvPr id="36" name="Shape 25"/>
          <p:cNvSpPr/>
          <p:nvPr/>
        </p:nvSpPr>
        <p:spPr>
          <a:xfrm>
            <a:off x="685800" y="3457575"/>
            <a:ext cx="7772400" cy="11430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37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675" y="3629025"/>
            <a:ext cx="107156" cy="142875"/>
          </a:xfrm>
          <a:prstGeom prst="rect">
            <a:avLst/>
          </a:prstGeom>
        </p:spPr>
      </p:pic>
      <p:sp>
        <p:nvSpPr>
          <p:cNvPr id="38" name="Text 26"/>
          <p:cNvSpPr/>
          <p:nvPr/>
        </p:nvSpPr>
        <p:spPr>
          <a:xfrm>
            <a:off x="992981" y="3600450"/>
            <a:ext cx="226786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Justificativa da Escolha do Flask</a:t>
            </a:r>
            <a:endParaRPr lang="en-US" sz="1125" dirty="0"/>
          </a:p>
        </p:txBody>
      </p:sp>
      <p:pic>
        <p:nvPicPr>
          <p:cNvPr id="39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8675" y="3914775"/>
            <a:ext cx="100013" cy="100013"/>
          </a:xfrm>
          <a:prstGeom prst="rect">
            <a:avLst/>
          </a:prstGeom>
        </p:spPr>
      </p:pic>
      <p:sp>
        <p:nvSpPr>
          <p:cNvPr id="40" name="Text 27"/>
          <p:cNvSpPr/>
          <p:nvPr/>
        </p:nvSpPr>
        <p:spPr>
          <a:xfrm>
            <a:off x="1014413" y="3886200"/>
            <a:ext cx="182461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Praticidade</a:t>
            </a:r>
            <a:endParaRPr lang="en-US" sz="788" dirty="0"/>
          </a:p>
        </p:txBody>
      </p:sp>
      <p:sp>
        <p:nvSpPr>
          <p:cNvPr id="41" name="Text 28"/>
          <p:cNvSpPr/>
          <p:nvPr/>
        </p:nvSpPr>
        <p:spPr>
          <a:xfrm>
            <a:off x="1014413" y="4029075"/>
            <a:ext cx="182461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Microframework leve e de fácil aprendizado</a:t>
            </a:r>
            <a:endParaRPr lang="en-US" sz="675" dirty="0"/>
          </a:p>
        </p:txBody>
      </p:sp>
      <p:pic>
        <p:nvPicPr>
          <p:cNvPr id="42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8675" y="4229100"/>
            <a:ext cx="100013" cy="100013"/>
          </a:xfrm>
          <a:prstGeom prst="rect">
            <a:avLst/>
          </a:prstGeom>
        </p:spPr>
      </p:pic>
      <p:sp>
        <p:nvSpPr>
          <p:cNvPr id="43" name="Text 29"/>
          <p:cNvSpPr/>
          <p:nvPr/>
        </p:nvSpPr>
        <p:spPr>
          <a:xfrm>
            <a:off x="1014413" y="4200525"/>
            <a:ext cx="222820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Flexibilidade</a:t>
            </a:r>
            <a:endParaRPr lang="en-US" sz="788" dirty="0"/>
          </a:p>
        </p:txBody>
      </p:sp>
      <p:sp>
        <p:nvSpPr>
          <p:cNvPr id="44" name="Text 30"/>
          <p:cNvSpPr/>
          <p:nvPr/>
        </p:nvSpPr>
        <p:spPr>
          <a:xfrm>
            <a:off x="1014413" y="4343400"/>
            <a:ext cx="222820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Permite escolha de bibliotecas conforme necessidade</a:t>
            </a:r>
            <a:endParaRPr lang="en-US" sz="675" dirty="0"/>
          </a:p>
        </p:txBody>
      </p:sp>
      <p:pic>
        <p:nvPicPr>
          <p:cNvPr id="45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29150" y="3914775"/>
            <a:ext cx="125016" cy="100013"/>
          </a:xfrm>
          <a:prstGeom prst="rect">
            <a:avLst/>
          </a:prstGeom>
        </p:spPr>
      </p:pic>
      <p:sp>
        <p:nvSpPr>
          <p:cNvPr id="46" name="Text 31"/>
          <p:cNvSpPr/>
          <p:nvPr/>
        </p:nvSpPr>
        <p:spPr>
          <a:xfrm>
            <a:off x="4839891" y="3886200"/>
            <a:ext cx="157703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Comunidade</a:t>
            </a:r>
            <a:endParaRPr lang="en-US" sz="788" dirty="0"/>
          </a:p>
        </p:txBody>
      </p:sp>
      <p:sp>
        <p:nvSpPr>
          <p:cNvPr id="47" name="Text 32"/>
          <p:cNvSpPr/>
          <p:nvPr/>
        </p:nvSpPr>
        <p:spPr>
          <a:xfrm>
            <a:off x="4839891" y="4029075"/>
            <a:ext cx="157703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Ampla documentação e suporte ativo</a:t>
            </a:r>
            <a:endParaRPr lang="en-US" sz="675" dirty="0"/>
          </a:p>
        </p:txBody>
      </p:sp>
      <p:pic>
        <p:nvPicPr>
          <p:cNvPr id="48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29150" y="4229100"/>
            <a:ext cx="125016" cy="100013"/>
          </a:xfrm>
          <a:prstGeom prst="rect">
            <a:avLst/>
          </a:prstGeom>
        </p:spPr>
      </p:pic>
      <p:sp>
        <p:nvSpPr>
          <p:cNvPr id="49" name="Text 33"/>
          <p:cNvSpPr/>
          <p:nvPr/>
        </p:nvSpPr>
        <p:spPr>
          <a:xfrm>
            <a:off x="4839891" y="4200525"/>
            <a:ext cx="175800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Integração</a:t>
            </a:r>
            <a:endParaRPr lang="en-US" sz="788" dirty="0"/>
          </a:p>
        </p:txBody>
      </p:sp>
      <p:sp>
        <p:nvSpPr>
          <p:cNvPr id="50" name="Text 34"/>
          <p:cNvSpPr/>
          <p:nvPr/>
        </p:nvSpPr>
        <p:spPr>
          <a:xfrm>
            <a:off x="4839891" y="4343400"/>
            <a:ext cx="175800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Fácil integração com tecnologias frontend</a:t>
            </a:r>
            <a:endParaRPr lang="en-US" sz="675" dirty="0"/>
          </a:p>
        </p:txBody>
      </p:sp>
      <p:sp>
        <p:nvSpPr>
          <p:cNvPr id="51" name="Text 35"/>
          <p:cNvSpPr/>
          <p:nvPr/>
        </p:nvSpPr>
        <p:spPr>
          <a:xfrm>
            <a:off x="685800" y="4596752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de Apoio</a:t>
            </a:r>
            <a:endParaRPr lang="en-US" sz="1013" dirty="0"/>
          </a:p>
        </p:txBody>
      </p:sp>
      <p:pic>
        <p:nvPicPr>
          <p:cNvPr id="52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577568" y="4829174"/>
            <a:ext cx="150019" cy="171450"/>
          </a:xfrm>
          <a:prstGeom prst="rect">
            <a:avLst/>
          </a:prstGeom>
        </p:spPr>
      </p:pic>
      <p:sp>
        <p:nvSpPr>
          <p:cNvPr id="53" name="Text 36"/>
          <p:cNvSpPr/>
          <p:nvPr/>
        </p:nvSpPr>
        <p:spPr>
          <a:xfrm>
            <a:off x="3784736" y="4843462"/>
            <a:ext cx="20968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</a:t>
            </a:r>
            <a:endParaRPr lang="en-US" sz="788" dirty="0"/>
          </a:p>
        </p:txBody>
      </p:sp>
      <p:pic>
        <p:nvPicPr>
          <p:cNvPr id="54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94429" y="4829174"/>
            <a:ext cx="166092" cy="171450"/>
          </a:xfrm>
          <a:prstGeom prst="rect">
            <a:avLst/>
          </a:prstGeom>
        </p:spPr>
      </p:pic>
      <p:sp>
        <p:nvSpPr>
          <p:cNvPr id="55" name="Text 37"/>
          <p:cNvSpPr/>
          <p:nvPr/>
        </p:nvSpPr>
        <p:spPr>
          <a:xfrm>
            <a:off x="4317671" y="4843462"/>
            <a:ext cx="40948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</a:t>
            </a:r>
            <a:endParaRPr lang="en-US" sz="788" dirty="0"/>
          </a:p>
        </p:txBody>
      </p:sp>
      <p:pic>
        <p:nvPicPr>
          <p:cNvPr id="56" name="Image 1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27166" y="4829174"/>
            <a:ext cx="150019" cy="171450"/>
          </a:xfrm>
          <a:prstGeom prst="rect">
            <a:avLst/>
          </a:prstGeom>
        </p:spPr>
      </p:pic>
      <p:sp>
        <p:nvSpPr>
          <p:cNvPr id="57" name="Text 38"/>
          <p:cNvSpPr/>
          <p:nvPr/>
        </p:nvSpPr>
        <p:spPr>
          <a:xfrm>
            <a:off x="5034335" y="4843462"/>
            <a:ext cx="60350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Flask-CORS</a:t>
            </a:r>
            <a:endParaRPr lang="en-US" sz="7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2844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772400" y="-457200"/>
            <a:ext cx="1828800" cy="18288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342900" y="5650706"/>
            <a:ext cx="1371600" cy="13716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171450"/>
            <a:ext cx="8229600" cy="4902826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256" y="400050"/>
            <a:ext cx="192881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269438" y="400050"/>
            <a:ext cx="298374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Especificação de Requisitos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685800" y="74295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Definição clara das funcionalidades e características de qualidade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685800" y="1057275"/>
            <a:ext cx="3800475" cy="2400300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1185863"/>
            <a:ext cx="171450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57275" y="1171575"/>
            <a:ext cx="158022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 Funcionais</a:t>
            </a:r>
            <a:endParaRPr lang="en-US" sz="1125" dirty="0"/>
          </a:p>
        </p:txBody>
      </p:sp>
      <p:sp>
        <p:nvSpPr>
          <p:cNvPr id="12" name="Shape 7"/>
          <p:cNvSpPr/>
          <p:nvPr/>
        </p:nvSpPr>
        <p:spPr>
          <a:xfrm>
            <a:off x="800100" y="1457325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8"/>
          <p:cNvSpPr/>
          <p:nvPr/>
        </p:nvSpPr>
        <p:spPr>
          <a:xfrm>
            <a:off x="857250" y="1514475"/>
            <a:ext cx="359225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14" name="Text 9"/>
          <p:cNvSpPr/>
          <p:nvPr/>
        </p:nvSpPr>
        <p:spPr>
          <a:xfrm>
            <a:off x="857250" y="1514475"/>
            <a:ext cx="43066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RF001</a:t>
            </a:r>
            <a:endParaRPr lang="en-US" sz="675" dirty="0"/>
          </a:p>
        </p:txBody>
      </p:sp>
      <p:sp>
        <p:nvSpPr>
          <p:cNvPr id="15" name="Text 10"/>
          <p:cNvSpPr/>
          <p:nvPr/>
        </p:nvSpPr>
        <p:spPr>
          <a:xfrm>
            <a:off x="1302200" y="1528763"/>
            <a:ext cx="94534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Criação de Tarefas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1200150" y="1714500"/>
            <a:ext cx="31861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Título obrigatório e descrição opcional</a:t>
            </a:r>
            <a:endParaRPr lang="en-US" sz="675" dirty="0"/>
          </a:p>
        </p:txBody>
      </p:sp>
      <p:sp>
        <p:nvSpPr>
          <p:cNvPr id="17" name="Shape 12"/>
          <p:cNvSpPr/>
          <p:nvPr/>
        </p:nvSpPr>
        <p:spPr>
          <a:xfrm>
            <a:off x="800100" y="1943100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Shape 13"/>
          <p:cNvSpPr/>
          <p:nvPr/>
        </p:nvSpPr>
        <p:spPr>
          <a:xfrm>
            <a:off x="857250" y="2000250"/>
            <a:ext cx="359225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19" name="Text 14"/>
          <p:cNvSpPr/>
          <p:nvPr/>
        </p:nvSpPr>
        <p:spPr>
          <a:xfrm>
            <a:off x="857250" y="2000250"/>
            <a:ext cx="43066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RF002</a:t>
            </a:r>
            <a:endParaRPr lang="en-US" sz="675" dirty="0"/>
          </a:p>
        </p:txBody>
      </p:sp>
      <p:sp>
        <p:nvSpPr>
          <p:cNvPr id="20" name="Text 15"/>
          <p:cNvSpPr/>
          <p:nvPr/>
        </p:nvSpPr>
        <p:spPr>
          <a:xfrm>
            <a:off x="1302200" y="2014538"/>
            <a:ext cx="117179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Visualização de Tarefas</a:t>
            </a:r>
            <a:endParaRPr lang="en-US" sz="788" dirty="0"/>
          </a:p>
        </p:txBody>
      </p:sp>
      <p:sp>
        <p:nvSpPr>
          <p:cNvPr id="21" name="Text 16"/>
          <p:cNvSpPr/>
          <p:nvPr/>
        </p:nvSpPr>
        <p:spPr>
          <a:xfrm>
            <a:off x="1200150" y="2200275"/>
            <a:ext cx="31861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Lista organizada e responsiva</a:t>
            </a:r>
            <a:endParaRPr lang="en-US" sz="675" dirty="0"/>
          </a:p>
        </p:txBody>
      </p:sp>
      <p:sp>
        <p:nvSpPr>
          <p:cNvPr id="22" name="Shape 17"/>
          <p:cNvSpPr/>
          <p:nvPr/>
        </p:nvSpPr>
        <p:spPr>
          <a:xfrm>
            <a:off x="800100" y="2428875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3" name="Shape 18"/>
          <p:cNvSpPr/>
          <p:nvPr/>
        </p:nvSpPr>
        <p:spPr>
          <a:xfrm>
            <a:off x="857250" y="2486025"/>
            <a:ext cx="359225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24" name="Text 19"/>
          <p:cNvSpPr/>
          <p:nvPr/>
        </p:nvSpPr>
        <p:spPr>
          <a:xfrm>
            <a:off x="857250" y="2486025"/>
            <a:ext cx="43066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RF003</a:t>
            </a:r>
            <a:endParaRPr lang="en-US" sz="675" dirty="0"/>
          </a:p>
        </p:txBody>
      </p:sp>
      <p:sp>
        <p:nvSpPr>
          <p:cNvPr id="25" name="Text 20"/>
          <p:cNvSpPr/>
          <p:nvPr/>
        </p:nvSpPr>
        <p:spPr>
          <a:xfrm>
            <a:off x="1302200" y="2500313"/>
            <a:ext cx="119928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Marcação de Conclusão</a:t>
            </a:r>
            <a:endParaRPr lang="en-US" sz="788" dirty="0"/>
          </a:p>
        </p:txBody>
      </p:sp>
      <p:sp>
        <p:nvSpPr>
          <p:cNvPr id="26" name="Text 21"/>
          <p:cNvSpPr/>
          <p:nvPr/>
        </p:nvSpPr>
        <p:spPr>
          <a:xfrm>
            <a:off x="1200150" y="2686050"/>
            <a:ext cx="31861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Alternar status concluído/pendente</a:t>
            </a:r>
            <a:endParaRPr lang="en-US" sz="675" dirty="0"/>
          </a:p>
        </p:txBody>
      </p:sp>
      <p:sp>
        <p:nvSpPr>
          <p:cNvPr id="27" name="Shape 22"/>
          <p:cNvSpPr/>
          <p:nvPr/>
        </p:nvSpPr>
        <p:spPr>
          <a:xfrm>
            <a:off x="800100" y="2914650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Shape 23"/>
          <p:cNvSpPr/>
          <p:nvPr/>
        </p:nvSpPr>
        <p:spPr>
          <a:xfrm>
            <a:off x="857250" y="2971800"/>
            <a:ext cx="359225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29" name="Text 24"/>
          <p:cNvSpPr/>
          <p:nvPr/>
        </p:nvSpPr>
        <p:spPr>
          <a:xfrm>
            <a:off x="857250" y="2971800"/>
            <a:ext cx="43066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RF004</a:t>
            </a:r>
            <a:endParaRPr lang="en-US" sz="675" dirty="0"/>
          </a:p>
        </p:txBody>
      </p:sp>
      <p:sp>
        <p:nvSpPr>
          <p:cNvPr id="30" name="Text 25"/>
          <p:cNvSpPr/>
          <p:nvPr/>
        </p:nvSpPr>
        <p:spPr>
          <a:xfrm>
            <a:off x="1302200" y="2986088"/>
            <a:ext cx="100157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Exclusão de Tarefas</a:t>
            </a:r>
            <a:endParaRPr lang="en-US" sz="788" dirty="0"/>
          </a:p>
        </p:txBody>
      </p:sp>
      <p:sp>
        <p:nvSpPr>
          <p:cNvPr id="31" name="Text 26"/>
          <p:cNvSpPr/>
          <p:nvPr/>
        </p:nvSpPr>
        <p:spPr>
          <a:xfrm>
            <a:off x="1200150" y="3171825"/>
            <a:ext cx="31861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Remoção com confirmação</a:t>
            </a:r>
            <a:endParaRPr lang="en-US" sz="675" dirty="0"/>
          </a:p>
        </p:txBody>
      </p:sp>
      <p:sp>
        <p:nvSpPr>
          <p:cNvPr id="32" name="Shape 27"/>
          <p:cNvSpPr/>
          <p:nvPr/>
        </p:nvSpPr>
        <p:spPr>
          <a:xfrm>
            <a:off x="4657725" y="1057275"/>
            <a:ext cx="3800475" cy="24003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3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025" y="1185863"/>
            <a:ext cx="171450" cy="171450"/>
          </a:xfrm>
          <a:prstGeom prst="rect">
            <a:avLst/>
          </a:prstGeom>
        </p:spPr>
      </p:pic>
      <p:sp>
        <p:nvSpPr>
          <p:cNvPr id="34" name="Text 28"/>
          <p:cNvSpPr/>
          <p:nvPr/>
        </p:nvSpPr>
        <p:spPr>
          <a:xfrm>
            <a:off x="5029200" y="1171575"/>
            <a:ext cx="190238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 Não Funcionais</a:t>
            </a:r>
            <a:endParaRPr lang="en-US" sz="1125" dirty="0"/>
          </a:p>
        </p:txBody>
      </p:sp>
      <p:sp>
        <p:nvSpPr>
          <p:cNvPr id="35" name="Shape 29"/>
          <p:cNvSpPr/>
          <p:nvPr/>
        </p:nvSpPr>
        <p:spPr>
          <a:xfrm>
            <a:off x="4772025" y="1457325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6" name="Shape 30"/>
          <p:cNvSpPr/>
          <p:nvPr/>
        </p:nvSpPr>
        <p:spPr>
          <a:xfrm>
            <a:off x="4829175" y="1514475"/>
            <a:ext cx="424383" cy="17145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37" name="Text 31"/>
          <p:cNvSpPr/>
          <p:nvPr/>
        </p:nvSpPr>
        <p:spPr>
          <a:xfrm>
            <a:off x="4829175" y="1514475"/>
            <a:ext cx="495821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RNF001</a:t>
            </a:r>
            <a:endParaRPr lang="en-US" sz="675" dirty="0"/>
          </a:p>
        </p:txBody>
      </p:sp>
      <p:sp>
        <p:nvSpPr>
          <p:cNvPr id="38" name="Text 32"/>
          <p:cNvSpPr/>
          <p:nvPr/>
        </p:nvSpPr>
        <p:spPr>
          <a:xfrm>
            <a:off x="5339283" y="1528763"/>
            <a:ext cx="63331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Usabilidade</a:t>
            </a:r>
            <a:endParaRPr lang="en-US" sz="788" dirty="0"/>
          </a:p>
        </p:txBody>
      </p:sp>
      <p:sp>
        <p:nvSpPr>
          <p:cNvPr id="39" name="Text 33"/>
          <p:cNvSpPr/>
          <p:nvPr/>
        </p:nvSpPr>
        <p:spPr>
          <a:xfrm>
            <a:off x="5229225" y="1714500"/>
            <a:ext cx="31289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intuitiva e responsiva</a:t>
            </a:r>
            <a:endParaRPr lang="en-US" sz="675" dirty="0"/>
          </a:p>
        </p:txBody>
      </p:sp>
      <p:sp>
        <p:nvSpPr>
          <p:cNvPr id="40" name="Shape 34"/>
          <p:cNvSpPr/>
          <p:nvPr/>
        </p:nvSpPr>
        <p:spPr>
          <a:xfrm>
            <a:off x="4772025" y="1943100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1" name="Shape 35"/>
          <p:cNvSpPr/>
          <p:nvPr/>
        </p:nvSpPr>
        <p:spPr>
          <a:xfrm>
            <a:off x="4829175" y="2000250"/>
            <a:ext cx="424383" cy="17145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42" name="Text 36"/>
          <p:cNvSpPr/>
          <p:nvPr/>
        </p:nvSpPr>
        <p:spPr>
          <a:xfrm>
            <a:off x="4829175" y="2000250"/>
            <a:ext cx="495821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RNF002</a:t>
            </a:r>
            <a:endParaRPr lang="en-US" sz="675" dirty="0"/>
          </a:p>
        </p:txBody>
      </p:sp>
      <p:sp>
        <p:nvSpPr>
          <p:cNvPr id="43" name="Text 37"/>
          <p:cNvSpPr/>
          <p:nvPr/>
        </p:nvSpPr>
        <p:spPr>
          <a:xfrm>
            <a:off x="5339283" y="2014538"/>
            <a:ext cx="69302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</a:t>
            </a:r>
            <a:endParaRPr lang="en-US" sz="788" dirty="0"/>
          </a:p>
        </p:txBody>
      </p:sp>
      <p:sp>
        <p:nvSpPr>
          <p:cNvPr id="44" name="Text 38"/>
          <p:cNvSpPr/>
          <p:nvPr/>
        </p:nvSpPr>
        <p:spPr>
          <a:xfrm>
            <a:off x="5229225" y="2200275"/>
            <a:ext cx="31289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Resposta em menos de 2 segundos</a:t>
            </a:r>
            <a:endParaRPr lang="en-US" sz="675" dirty="0"/>
          </a:p>
        </p:txBody>
      </p:sp>
      <p:sp>
        <p:nvSpPr>
          <p:cNvPr id="45" name="Shape 39"/>
          <p:cNvSpPr/>
          <p:nvPr/>
        </p:nvSpPr>
        <p:spPr>
          <a:xfrm>
            <a:off x="4772025" y="2428875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6" name="Shape 40"/>
          <p:cNvSpPr/>
          <p:nvPr/>
        </p:nvSpPr>
        <p:spPr>
          <a:xfrm>
            <a:off x="4829175" y="2486025"/>
            <a:ext cx="424383" cy="17145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47" name="Text 41"/>
          <p:cNvSpPr/>
          <p:nvPr/>
        </p:nvSpPr>
        <p:spPr>
          <a:xfrm>
            <a:off x="4829175" y="2486025"/>
            <a:ext cx="495821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RNF003</a:t>
            </a:r>
            <a:endParaRPr lang="en-US" sz="675" dirty="0"/>
          </a:p>
        </p:txBody>
      </p:sp>
      <p:sp>
        <p:nvSpPr>
          <p:cNvPr id="48" name="Text 42"/>
          <p:cNvSpPr/>
          <p:nvPr/>
        </p:nvSpPr>
        <p:spPr>
          <a:xfrm>
            <a:off x="5339283" y="2500313"/>
            <a:ext cx="85775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Compatibilidade</a:t>
            </a:r>
            <a:endParaRPr lang="en-US" sz="788" dirty="0"/>
          </a:p>
        </p:txBody>
      </p:sp>
      <p:sp>
        <p:nvSpPr>
          <p:cNvPr id="49" name="Text 43"/>
          <p:cNvSpPr/>
          <p:nvPr/>
        </p:nvSpPr>
        <p:spPr>
          <a:xfrm>
            <a:off x="5229225" y="2686050"/>
            <a:ext cx="31289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navegadores web</a:t>
            </a:r>
            <a:endParaRPr lang="en-US" sz="675" dirty="0"/>
          </a:p>
        </p:txBody>
      </p:sp>
      <p:sp>
        <p:nvSpPr>
          <p:cNvPr id="50" name="Shape 44"/>
          <p:cNvSpPr/>
          <p:nvPr/>
        </p:nvSpPr>
        <p:spPr>
          <a:xfrm>
            <a:off x="4772025" y="2914650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1" name="Shape 45"/>
          <p:cNvSpPr/>
          <p:nvPr/>
        </p:nvSpPr>
        <p:spPr>
          <a:xfrm>
            <a:off x="4829175" y="2971800"/>
            <a:ext cx="424383" cy="17145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52" name="Text 46"/>
          <p:cNvSpPr/>
          <p:nvPr/>
        </p:nvSpPr>
        <p:spPr>
          <a:xfrm>
            <a:off x="4829175" y="2971800"/>
            <a:ext cx="495821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RNF004</a:t>
            </a:r>
            <a:endParaRPr lang="en-US" sz="675" dirty="0"/>
          </a:p>
        </p:txBody>
      </p:sp>
      <p:sp>
        <p:nvSpPr>
          <p:cNvPr id="53" name="Text 47"/>
          <p:cNvSpPr/>
          <p:nvPr/>
        </p:nvSpPr>
        <p:spPr>
          <a:xfrm>
            <a:off x="5339283" y="2986088"/>
            <a:ext cx="76122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Confiabilidade</a:t>
            </a:r>
            <a:endParaRPr lang="en-US" sz="788" dirty="0"/>
          </a:p>
        </p:txBody>
      </p:sp>
      <p:sp>
        <p:nvSpPr>
          <p:cNvPr id="54" name="Text 48"/>
          <p:cNvSpPr/>
          <p:nvPr/>
        </p:nvSpPr>
        <p:spPr>
          <a:xfrm>
            <a:off x="5229225" y="3171825"/>
            <a:ext cx="31289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Persistência segura de dados</a:t>
            </a:r>
            <a:endParaRPr lang="en-US" sz="675" dirty="0"/>
          </a:p>
        </p:txBody>
      </p:sp>
      <p:sp>
        <p:nvSpPr>
          <p:cNvPr id="55" name="Shape 49"/>
          <p:cNvSpPr/>
          <p:nvPr/>
        </p:nvSpPr>
        <p:spPr>
          <a:xfrm>
            <a:off x="685800" y="3571875"/>
            <a:ext cx="7772400" cy="1400175"/>
          </a:xfrm>
          <a:prstGeom prst="rect">
            <a:avLst/>
          </a:prstGeom>
          <a:solidFill>
            <a:srgbClr val="FFFBEB"/>
          </a:solidFill>
          <a:ln/>
        </p:spPr>
      </p:sp>
      <p:pic>
        <p:nvPicPr>
          <p:cNvPr id="5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0" y="3700463"/>
            <a:ext cx="171450" cy="171450"/>
          </a:xfrm>
          <a:prstGeom prst="rect">
            <a:avLst/>
          </a:prstGeom>
        </p:spPr>
      </p:pic>
      <p:sp>
        <p:nvSpPr>
          <p:cNvPr id="57" name="Text 50"/>
          <p:cNvSpPr/>
          <p:nvPr/>
        </p:nvSpPr>
        <p:spPr>
          <a:xfrm>
            <a:off x="1057275" y="3686175"/>
            <a:ext cx="136147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Escopo do Sistema</a:t>
            </a:r>
            <a:endParaRPr lang="en-US" sz="1125" dirty="0"/>
          </a:p>
        </p:txBody>
      </p:sp>
      <p:pic>
        <p:nvPicPr>
          <p:cNvPr id="5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" y="4000500"/>
            <a:ext cx="114300" cy="114300"/>
          </a:xfrm>
          <a:prstGeom prst="rect">
            <a:avLst/>
          </a:prstGeom>
        </p:spPr>
      </p:pic>
      <p:sp>
        <p:nvSpPr>
          <p:cNvPr id="59" name="Text 51"/>
          <p:cNvSpPr/>
          <p:nvPr/>
        </p:nvSpPr>
        <p:spPr>
          <a:xfrm>
            <a:off x="971550" y="3971925"/>
            <a:ext cx="111707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Incluído no Escopo</a:t>
            </a:r>
            <a:endParaRPr lang="en-US" sz="900" dirty="0"/>
          </a:p>
        </p:txBody>
      </p:sp>
      <p:sp>
        <p:nvSpPr>
          <p:cNvPr id="60" name="Text 52"/>
          <p:cNvSpPr/>
          <p:nvPr/>
        </p:nvSpPr>
        <p:spPr>
          <a:xfrm>
            <a:off x="800100" y="420052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CRUD completo de tarefas</a:t>
            </a:r>
            <a:endParaRPr lang="en-US" sz="788" dirty="0"/>
          </a:p>
        </p:txBody>
      </p:sp>
      <p:sp>
        <p:nvSpPr>
          <p:cNvPr id="61" name="Text 53"/>
          <p:cNvSpPr/>
          <p:nvPr/>
        </p:nvSpPr>
        <p:spPr>
          <a:xfrm>
            <a:off x="800100" y="437197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Interface web responsiva</a:t>
            </a:r>
            <a:endParaRPr lang="en-US" sz="788" dirty="0"/>
          </a:p>
        </p:txBody>
      </p:sp>
      <p:sp>
        <p:nvSpPr>
          <p:cNvPr id="62" name="Text 54"/>
          <p:cNvSpPr/>
          <p:nvPr/>
        </p:nvSpPr>
        <p:spPr>
          <a:xfrm>
            <a:off x="800100" y="454342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Persistência em banco SQLite</a:t>
            </a:r>
            <a:endParaRPr lang="en-US" sz="788" dirty="0"/>
          </a:p>
        </p:txBody>
      </p:sp>
      <p:sp>
        <p:nvSpPr>
          <p:cNvPr id="63" name="Text 55"/>
          <p:cNvSpPr/>
          <p:nvPr/>
        </p:nvSpPr>
        <p:spPr>
          <a:xfrm>
            <a:off x="800100" y="471487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Validação de dados</a:t>
            </a:r>
            <a:endParaRPr lang="en-US" sz="788" dirty="0"/>
          </a:p>
        </p:txBody>
      </p:sp>
      <p:pic>
        <p:nvPicPr>
          <p:cNvPr id="64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9150" y="4000500"/>
            <a:ext cx="114300" cy="114300"/>
          </a:xfrm>
          <a:prstGeom prst="rect">
            <a:avLst/>
          </a:prstGeom>
        </p:spPr>
      </p:pic>
      <p:sp>
        <p:nvSpPr>
          <p:cNvPr id="65" name="Text 56"/>
          <p:cNvSpPr/>
          <p:nvPr/>
        </p:nvSpPr>
        <p:spPr>
          <a:xfrm>
            <a:off x="4800600" y="3971925"/>
            <a:ext cx="90834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Fora do Escopo</a:t>
            </a:r>
            <a:endParaRPr lang="en-US" sz="900" dirty="0"/>
          </a:p>
        </p:txBody>
      </p:sp>
      <p:sp>
        <p:nvSpPr>
          <p:cNvPr id="66" name="Text 57"/>
          <p:cNvSpPr/>
          <p:nvPr/>
        </p:nvSpPr>
        <p:spPr>
          <a:xfrm>
            <a:off x="4629150" y="420052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Autenticação de usuários</a:t>
            </a:r>
            <a:endParaRPr lang="en-US" sz="788" dirty="0"/>
          </a:p>
        </p:txBody>
      </p:sp>
      <p:sp>
        <p:nvSpPr>
          <p:cNvPr id="67" name="Text 58"/>
          <p:cNvSpPr/>
          <p:nvPr/>
        </p:nvSpPr>
        <p:spPr>
          <a:xfrm>
            <a:off x="4629150" y="437197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Compartilhamento de tarefas</a:t>
            </a:r>
            <a:endParaRPr lang="en-US" sz="788" dirty="0"/>
          </a:p>
        </p:txBody>
      </p:sp>
      <p:sp>
        <p:nvSpPr>
          <p:cNvPr id="68" name="Text 59"/>
          <p:cNvSpPr/>
          <p:nvPr/>
        </p:nvSpPr>
        <p:spPr>
          <a:xfrm>
            <a:off x="4629150" y="454342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Notificações e lembretes</a:t>
            </a:r>
            <a:endParaRPr lang="en-US" sz="788" dirty="0"/>
          </a:p>
        </p:txBody>
      </p:sp>
      <p:sp>
        <p:nvSpPr>
          <p:cNvPr id="69" name="Text 60"/>
          <p:cNvSpPr/>
          <p:nvPr/>
        </p:nvSpPr>
        <p:spPr>
          <a:xfrm>
            <a:off x="4629150" y="471487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Integração com calendários</a:t>
            </a:r>
            <a:endParaRPr lang="en-US" sz="78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429500" y="0"/>
            <a:ext cx="1714500" cy="17145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285750" y="5373886"/>
            <a:ext cx="1143000" cy="11430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171450"/>
            <a:ext cx="8229600" cy="464185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382" y="400050"/>
            <a:ext cx="321469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328150" y="400050"/>
            <a:ext cx="299487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 do Sistema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685800" y="74295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funcional demonstrando conceitos de engenharia de software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685800" y="1057275"/>
            <a:ext cx="3800475" cy="2112764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1185863"/>
            <a:ext cx="192881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78706" y="1171575"/>
            <a:ext cx="151520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do Sistema</a:t>
            </a:r>
            <a:endParaRPr lang="en-US" sz="1125" dirty="0"/>
          </a:p>
        </p:txBody>
      </p:sp>
      <p:sp>
        <p:nvSpPr>
          <p:cNvPr id="12" name="Shape 7"/>
          <p:cNvSpPr/>
          <p:nvPr/>
        </p:nvSpPr>
        <p:spPr>
          <a:xfrm>
            <a:off x="800100" y="1457325"/>
            <a:ext cx="3571875" cy="159841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8"/>
          <p:cNvSpPr/>
          <p:nvPr/>
        </p:nvSpPr>
        <p:spPr>
          <a:xfrm>
            <a:off x="885825" y="1543050"/>
            <a:ext cx="3400425" cy="371475"/>
          </a:xfrm>
          <a:prstGeom prst="rect">
            <a:avLst/>
          </a:prstGeom>
          <a:solidFill>
            <a:srgbClr val="2563EB"/>
          </a:solidFill>
          <a:ln/>
        </p:spPr>
      </p:sp>
      <p:sp>
        <p:nvSpPr>
          <p:cNvPr id="14" name="Text 9"/>
          <p:cNvSpPr/>
          <p:nvPr/>
        </p:nvSpPr>
        <p:spPr>
          <a:xfrm>
            <a:off x="942975" y="1600200"/>
            <a:ext cx="33575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Gerenciador de Tarefas</a:t>
            </a:r>
            <a:endParaRPr lang="en-US" sz="788" dirty="0"/>
          </a:p>
        </p:txBody>
      </p:sp>
      <p:sp>
        <p:nvSpPr>
          <p:cNvPr id="15" name="Text 10"/>
          <p:cNvSpPr/>
          <p:nvPr/>
        </p:nvSpPr>
        <p:spPr>
          <a:xfrm>
            <a:off x="942975" y="1743075"/>
            <a:ext cx="33575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Organize suas atividades</a:t>
            </a:r>
            <a:endParaRPr lang="en-US" sz="675" dirty="0"/>
          </a:p>
        </p:txBody>
      </p:sp>
      <p:sp>
        <p:nvSpPr>
          <p:cNvPr id="16" name="Text 11"/>
          <p:cNvSpPr/>
          <p:nvPr/>
        </p:nvSpPr>
        <p:spPr>
          <a:xfrm>
            <a:off x="971550" y="2000250"/>
            <a:ext cx="33004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Nova Tarefa</a:t>
            </a:r>
            <a:endParaRPr lang="en-US" sz="675" dirty="0"/>
          </a:p>
        </p:txBody>
      </p:sp>
      <p:sp>
        <p:nvSpPr>
          <p:cNvPr id="17" name="Shape 12"/>
          <p:cNvSpPr/>
          <p:nvPr/>
        </p:nvSpPr>
        <p:spPr>
          <a:xfrm>
            <a:off x="971550" y="2148483"/>
            <a:ext cx="3228975" cy="185738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18" name="Shape 13"/>
          <p:cNvSpPr/>
          <p:nvPr/>
        </p:nvSpPr>
        <p:spPr>
          <a:xfrm>
            <a:off x="971550" y="2355652"/>
            <a:ext cx="552692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19" name="Text 14"/>
          <p:cNvSpPr/>
          <p:nvPr/>
        </p:nvSpPr>
        <p:spPr>
          <a:xfrm>
            <a:off x="971550" y="2355652"/>
            <a:ext cx="624129" cy="171450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Adicionar</a:t>
            </a:r>
            <a:endParaRPr lang="en-US" sz="675" dirty="0"/>
          </a:p>
        </p:txBody>
      </p:sp>
      <p:sp>
        <p:nvSpPr>
          <p:cNvPr id="20" name="Shape 15"/>
          <p:cNvSpPr/>
          <p:nvPr/>
        </p:nvSpPr>
        <p:spPr>
          <a:xfrm>
            <a:off x="971550" y="2612827"/>
            <a:ext cx="3228975" cy="228600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21" name="Text 16"/>
          <p:cNvSpPr/>
          <p:nvPr/>
        </p:nvSpPr>
        <p:spPr>
          <a:xfrm>
            <a:off x="1000125" y="2669977"/>
            <a:ext cx="119060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Implementar casos de teste</a:t>
            </a:r>
            <a:endParaRPr lang="en-US" sz="675" dirty="0"/>
          </a:p>
        </p:txBody>
      </p:sp>
      <p:sp>
        <p:nvSpPr>
          <p:cNvPr id="22" name="Shape 17"/>
          <p:cNvSpPr/>
          <p:nvPr/>
        </p:nvSpPr>
        <p:spPr>
          <a:xfrm>
            <a:off x="3401485" y="2668191"/>
            <a:ext cx="389948" cy="142875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23" name="Text 18"/>
          <p:cNvSpPr/>
          <p:nvPr/>
        </p:nvSpPr>
        <p:spPr>
          <a:xfrm>
            <a:off x="3401485" y="2668191"/>
            <a:ext cx="461386" cy="142875"/>
          </a:xfrm>
          <a:prstGeom prst="rect">
            <a:avLst/>
          </a:prstGeom>
          <a:noFill/>
          <a:ln/>
        </p:spPr>
        <p:txBody>
          <a:bodyPr wrap="none" lIns="34036" tIns="17018" rIns="34036" bIns="17018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Concluir</a:t>
            </a:r>
            <a:endParaRPr lang="en-US" sz="675" dirty="0"/>
          </a:p>
        </p:txBody>
      </p:sp>
      <p:sp>
        <p:nvSpPr>
          <p:cNvPr id="24" name="Shape 19"/>
          <p:cNvSpPr/>
          <p:nvPr/>
        </p:nvSpPr>
        <p:spPr>
          <a:xfrm>
            <a:off x="3849728" y="2668191"/>
            <a:ext cx="322222" cy="142875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25" name="Text 20"/>
          <p:cNvSpPr/>
          <p:nvPr/>
        </p:nvSpPr>
        <p:spPr>
          <a:xfrm>
            <a:off x="3849728" y="2668191"/>
            <a:ext cx="393660" cy="142875"/>
          </a:xfrm>
          <a:prstGeom prst="rect">
            <a:avLst/>
          </a:prstGeom>
          <a:noFill/>
          <a:ln/>
        </p:spPr>
        <p:txBody>
          <a:bodyPr wrap="none" lIns="34036" tIns="17018" rIns="34036" bIns="17018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Excluir</a:t>
            </a:r>
            <a:endParaRPr lang="en-US" sz="675" dirty="0"/>
          </a:p>
        </p:txBody>
      </p:sp>
      <p:sp>
        <p:nvSpPr>
          <p:cNvPr id="26" name="Shape 21"/>
          <p:cNvSpPr/>
          <p:nvPr/>
        </p:nvSpPr>
        <p:spPr>
          <a:xfrm>
            <a:off x="4657725" y="1057275"/>
            <a:ext cx="3800475" cy="2069902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2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025" y="1185863"/>
            <a:ext cx="171450" cy="171450"/>
          </a:xfrm>
          <a:prstGeom prst="rect">
            <a:avLst/>
          </a:prstGeom>
        </p:spPr>
      </p:pic>
      <p:sp>
        <p:nvSpPr>
          <p:cNvPr id="28" name="Text 22"/>
          <p:cNvSpPr/>
          <p:nvPr/>
        </p:nvSpPr>
        <p:spPr>
          <a:xfrm>
            <a:off x="5029200" y="1171575"/>
            <a:ext cx="195311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Arquitetura Implementada</a:t>
            </a:r>
            <a:endParaRPr lang="en-US" sz="1125" dirty="0"/>
          </a:p>
        </p:txBody>
      </p:sp>
      <p:sp>
        <p:nvSpPr>
          <p:cNvPr id="29" name="Shape 23"/>
          <p:cNvSpPr/>
          <p:nvPr/>
        </p:nvSpPr>
        <p:spPr>
          <a:xfrm>
            <a:off x="4772025" y="145732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1535906"/>
            <a:ext cx="100013" cy="100013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4986338" y="1514475"/>
            <a:ext cx="5183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</a:t>
            </a:r>
            <a:endParaRPr lang="en-US" sz="788" dirty="0"/>
          </a:p>
        </p:txBody>
      </p:sp>
      <p:sp>
        <p:nvSpPr>
          <p:cNvPr id="32" name="Text 25"/>
          <p:cNvSpPr/>
          <p:nvPr/>
        </p:nvSpPr>
        <p:spPr>
          <a:xfrm>
            <a:off x="5000625" y="1685925"/>
            <a:ext cx="33575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responsiva com HTML5, CSS3 e JavaScript vanilla</a:t>
            </a:r>
            <a:endParaRPr lang="en-US" sz="675" dirty="0"/>
          </a:p>
        </p:txBody>
      </p:sp>
      <p:sp>
        <p:nvSpPr>
          <p:cNvPr id="33" name="Shape 26"/>
          <p:cNvSpPr/>
          <p:nvPr/>
        </p:nvSpPr>
        <p:spPr>
          <a:xfrm>
            <a:off x="4772025" y="1943100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2021681"/>
            <a:ext cx="100013" cy="100013"/>
          </a:xfrm>
          <a:prstGeom prst="rect">
            <a:avLst/>
          </a:prstGeom>
        </p:spPr>
      </p:pic>
      <p:sp>
        <p:nvSpPr>
          <p:cNvPr id="35" name="Text 27"/>
          <p:cNvSpPr/>
          <p:nvPr/>
        </p:nvSpPr>
        <p:spPr>
          <a:xfrm>
            <a:off x="4986338" y="2000250"/>
            <a:ext cx="68253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API</a:t>
            </a:r>
            <a:endParaRPr lang="en-US" sz="788" dirty="0"/>
          </a:p>
        </p:txBody>
      </p:sp>
      <p:sp>
        <p:nvSpPr>
          <p:cNvPr id="36" name="Text 28"/>
          <p:cNvSpPr/>
          <p:nvPr/>
        </p:nvSpPr>
        <p:spPr>
          <a:xfrm>
            <a:off x="5000625" y="2171700"/>
            <a:ext cx="33575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 com endpoints RESTful e CORS habilitado</a:t>
            </a:r>
            <a:endParaRPr lang="en-US" sz="675" dirty="0"/>
          </a:p>
        </p:txBody>
      </p:sp>
      <p:sp>
        <p:nvSpPr>
          <p:cNvPr id="37" name="Shape 29"/>
          <p:cNvSpPr/>
          <p:nvPr/>
        </p:nvSpPr>
        <p:spPr>
          <a:xfrm>
            <a:off x="4772025" y="24288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2507456"/>
            <a:ext cx="87511" cy="100013"/>
          </a:xfrm>
          <a:prstGeom prst="rect">
            <a:avLst/>
          </a:prstGeom>
        </p:spPr>
      </p:pic>
      <p:sp>
        <p:nvSpPr>
          <p:cNvPr id="39" name="Text 30"/>
          <p:cNvSpPr/>
          <p:nvPr/>
        </p:nvSpPr>
        <p:spPr>
          <a:xfrm>
            <a:off x="4973836" y="2486025"/>
            <a:ext cx="6626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Persistência</a:t>
            </a:r>
            <a:endParaRPr lang="en-US" sz="788" dirty="0"/>
          </a:p>
        </p:txBody>
      </p:sp>
      <p:sp>
        <p:nvSpPr>
          <p:cNvPr id="40" name="Text 31"/>
          <p:cNvSpPr/>
          <p:nvPr/>
        </p:nvSpPr>
        <p:spPr>
          <a:xfrm>
            <a:off x="5000625" y="2657475"/>
            <a:ext cx="33575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SQLite com SQLAlchemy ORM para modelagem de dados</a:t>
            </a:r>
            <a:endParaRPr lang="en-US" sz="675" dirty="0"/>
          </a:p>
        </p:txBody>
      </p:sp>
      <p:sp>
        <p:nvSpPr>
          <p:cNvPr id="41" name="Shape 32"/>
          <p:cNvSpPr/>
          <p:nvPr/>
        </p:nvSpPr>
        <p:spPr>
          <a:xfrm>
            <a:off x="685800" y="3241477"/>
            <a:ext cx="7772400" cy="1060847"/>
          </a:xfrm>
          <a:prstGeom prst="rect">
            <a:avLst/>
          </a:prstGeom>
          <a:solidFill>
            <a:srgbClr val="ECFDF5"/>
          </a:solidFill>
          <a:ln/>
        </p:spPr>
      </p:sp>
      <p:pic>
        <p:nvPicPr>
          <p:cNvPr id="42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100" y="3370064"/>
            <a:ext cx="171450" cy="171450"/>
          </a:xfrm>
          <a:prstGeom prst="rect">
            <a:avLst/>
          </a:prstGeom>
        </p:spPr>
      </p:pic>
      <p:sp>
        <p:nvSpPr>
          <p:cNvPr id="43" name="Text 33"/>
          <p:cNvSpPr/>
          <p:nvPr/>
        </p:nvSpPr>
        <p:spPr>
          <a:xfrm>
            <a:off x="1057275" y="3355777"/>
            <a:ext cx="234488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Funcionalidades Implementadas</a:t>
            </a:r>
            <a:endParaRPr lang="en-US" sz="1125" dirty="0"/>
          </a:p>
        </p:txBody>
      </p:sp>
      <p:sp>
        <p:nvSpPr>
          <p:cNvPr id="44" name="Shape 34"/>
          <p:cNvSpPr/>
          <p:nvPr/>
        </p:nvSpPr>
        <p:spPr>
          <a:xfrm>
            <a:off x="800100" y="3641527"/>
            <a:ext cx="1821656" cy="54649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5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9491" y="3702248"/>
            <a:ext cx="142875" cy="142875"/>
          </a:xfrm>
          <a:prstGeom prst="rect">
            <a:avLst/>
          </a:prstGeom>
        </p:spPr>
      </p:pic>
      <p:sp>
        <p:nvSpPr>
          <p:cNvPr id="46" name="Text 35"/>
          <p:cNvSpPr/>
          <p:nvPr/>
        </p:nvSpPr>
        <p:spPr>
          <a:xfrm>
            <a:off x="857250" y="3873698"/>
            <a:ext cx="177879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Criar</a:t>
            </a:r>
            <a:endParaRPr lang="en-US" sz="788" dirty="0"/>
          </a:p>
        </p:txBody>
      </p:sp>
      <p:sp>
        <p:nvSpPr>
          <p:cNvPr id="47" name="Text 36"/>
          <p:cNvSpPr/>
          <p:nvPr/>
        </p:nvSpPr>
        <p:spPr>
          <a:xfrm>
            <a:off x="857250" y="4016573"/>
            <a:ext cx="177879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Novas tarefas com validação</a:t>
            </a:r>
            <a:endParaRPr lang="en-US" sz="675" dirty="0"/>
          </a:p>
        </p:txBody>
      </p:sp>
      <p:sp>
        <p:nvSpPr>
          <p:cNvPr id="48" name="Shape 37"/>
          <p:cNvSpPr/>
          <p:nvPr/>
        </p:nvSpPr>
        <p:spPr>
          <a:xfrm>
            <a:off x="2707481" y="3641527"/>
            <a:ext cx="1821656" cy="54649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9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46872" y="3702248"/>
            <a:ext cx="142875" cy="142875"/>
          </a:xfrm>
          <a:prstGeom prst="rect">
            <a:avLst/>
          </a:prstGeom>
        </p:spPr>
      </p:pic>
      <p:sp>
        <p:nvSpPr>
          <p:cNvPr id="50" name="Text 38"/>
          <p:cNvSpPr/>
          <p:nvPr/>
        </p:nvSpPr>
        <p:spPr>
          <a:xfrm>
            <a:off x="2764631" y="3873698"/>
            <a:ext cx="177879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Visualizar</a:t>
            </a:r>
            <a:endParaRPr lang="en-US" sz="788" dirty="0"/>
          </a:p>
        </p:txBody>
      </p:sp>
      <p:sp>
        <p:nvSpPr>
          <p:cNvPr id="51" name="Text 39"/>
          <p:cNvSpPr/>
          <p:nvPr/>
        </p:nvSpPr>
        <p:spPr>
          <a:xfrm>
            <a:off x="2764631" y="4016573"/>
            <a:ext cx="177879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Lista organizada e responsiva</a:t>
            </a:r>
            <a:endParaRPr lang="en-US" sz="675" dirty="0"/>
          </a:p>
        </p:txBody>
      </p:sp>
      <p:sp>
        <p:nvSpPr>
          <p:cNvPr id="52" name="Shape 40"/>
          <p:cNvSpPr/>
          <p:nvPr/>
        </p:nvSpPr>
        <p:spPr>
          <a:xfrm>
            <a:off x="4614863" y="3641527"/>
            <a:ext cx="1821656" cy="54649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3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4253" y="3702248"/>
            <a:ext cx="142875" cy="142875"/>
          </a:xfrm>
          <a:prstGeom prst="rect">
            <a:avLst/>
          </a:prstGeom>
        </p:spPr>
      </p:pic>
      <p:sp>
        <p:nvSpPr>
          <p:cNvPr id="54" name="Text 41"/>
          <p:cNvSpPr/>
          <p:nvPr/>
        </p:nvSpPr>
        <p:spPr>
          <a:xfrm>
            <a:off x="4672013" y="3873698"/>
            <a:ext cx="177879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Concluir</a:t>
            </a:r>
            <a:endParaRPr lang="en-US" sz="788" dirty="0"/>
          </a:p>
        </p:txBody>
      </p:sp>
      <p:sp>
        <p:nvSpPr>
          <p:cNvPr id="55" name="Text 42"/>
          <p:cNvSpPr/>
          <p:nvPr/>
        </p:nvSpPr>
        <p:spPr>
          <a:xfrm>
            <a:off x="4672013" y="4016573"/>
            <a:ext cx="177879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Marcar como feito/reabrir</a:t>
            </a:r>
            <a:endParaRPr lang="en-US" sz="675" dirty="0"/>
          </a:p>
        </p:txBody>
      </p:sp>
      <p:sp>
        <p:nvSpPr>
          <p:cNvPr id="56" name="Shape 43"/>
          <p:cNvSpPr/>
          <p:nvPr/>
        </p:nvSpPr>
        <p:spPr>
          <a:xfrm>
            <a:off x="6522244" y="3641527"/>
            <a:ext cx="1821656" cy="54649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7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70564" y="3702248"/>
            <a:ext cx="125016" cy="142875"/>
          </a:xfrm>
          <a:prstGeom prst="rect">
            <a:avLst/>
          </a:prstGeom>
        </p:spPr>
      </p:pic>
      <p:sp>
        <p:nvSpPr>
          <p:cNvPr id="58" name="Text 44"/>
          <p:cNvSpPr/>
          <p:nvPr/>
        </p:nvSpPr>
        <p:spPr>
          <a:xfrm>
            <a:off x="6579394" y="3873698"/>
            <a:ext cx="177879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Excluir</a:t>
            </a:r>
            <a:endParaRPr lang="en-US" sz="788" dirty="0"/>
          </a:p>
        </p:txBody>
      </p:sp>
      <p:sp>
        <p:nvSpPr>
          <p:cNvPr id="59" name="Text 45"/>
          <p:cNvSpPr/>
          <p:nvPr/>
        </p:nvSpPr>
        <p:spPr>
          <a:xfrm>
            <a:off x="6579394" y="4016573"/>
            <a:ext cx="177879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Remoção com confirmação</a:t>
            </a:r>
            <a:endParaRPr lang="en-US" sz="6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8293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43850" y="-400050"/>
            <a:ext cx="1600200" cy="16002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257175" y="5057775"/>
            <a:ext cx="1028700" cy="10287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171450"/>
            <a:ext cx="8229600" cy="51435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521" y="400050"/>
            <a:ext cx="257175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488996" y="400050"/>
            <a:ext cx="260892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Planejamento de Testes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685800" y="74295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Estratégia abrangente para garantia da qualidade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685800" y="1057275"/>
            <a:ext cx="3800475" cy="1485900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1185863"/>
            <a:ext cx="171450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57275" y="1171575"/>
            <a:ext cx="146075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Estratégia de Testes</a:t>
            </a:r>
            <a:endParaRPr lang="en-US" sz="112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" y="1485900"/>
            <a:ext cx="100013" cy="10001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57263" y="1480542"/>
            <a:ext cx="123388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Abordagem Sistemática</a:t>
            </a:r>
            <a:endParaRPr lang="en-US" sz="788" dirty="0"/>
          </a:p>
        </p:txBody>
      </p:sp>
      <p:sp>
        <p:nvSpPr>
          <p:cNvPr id="14" name="Text 8"/>
          <p:cNvSpPr/>
          <p:nvPr/>
        </p:nvSpPr>
        <p:spPr>
          <a:xfrm>
            <a:off x="957263" y="1628775"/>
            <a:ext cx="2026927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Baseada em Gonçalves et al. e melhores práticas</a:t>
            </a:r>
            <a:endParaRPr lang="en-US" sz="675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" y="1828800"/>
            <a:ext cx="100013" cy="100013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957263" y="1823442"/>
            <a:ext cx="106268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Cobertura Completa</a:t>
            </a:r>
            <a:endParaRPr lang="en-US" sz="788" dirty="0"/>
          </a:p>
        </p:txBody>
      </p:sp>
      <p:sp>
        <p:nvSpPr>
          <p:cNvPr id="17" name="Text 10"/>
          <p:cNvSpPr/>
          <p:nvPr/>
        </p:nvSpPr>
        <p:spPr>
          <a:xfrm>
            <a:off x="957263" y="1971675"/>
            <a:ext cx="144298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funcionais e não funcionais</a:t>
            </a:r>
            <a:endParaRPr lang="en-US" sz="675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" y="2171700"/>
            <a:ext cx="100013" cy="100013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957263" y="2166342"/>
            <a:ext cx="113047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Execução Estruturada</a:t>
            </a:r>
            <a:endParaRPr lang="en-US" sz="788" dirty="0"/>
          </a:p>
        </p:txBody>
      </p:sp>
      <p:sp>
        <p:nvSpPr>
          <p:cNvPr id="20" name="Text 12"/>
          <p:cNvSpPr/>
          <p:nvPr/>
        </p:nvSpPr>
        <p:spPr>
          <a:xfrm>
            <a:off x="957263" y="2314575"/>
            <a:ext cx="191840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Cronograma detalhado com marcos definidos</a:t>
            </a:r>
            <a:endParaRPr lang="en-US" sz="675" dirty="0"/>
          </a:p>
        </p:txBody>
      </p:sp>
      <p:sp>
        <p:nvSpPr>
          <p:cNvPr id="21" name="Shape 13"/>
          <p:cNvSpPr/>
          <p:nvPr/>
        </p:nvSpPr>
        <p:spPr>
          <a:xfrm>
            <a:off x="4657725" y="1057275"/>
            <a:ext cx="3800475" cy="14859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025" y="1185863"/>
            <a:ext cx="171450" cy="171450"/>
          </a:xfrm>
          <a:prstGeom prst="rect">
            <a:avLst/>
          </a:prstGeom>
        </p:spPr>
      </p:pic>
      <p:sp>
        <p:nvSpPr>
          <p:cNvPr id="23" name="Text 14"/>
          <p:cNvSpPr/>
          <p:nvPr/>
        </p:nvSpPr>
        <p:spPr>
          <a:xfrm>
            <a:off x="5029200" y="1171575"/>
            <a:ext cx="131888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Métricas do Plano</a:t>
            </a:r>
            <a:endParaRPr lang="en-US" sz="1125" dirty="0"/>
          </a:p>
        </p:txBody>
      </p:sp>
      <p:sp>
        <p:nvSpPr>
          <p:cNvPr id="24" name="Shape 15"/>
          <p:cNvSpPr/>
          <p:nvPr/>
        </p:nvSpPr>
        <p:spPr>
          <a:xfrm>
            <a:off x="4772025" y="1457325"/>
            <a:ext cx="17430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5" name="Text 16"/>
          <p:cNvSpPr/>
          <p:nvPr/>
        </p:nvSpPr>
        <p:spPr>
          <a:xfrm>
            <a:off x="4829175" y="1514475"/>
            <a:ext cx="17002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12</a:t>
            </a:r>
            <a:endParaRPr lang="en-US" sz="1125" dirty="0"/>
          </a:p>
        </p:txBody>
      </p:sp>
      <p:sp>
        <p:nvSpPr>
          <p:cNvPr id="26" name="Text 17"/>
          <p:cNvSpPr/>
          <p:nvPr/>
        </p:nvSpPr>
        <p:spPr>
          <a:xfrm>
            <a:off x="4829175" y="1714500"/>
            <a:ext cx="17002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Casos de Teste</a:t>
            </a:r>
            <a:endParaRPr lang="en-US" sz="675" dirty="0"/>
          </a:p>
        </p:txBody>
      </p:sp>
      <p:sp>
        <p:nvSpPr>
          <p:cNvPr id="27" name="Shape 18"/>
          <p:cNvSpPr/>
          <p:nvPr/>
        </p:nvSpPr>
        <p:spPr>
          <a:xfrm>
            <a:off x="6600825" y="1457325"/>
            <a:ext cx="17430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Text 19"/>
          <p:cNvSpPr/>
          <p:nvPr/>
        </p:nvSpPr>
        <p:spPr>
          <a:xfrm>
            <a:off x="6657975" y="1514475"/>
            <a:ext cx="17002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25</a:t>
            </a:r>
            <a:endParaRPr lang="en-US" sz="1125" dirty="0"/>
          </a:p>
        </p:txBody>
      </p:sp>
      <p:sp>
        <p:nvSpPr>
          <p:cNvPr id="29" name="Text 20"/>
          <p:cNvSpPr/>
          <p:nvPr/>
        </p:nvSpPr>
        <p:spPr>
          <a:xfrm>
            <a:off x="6657975" y="1714500"/>
            <a:ext cx="17002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Dias de Execução</a:t>
            </a:r>
            <a:endParaRPr lang="en-US" sz="675" dirty="0"/>
          </a:p>
        </p:txBody>
      </p:sp>
      <p:sp>
        <p:nvSpPr>
          <p:cNvPr id="30" name="Shape 21"/>
          <p:cNvSpPr/>
          <p:nvPr/>
        </p:nvSpPr>
        <p:spPr>
          <a:xfrm>
            <a:off x="4772025" y="1971675"/>
            <a:ext cx="17430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1" name="Text 22"/>
          <p:cNvSpPr/>
          <p:nvPr/>
        </p:nvSpPr>
        <p:spPr>
          <a:xfrm>
            <a:off x="4829175" y="2028825"/>
            <a:ext cx="17002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1125" dirty="0"/>
          </a:p>
        </p:txBody>
      </p:sp>
      <p:sp>
        <p:nvSpPr>
          <p:cNvPr id="32" name="Text 23"/>
          <p:cNvSpPr/>
          <p:nvPr/>
        </p:nvSpPr>
        <p:spPr>
          <a:xfrm>
            <a:off x="4829175" y="2228850"/>
            <a:ext cx="17002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Marcos Definidos</a:t>
            </a:r>
            <a:endParaRPr lang="en-US" sz="675" dirty="0"/>
          </a:p>
        </p:txBody>
      </p:sp>
      <p:sp>
        <p:nvSpPr>
          <p:cNvPr id="33" name="Shape 24"/>
          <p:cNvSpPr/>
          <p:nvPr/>
        </p:nvSpPr>
        <p:spPr>
          <a:xfrm>
            <a:off x="6600825" y="1971675"/>
            <a:ext cx="17430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4" name="Text 25"/>
          <p:cNvSpPr/>
          <p:nvPr/>
        </p:nvSpPr>
        <p:spPr>
          <a:xfrm>
            <a:off x="6657975" y="2028825"/>
            <a:ext cx="17002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</a:t>
            </a:r>
            <a:endParaRPr lang="en-US" sz="1125" dirty="0"/>
          </a:p>
        </p:txBody>
      </p:sp>
      <p:sp>
        <p:nvSpPr>
          <p:cNvPr id="35" name="Text 26"/>
          <p:cNvSpPr/>
          <p:nvPr/>
        </p:nvSpPr>
        <p:spPr>
          <a:xfrm>
            <a:off x="6657975" y="2228850"/>
            <a:ext cx="17002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Cobertura RF</a:t>
            </a:r>
            <a:endParaRPr lang="en-US" sz="675" dirty="0"/>
          </a:p>
        </p:txBody>
      </p:sp>
      <p:pic>
        <p:nvPicPr>
          <p:cNvPr id="36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" y="2614613"/>
            <a:ext cx="171450" cy="171450"/>
          </a:xfrm>
          <a:prstGeom prst="rect">
            <a:avLst/>
          </a:prstGeom>
        </p:spPr>
      </p:pic>
      <p:sp>
        <p:nvSpPr>
          <p:cNvPr id="37" name="Text 27"/>
          <p:cNvSpPr/>
          <p:nvPr/>
        </p:nvSpPr>
        <p:spPr>
          <a:xfrm>
            <a:off x="1057275" y="2600325"/>
            <a:ext cx="157463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de Teste</a:t>
            </a:r>
            <a:endParaRPr lang="en-US" sz="1125" dirty="0"/>
          </a:p>
        </p:txBody>
      </p:sp>
      <p:sp>
        <p:nvSpPr>
          <p:cNvPr id="38" name="Text 28"/>
          <p:cNvSpPr/>
          <p:nvPr/>
        </p:nvSpPr>
        <p:spPr>
          <a:xfrm>
            <a:off x="800100" y="2886075"/>
            <a:ext cx="76152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**Testes Unitários:** `unittest`, `pytest` (Python)</a:t>
            </a:r>
            <a:endParaRPr lang="en-US" sz="788" dirty="0"/>
          </a:p>
        </p:txBody>
      </p:sp>
      <p:sp>
        <p:nvSpPr>
          <p:cNvPr id="39" name="Text 29"/>
          <p:cNvSpPr/>
          <p:nvPr/>
        </p:nvSpPr>
        <p:spPr>
          <a:xfrm>
            <a:off x="800100" y="3057525"/>
            <a:ext cx="76152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**Testes de Integração/Funcionais:** `Selenium`, `Cypress` (Web), `Postman` (API)</a:t>
            </a:r>
            <a:endParaRPr lang="en-US" sz="788" dirty="0"/>
          </a:p>
        </p:txBody>
      </p:sp>
      <p:sp>
        <p:nvSpPr>
          <p:cNvPr id="40" name="Text 30"/>
          <p:cNvSpPr/>
          <p:nvPr/>
        </p:nvSpPr>
        <p:spPr>
          <a:xfrm>
            <a:off x="800100" y="3228975"/>
            <a:ext cx="76152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**Testes de Performance:** `JMeter`, `Locust`</a:t>
            </a:r>
            <a:endParaRPr lang="en-US" sz="788" dirty="0"/>
          </a:p>
        </p:txBody>
      </p:sp>
      <p:sp>
        <p:nvSpPr>
          <p:cNvPr id="41" name="Text 31"/>
          <p:cNvSpPr/>
          <p:nvPr/>
        </p:nvSpPr>
        <p:spPr>
          <a:xfrm>
            <a:off x="800100" y="3400425"/>
            <a:ext cx="76152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**Gestão de Testes:** Planilhas Excel (para cronograma e casos simples)</a:t>
            </a:r>
            <a:endParaRPr lang="en-US" sz="788" dirty="0"/>
          </a:p>
        </p:txBody>
      </p:sp>
      <p:sp>
        <p:nvSpPr>
          <p:cNvPr id="42" name="Shape 32"/>
          <p:cNvSpPr/>
          <p:nvPr/>
        </p:nvSpPr>
        <p:spPr>
          <a:xfrm>
            <a:off x="717389" y="3578225"/>
            <a:ext cx="3829050" cy="1485900"/>
          </a:xfrm>
          <a:prstGeom prst="rect">
            <a:avLst/>
          </a:prstGeom>
          <a:solidFill>
            <a:srgbClr val="ECFDF5"/>
          </a:solidFill>
          <a:ln/>
        </p:spPr>
      </p:sp>
      <p:pic>
        <p:nvPicPr>
          <p:cNvPr id="43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689" y="3706813"/>
            <a:ext cx="128588" cy="171450"/>
          </a:xfrm>
          <a:prstGeom prst="rect">
            <a:avLst/>
          </a:prstGeom>
        </p:spPr>
      </p:pic>
      <p:sp>
        <p:nvSpPr>
          <p:cNvPr id="44" name="Text 33"/>
          <p:cNvSpPr/>
          <p:nvPr/>
        </p:nvSpPr>
        <p:spPr>
          <a:xfrm>
            <a:off x="1046002" y="3692525"/>
            <a:ext cx="163095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Casos de Teste Principais</a:t>
            </a:r>
            <a:endParaRPr lang="en-US" sz="1013" dirty="0"/>
          </a:p>
        </p:txBody>
      </p:sp>
      <p:sp>
        <p:nvSpPr>
          <p:cNvPr id="45" name="Text 34"/>
          <p:cNvSpPr/>
          <p:nvPr/>
        </p:nvSpPr>
        <p:spPr>
          <a:xfrm>
            <a:off x="831689" y="3992563"/>
            <a:ext cx="160385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CT001 - Criação com título válido</a:t>
            </a:r>
            <a:endParaRPr lang="en-US" sz="788" dirty="0"/>
          </a:p>
        </p:txBody>
      </p:sp>
      <p:sp>
        <p:nvSpPr>
          <p:cNvPr id="46" name="Shape 35"/>
          <p:cNvSpPr/>
          <p:nvPr/>
        </p:nvSpPr>
        <p:spPr>
          <a:xfrm>
            <a:off x="3930263" y="3978275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47" name="Text 36"/>
          <p:cNvSpPr/>
          <p:nvPr/>
        </p:nvSpPr>
        <p:spPr>
          <a:xfrm>
            <a:off x="3930263" y="3978275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48" name="Text 37"/>
          <p:cNvSpPr/>
          <p:nvPr/>
        </p:nvSpPr>
        <p:spPr>
          <a:xfrm>
            <a:off x="831689" y="4192588"/>
            <a:ext cx="14315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CT003 - Validação de campos</a:t>
            </a:r>
            <a:endParaRPr lang="en-US" sz="788" dirty="0"/>
          </a:p>
        </p:txBody>
      </p:sp>
      <p:sp>
        <p:nvSpPr>
          <p:cNvPr id="49" name="Shape 38"/>
          <p:cNvSpPr/>
          <p:nvPr/>
        </p:nvSpPr>
        <p:spPr>
          <a:xfrm>
            <a:off x="3930263" y="4178300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50" name="Text 39"/>
          <p:cNvSpPr/>
          <p:nvPr/>
        </p:nvSpPr>
        <p:spPr>
          <a:xfrm>
            <a:off x="3930263" y="4178300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51" name="Text 40"/>
          <p:cNvSpPr/>
          <p:nvPr/>
        </p:nvSpPr>
        <p:spPr>
          <a:xfrm>
            <a:off x="831689" y="4392613"/>
            <a:ext cx="154134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CT004 - Marcação de conclusão</a:t>
            </a:r>
            <a:endParaRPr lang="en-US" sz="788" dirty="0"/>
          </a:p>
        </p:txBody>
      </p:sp>
      <p:sp>
        <p:nvSpPr>
          <p:cNvPr id="52" name="Shape 41"/>
          <p:cNvSpPr/>
          <p:nvPr/>
        </p:nvSpPr>
        <p:spPr>
          <a:xfrm>
            <a:off x="3930263" y="4378325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53" name="Text 42"/>
          <p:cNvSpPr/>
          <p:nvPr/>
        </p:nvSpPr>
        <p:spPr>
          <a:xfrm>
            <a:off x="3930263" y="4378325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54" name="Text 43"/>
          <p:cNvSpPr/>
          <p:nvPr/>
        </p:nvSpPr>
        <p:spPr>
          <a:xfrm>
            <a:off x="831689" y="4592638"/>
            <a:ext cx="169284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CT006 - Exclusão com confirmação</a:t>
            </a:r>
            <a:endParaRPr lang="en-US" sz="788" dirty="0"/>
          </a:p>
        </p:txBody>
      </p:sp>
      <p:sp>
        <p:nvSpPr>
          <p:cNvPr id="55" name="Shape 44"/>
          <p:cNvSpPr/>
          <p:nvPr/>
        </p:nvSpPr>
        <p:spPr>
          <a:xfrm>
            <a:off x="3930263" y="4578350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56" name="Text 45"/>
          <p:cNvSpPr/>
          <p:nvPr/>
        </p:nvSpPr>
        <p:spPr>
          <a:xfrm>
            <a:off x="3930263" y="4578350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57" name="Text 46"/>
          <p:cNvSpPr/>
          <p:nvPr/>
        </p:nvSpPr>
        <p:spPr>
          <a:xfrm>
            <a:off x="831689" y="4792663"/>
            <a:ext cx="149332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CT011 - Responsividade móvel</a:t>
            </a:r>
            <a:endParaRPr lang="en-US" sz="788" dirty="0"/>
          </a:p>
        </p:txBody>
      </p:sp>
      <p:sp>
        <p:nvSpPr>
          <p:cNvPr id="58" name="Shape 47"/>
          <p:cNvSpPr/>
          <p:nvPr/>
        </p:nvSpPr>
        <p:spPr>
          <a:xfrm>
            <a:off x="3930263" y="4778375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59" name="Text 48"/>
          <p:cNvSpPr/>
          <p:nvPr/>
        </p:nvSpPr>
        <p:spPr>
          <a:xfrm>
            <a:off x="3930263" y="4778375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60" name="Shape 49"/>
          <p:cNvSpPr/>
          <p:nvPr/>
        </p:nvSpPr>
        <p:spPr>
          <a:xfrm>
            <a:off x="4660739" y="3578225"/>
            <a:ext cx="3829050" cy="1485900"/>
          </a:xfrm>
          <a:prstGeom prst="rect">
            <a:avLst/>
          </a:prstGeom>
          <a:solidFill>
            <a:srgbClr val="FFFBEB"/>
          </a:solidFill>
          <a:ln/>
        </p:spPr>
      </p:sp>
      <p:pic>
        <p:nvPicPr>
          <p:cNvPr id="61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5039" y="3706813"/>
            <a:ext cx="128588" cy="171450"/>
          </a:xfrm>
          <a:prstGeom prst="rect">
            <a:avLst/>
          </a:prstGeom>
        </p:spPr>
      </p:pic>
      <p:sp>
        <p:nvSpPr>
          <p:cNvPr id="62" name="Text 50"/>
          <p:cNvSpPr/>
          <p:nvPr/>
        </p:nvSpPr>
        <p:spPr>
          <a:xfrm>
            <a:off x="4989352" y="3692525"/>
            <a:ext cx="149259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Critérios de Aprovação</a:t>
            </a:r>
            <a:endParaRPr lang="en-US" sz="1013" dirty="0"/>
          </a:p>
        </p:txBody>
      </p:sp>
      <p:pic>
        <p:nvPicPr>
          <p:cNvPr id="63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5039" y="4006850"/>
            <a:ext cx="100013" cy="100013"/>
          </a:xfrm>
          <a:prstGeom prst="rect">
            <a:avLst/>
          </a:prstGeom>
        </p:spPr>
      </p:pic>
      <p:sp>
        <p:nvSpPr>
          <p:cNvPr id="64" name="Text 51"/>
          <p:cNvSpPr/>
          <p:nvPr/>
        </p:nvSpPr>
        <p:spPr>
          <a:xfrm>
            <a:off x="4932202" y="4001492"/>
            <a:ext cx="87974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 Funcionais</a:t>
            </a:r>
            <a:endParaRPr lang="en-US" sz="788" dirty="0"/>
          </a:p>
        </p:txBody>
      </p:sp>
      <p:sp>
        <p:nvSpPr>
          <p:cNvPr id="65" name="Text 52"/>
          <p:cNvSpPr/>
          <p:nvPr/>
        </p:nvSpPr>
        <p:spPr>
          <a:xfrm>
            <a:off x="4932202" y="4149725"/>
            <a:ext cx="169089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Todos os casos funcionais devem passar</a:t>
            </a:r>
            <a:endParaRPr lang="en-US" sz="675" dirty="0"/>
          </a:p>
        </p:txBody>
      </p:sp>
      <p:pic>
        <p:nvPicPr>
          <p:cNvPr id="66" name="Image 1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5039" y="4349750"/>
            <a:ext cx="100013" cy="100013"/>
          </a:xfrm>
          <a:prstGeom prst="rect">
            <a:avLst/>
          </a:prstGeom>
        </p:spPr>
      </p:pic>
      <p:sp>
        <p:nvSpPr>
          <p:cNvPr id="67" name="Text 53"/>
          <p:cNvSpPr/>
          <p:nvPr/>
        </p:nvSpPr>
        <p:spPr>
          <a:xfrm>
            <a:off x="4932202" y="4344392"/>
            <a:ext cx="74733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90% Interface</a:t>
            </a:r>
            <a:endParaRPr lang="en-US" sz="788" dirty="0"/>
          </a:p>
        </p:txBody>
      </p:sp>
      <p:sp>
        <p:nvSpPr>
          <p:cNvPr id="68" name="Text 54"/>
          <p:cNvSpPr/>
          <p:nvPr/>
        </p:nvSpPr>
        <p:spPr>
          <a:xfrm>
            <a:off x="4932202" y="4492625"/>
            <a:ext cx="145506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Mínimo para testes de usabilidade</a:t>
            </a:r>
            <a:endParaRPr lang="en-US" sz="675" dirty="0"/>
          </a:p>
        </p:txBody>
      </p:sp>
      <p:pic>
        <p:nvPicPr>
          <p:cNvPr id="69" name="Image 12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75039" y="4692650"/>
            <a:ext cx="114300" cy="114300"/>
          </a:xfrm>
          <a:prstGeom prst="rect">
            <a:avLst/>
          </a:prstGeom>
        </p:spPr>
      </p:pic>
      <p:sp>
        <p:nvSpPr>
          <p:cNvPr id="70" name="Text 55"/>
          <p:cNvSpPr/>
          <p:nvPr/>
        </p:nvSpPr>
        <p:spPr>
          <a:xfrm>
            <a:off x="4946489" y="4687292"/>
            <a:ext cx="68242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Zero Críticos</a:t>
            </a:r>
            <a:endParaRPr lang="en-US" sz="788" dirty="0"/>
          </a:p>
        </p:txBody>
      </p:sp>
      <p:sp>
        <p:nvSpPr>
          <p:cNvPr id="71" name="Text 56"/>
          <p:cNvSpPr/>
          <p:nvPr/>
        </p:nvSpPr>
        <p:spPr>
          <a:xfrm>
            <a:off x="4946489" y="4835525"/>
            <a:ext cx="140687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Nenhum defeito crítico pendente</a:t>
            </a:r>
            <a:endParaRPr lang="en-US" sz="6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1022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43850" y="-400050"/>
            <a:ext cx="1600200" cy="16002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257175" y="4938703"/>
            <a:ext cx="1028700" cy="10287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95250" y="171450"/>
            <a:ext cx="8947150" cy="5367328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640" y="400050"/>
            <a:ext cx="257175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986115" y="400050"/>
            <a:ext cx="3614682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Cronograma Detalhado de Testes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685800" y="74295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Visão completa das atividades de teste e seus marcos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689372" y="1175147"/>
            <a:ext cx="233093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89372" y="1175147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</a:t>
            </a:r>
            <a:endParaRPr lang="en-US" sz="585" dirty="0"/>
          </a:p>
        </p:txBody>
      </p:sp>
      <p:sp>
        <p:nvSpPr>
          <p:cNvPr id="11" name="Shape 7"/>
          <p:cNvSpPr/>
          <p:nvPr/>
        </p:nvSpPr>
        <p:spPr>
          <a:xfrm>
            <a:off x="922465" y="1175147"/>
            <a:ext cx="785813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22465" y="1175147"/>
            <a:ext cx="85725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Atividade</a:t>
            </a:r>
            <a:endParaRPr lang="en-US" sz="585" dirty="0"/>
          </a:p>
        </p:txBody>
      </p:sp>
      <p:sp>
        <p:nvSpPr>
          <p:cNvPr id="13" name="Shape 9"/>
          <p:cNvSpPr/>
          <p:nvPr/>
        </p:nvSpPr>
        <p:spPr>
          <a:xfrm>
            <a:off x="1708277" y="1175147"/>
            <a:ext cx="1240082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708277" y="1175147"/>
            <a:ext cx="1311520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Descrição</a:t>
            </a:r>
            <a:endParaRPr lang="en-US" sz="585" dirty="0"/>
          </a:p>
        </p:txBody>
      </p:sp>
      <p:sp>
        <p:nvSpPr>
          <p:cNvPr id="15" name="Shape 11"/>
          <p:cNvSpPr/>
          <p:nvPr/>
        </p:nvSpPr>
        <p:spPr>
          <a:xfrm>
            <a:off x="2948360" y="1175147"/>
            <a:ext cx="724588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2948360" y="1175147"/>
            <a:ext cx="7960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Responsável</a:t>
            </a:r>
            <a:endParaRPr lang="en-US" sz="585" dirty="0"/>
          </a:p>
        </p:txBody>
      </p:sp>
      <p:sp>
        <p:nvSpPr>
          <p:cNvPr id="17" name="Shape 13"/>
          <p:cNvSpPr/>
          <p:nvPr/>
        </p:nvSpPr>
        <p:spPr>
          <a:xfrm>
            <a:off x="3672948" y="1175147"/>
            <a:ext cx="1062186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3672948" y="1175147"/>
            <a:ext cx="1133624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Recursos</a:t>
            </a:r>
            <a:endParaRPr lang="en-US" sz="585" dirty="0"/>
          </a:p>
        </p:txBody>
      </p:sp>
      <p:sp>
        <p:nvSpPr>
          <p:cNvPr id="19" name="Shape 15"/>
          <p:cNvSpPr/>
          <p:nvPr/>
        </p:nvSpPr>
        <p:spPr>
          <a:xfrm>
            <a:off x="4735134" y="1175147"/>
            <a:ext cx="459488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4735134" y="1175147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Início</a:t>
            </a:r>
            <a:endParaRPr lang="en-US" sz="585" dirty="0"/>
          </a:p>
        </p:txBody>
      </p:sp>
      <p:sp>
        <p:nvSpPr>
          <p:cNvPr id="21" name="Shape 17"/>
          <p:cNvSpPr/>
          <p:nvPr/>
        </p:nvSpPr>
        <p:spPr>
          <a:xfrm>
            <a:off x="5194622" y="1175147"/>
            <a:ext cx="459488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22" name="Text 18"/>
          <p:cNvSpPr/>
          <p:nvPr/>
        </p:nvSpPr>
        <p:spPr>
          <a:xfrm>
            <a:off x="5194622" y="1175147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Fim</a:t>
            </a:r>
            <a:endParaRPr lang="en-US" sz="585" dirty="0"/>
          </a:p>
        </p:txBody>
      </p:sp>
      <p:sp>
        <p:nvSpPr>
          <p:cNvPr id="23" name="Shape 19"/>
          <p:cNvSpPr/>
          <p:nvPr/>
        </p:nvSpPr>
        <p:spPr>
          <a:xfrm>
            <a:off x="5654111" y="1175147"/>
            <a:ext cx="442382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24" name="Text 20"/>
          <p:cNvSpPr/>
          <p:nvPr/>
        </p:nvSpPr>
        <p:spPr>
          <a:xfrm>
            <a:off x="5654111" y="1175147"/>
            <a:ext cx="51382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Duração (dias)</a:t>
            </a:r>
            <a:endParaRPr lang="en-US" sz="585" dirty="0"/>
          </a:p>
        </p:txBody>
      </p:sp>
      <p:sp>
        <p:nvSpPr>
          <p:cNvPr id="25" name="Shape 21"/>
          <p:cNvSpPr/>
          <p:nvPr/>
        </p:nvSpPr>
        <p:spPr>
          <a:xfrm>
            <a:off x="6095321" y="1175147"/>
            <a:ext cx="1133819" cy="283573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26" name="Text 22"/>
          <p:cNvSpPr/>
          <p:nvPr/>
        </p:nvSpPr>
        <p:spPr>
          <a:xfrm>
            <a:off x="6095321" y="1175147"/>
            <a:ext cx="1205257" cy="283573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Dependências</a:t>
            </a:r>
            <a:endParaRPr lang="en-US" sz="585" dirty="0"/>
          </a:p>
        </p:txBody>
      </p:sp>
      <p:sp>
        <p:nvSpPr>
          <p:cNvPr id="27" name="Shape 23"/>
          <p:cNvSpPr/>
          <p:nvPr/>
        </p:nvSpPr>
        <p:spPr>
          <a:xfrm>
            <a:off x="7228666" y="1175147"/>
            <a:ext cx="816536" cy="283573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28" name="Text 24"/>
          <p:cNvSpPr/>
          <p:nvPr/>
        </p:nvSpPr>
        <p:spPr>
          <a:xfrm>
            <a:off x="7228666" y="1175147"/>
            <a:ext cx="887974" cy="283573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Marco</a:t>
            </a:r>
            <a:endParaRPr lang="en-US" sz="585" dirty="0"/>
          </a:p>
        </p:txBody>
      </p:sp>
      <p:sp>
        <p:nvSpPr>
          <p:cNvPr id="29" name="Shape 25"/>
          <p:cNvSpPr/>
          <p:nvPr/>
        </p:nvSpPr>
        <p:spPr>
          <a:xfrm>
            <a:off x="8045174" y="1175147"/>
            <a:ext cx="409454" cy="283573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30" name="Text 26"/>
          <p:cNvSpPr/>
          <p:nvPr/>
        </p:nvSpPr>
        <p:spPr>
          <a:xfrm>
            <a:off x="8045174" y="1175147"/>
            <a:ext cx="480892" cy="283573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Status</a:t>
            </a:r>
            <a:endParaRPr lang="en-US" sz="585" dirty="0"/>
          </a:p>
        </p:txBody>
      </p:sp>
      <p:sp>
        <p:nvSpPr>
          <p:cNvPr id="31" name="Text 27"/>
          <p:cNvSpPr/>
          <p:nvPr/>
        </p:nvSpPr>
        <p:spPr>
          <a:xfrm>
            <a:off x="689372" y="1455148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T001</a:t>
            </a:r>
            <a:endParaRPr lang="en-US" sz="585" dirty="0"/>
          </a:p>
        </p:txBody>
      </p:sp>
      <p:sp>
        <p:nvSpPr>
          <p:cNvPr id="32" name="Text 28"/>
          <p:cNvSpPr/>
          <p:nvPr/>
        </p:nvSpPr>
        <p:spPr>
          <a:xfrm>
            <a:off x="922465" y="1474327"/>
            <a:ext cx="858506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Planejamento</a:t>
            </a: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Testes</a:t>
            </a:r>
            <a:endParaRPr lang="en-US" sz="585" dirty="0"/>
          </a:p>
        </p:txBody>
      </p:sp>
      <p:sp>
        <p:nvSpPr>
          <p:cNvPr id="33" name="Text 29"/>
          <p:cNvSpPr/>
          <p:nvPr/>
        </p:nvSpPr>
        <p:spPr>
          <a:xfrm>
            <a:off x="1709533" y="1455148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Definição da estratégia de testes e elaboração do plano de testes</a:t>
            </a:r>
            <a:endParaRPr lang="en-US" sz="585" dirty="0"/>
          </a:p>
        </p:txBody>
      </p:sp>
      <p:sp>
        <p:nvSpPr>
          <p:cNvPr id="34" name="Text 30"/>
          <p:cNvSpPr/>
          <p:nvPr/>
        </p:nvSpPr>
        <p:spPr>
          <a:xfrm>
            <a:off x="2952741" y="1455148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</a:t>
            </a:r>
            <a:endParaRPr lang="en-US" sz="585" dirty="0"/>
          </a:p>
        </p:txBody>
      </p:sp>
      <p:sp>
        <p:nvSpPr>
          <p:cNvPr id="35" name="Text 31"/>
          <p:cNvSpPr/>
          <p:nvPr/>
        </p:nvSpPr>
        <p:spPr>
          <a:xfrm>
            <a:off x="3678055" y="1455148"/>
            <a:ext cx="1136079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 Senior</a:t>
            </a:r>
            <a:endParaRPr lang="en-US" sz="585" dirty="0"/>
          </a:p>
        </p:txBody>
      </p:sp>
      <p:sp>
        <p:nvSpPr>
          <p:cNvPr id="36" name="Text 32"/>
          <p:cNvSpPr/>
          <p:nvPr/>
        </p:nvSpPr>
        <p:spPr>
          <a:xfrm>
            <a:off x="4742697" y="1455148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15/06/2025</a:t>
            </a:r>
            <a:endParaRPr lang="en-US" sz="585" dirty="0"/>
          </a:p>
        </p:txBody>
      </p:sp>
      <p:sp>
        <p:nvSpPr>
          <p:cNvPr id="37" name="Text 33"/>
          <p:cNvSpPr/>
          <p:nvPr/>
        </p:nvSpPr>
        <p:spPr>
          <a:xfrm>
            <a:off x="5202185" y="1455148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16/06/2025</a:t>
            </a:r>
            <a:endParaRPr lang="en-US" sz="585" dirty="0"/>
          </a:p>
        </p:txBody>
      </p:sp>
      <p:sp>
        <p:nvSpPr>
          <p:cNvPr id="38" name="Text 34"/>
          <p:cNvSpPr/>
          <p:nvPr/>
        </p:nvSpPr>
        <p:spPr>
          <a:xfrm>
            <a:off x="5661673" y="1455148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39" name="Text 35"/>
          <p:cNvSpPr/>
          <p:nvPr/>
        </p:nvSpPr>
        <p:spPr>
          <a:xfrm>
            <a:off x="6097302" y="1455148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Conclusão dos requisitos</a:t>
            </a:r>
            <a:endParaRPr lang="en-US" sz="585" dirty="0"/>
          </a:p>
        </p:txBody>
      </p:sp>
      <p:sp>
        <p:nvSpPr>
          <p:cNvPr id="40" name="Text 36"/>
          <p:cNvSpPr/>
          <p:nvPr/>
        </p:nvSpPr>
        <p:spPr>
          <a:xfrm>
            <a:off x="7228470" y="1455148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Plano de Testes Aprovado</a:t>
            </a:r>
            <a:endParaRPr lang="en-US" sz="585" dirty="0"/>
          </a:p>
        </p:txBody>
      </p:sp>
      <p:sp>
        <p:nvSpPr>
          <p:cNvPr id="41" name="Text 37"/>
          <p:cNvSpPr/>
          <p:nvPr/>
        </p:nvSpPr>
        <p:spPr>
          <a:xfrm>
            <a:off x="8045174" y="1455148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42" name="Text 38"/>
          <p:cNvSpPr/>
          <p:nvPr/>
        </p:nvSpPr>
        <p:spPr>
          <a:xfrm>
            <a:off x="689372" y="1742294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T002</a:t>
            </a:r>
            <a:endParaRPr lang="en-US" sz="585" dirty="0"/>
          </a:p>
        </p:txBody>
      </p:sp>
      <p:sp>
        <p:nvSpPr>
          <p:cNvPr id="43" name="Text 39"/>
          <p:cNvSpPr/>
          <p:nvPr/>
        </p:nvSpPr>
        <p:spPr>
          <a:xfrm>
            <a:off x="922465" y="1761473"/>
            <a:ext cx="785812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Criação de Casos de Teste</a:t>
            </a:r>
            <a:endParaRPr lang="en-US" sz="585" dirty="0"/>
          </a:p>
        </p:txBody>
      </p:sp>
      <p:sp>
        <p:nvSpPr>
          <p:cNvPr id="44" name="Text 40"/>
          <p:cNvSpPr/>
          <p:nvPr/>
        </p:nvSpPr>
        <p:spPr>
          <a:xfrm>
            <a:off x="1709533" y="1742294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Elaboração dos casos de teste para todas as funcionalidades</a:t>
            </a:r>
            <a:endParaRPr lang="en-US" sz="585" dirty="0"/>
          </a:p>
        </p:txBody>
      </p:sp>
      <p:sp>
        <p:nvSpPr>
          <p:cNvPr id="45" name="Text 41"/>
          <p:cNvSpPr/>
          <p:nvPr/>
        </p:nvSpPr>
        <p:spPr>
          <a:xfrm>
            <a:off x="2952741" y="1742294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</a:t>
            </a:r>
            <a:endParaRPr lang="en-US" sz="585" dirty="0"/>
          </a:p>
        </p:txBody>
      </p:sp>
      <p:sp>
        <p:nvSpPr>
          <p:cNvPr id="46" name="Text 42"/>
          <p:cNvSpPr/>
          <p:nvPr/>
        </p:nvSpPr>
        <p:spPr>
          <a:xfrm>
            <a:off x="3678055" y="1806486"/>
            <a:ext cx="908710" cy="15876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 Junior</a:t>
            </a:r>
            <a:endParaRPr lang="en-US" sz="585" dirty="0"/>
          </a:p>
        </p:txBody>
      </p:sp>
      <p:sp>
        <p:nvSpPr>
          <p:cNvPr id="47" name="Text 43"/>
          <p:cNvSpPr/>
          <p:nvPr/>
        </p:nvSpPr>
        <p:spPr>
          <a:xfrm>
            <a:off x="4742697" y="1742294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17/06/2025</a:t>
            </a:r>
            <a:endParaRPr lang="en-US" sz="585" dirty="0"/>
          </a:p>
        </p:txBody>
      </p:sp>
      <p:sp>
        <p:nvSpPr>
          <p:cNvPr id="48" name="Text 44"/>
          <p:cNvSpPr/>
          <p:nvPr/>
        </p:nvSpPr>
        <p:spPr>
          <a:xfrm>
            <a:off x="5202185" y="1742294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19/06/2025</a:t>
            </a:r>
            <a:endParaRPr lang="en-US" sz="585" dirty="0"/>
          </a:p>
        </p:txBody>
      </p:sp>
      <p:sp>
        <p:nvSpPr>
          <p:cNvPr id="49" name="Text 45"/>
          <p:cNvSpPr/>
          <p:nvPr/>
        </p:nvSpPr>
        <p:spPr>
          <a:xfrm>
            <a:off x="5661673" y="1742294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585" dirty="0"/>
          </a:p>
        </p:txBody>
      </p:sp>
      <p:sp>
        <p:nvSpPr>
          <p:cNvPr id="50" name="Text 46"/>
          <p:cNvSpPr/>
          <p:nvPr/>
        </p:nvSpPr>
        <p:spPr>
          <a:xfrm>
            <a:off x="6097302" y="1742294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T001 - Planejamento de Testes</a:t>
            </a:r>
            <a:endParaRPr lang="en-US" sz="585" dirty="0"/>
          </a:p>
        </p:txBody>
      </p:sp>
      <p:sp>
        <p:nvSpPr>
          <p:cNvPr id="51" name="Text 47"/>
          <p:cNvSpPr/>
          <p:nvPr/>
        </p:nvSpPr>
        <p:spPr>
          <a:xfrm>
            <a:off x="7228470" y="1742294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Casos de Teste Criados</a:t>
            </a:r>
            <a:endParaRPr lang="en-US" sz="585" dirty="0"/>
          </a:p>
        </p:txBody>
      </p:sp>
      <p:sp>
        <p:nvSpPr>
          <p:cNvPr id="52" name="Text 48"/>
          <p:cNvSpPr/>
          <p:nvPr/>
        </p:nvSpPr>
        <p:spPr>
          <a:xfrm>
            <a:off x="8045174" y="1742294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53" name="Text 49"/>
          <p:cNvSpPr/>
          <p:nvPr/>
        </p:nvSpPr>
        <p:spPr>
          <a:xfrm>
            <a:off x="689372" y="2029439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T003</a:t>
            </a:r>
            <a:endParaRPr lang="en-US" sz="585" dirty="0"/>
          </a:p>
        </p:txBody>
      </p:sp>
      <p:sp>
        <p:nvSpPr>
          <p:cNvPr id="54" name="Text 50"/>
          <p:cNvSpPr/>
          <p:nvPr/>
        </p:nvSpPr>
        <p:spPr>
          <a:xfrm>
            <a:off x="922465" y="2048618"/>
            <a:ext cx="765665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Preparação do Ambiente de Teste</a:t>
            </a:r>
            <a:endParaRPr lang="en-US" sz="585" dirty="0"/>
          </a:p>
        </p:txBody>
      </p:sp>
      <p:sp>
        <p:nvSpPr>
          <p:cNvPr id="55" name="Text 51"/>
          <p:cNvSpPr/>
          <p:nvPr/>
        </p:nvSpPr>
        <p:spPr>
          <a:xfrm>
            <a:off x="1709533" y="2029439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Configuração do ambiente de teste e dados de teste</a:t>
            </a:r>
            <a:endParaRPr lang="en-US" sz="585" dirty="0"/>
          </a:p>
        </p:txBody>
      </p:sp>
      <p:sp>
        <p:nvSpPr>
          <p:cNvPr id="56" name="Text 52"/>
          <p:cNvSpPr/>
          <p:nvPr/>
        </p:nvSpPr>
        <p:spPr>
          <a:xfrm>
            <a:off x="2952741" y="2029439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DevOps</a:t>
            </a:r>
            <a:endParaRPr lang="en-US" sz="585" dirty="0"/>
          </a:p>
        </p:txBody>
      </p:sp>
      <p:sp>
        <p:nvSpPr>
          <p:cNvPr id="57" name="Text 53"/>
          <p:cNvSpPr/>
          <p:nvPr/>
        </p:nvSpPr>
        <p:spPr>
          <a:xfrm>
            <a:off x="3678055" y="2048618"/>
            <a:ext cx="1043239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DevOps Engineer, Servidor de Teste</a:t>
            </a:r>
            <a:endParaRPr lang="en-US" sz="585" dirty="0"/>
          </a:p>
        </p:txBody>
      </p:sp>
      <p:sp>
        <p:nvSpPr>
          <p:cNvPr id="58" name="Text 54"/>
          <p:cNvSpPr/>
          <p:nvPr/>
        </p:nvSpPr>
        <p:spPr>
          <a:xfrm>
            <a:off x="4742697" y="2029439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17/06/2025</a:t>
            </a:r>
            <a:endParaRPr lang="en-US" sz="585" dirty="0"/>
          </a:p>
        </p:txBody>
      </p:sp>
      <p:sp>
        <p:nvSpPr>
          <p:cNvPr id="59" name="Text 55"/>
          <p:cNvSpPr/>
          <p:nvPr/>
        </p:nvSpPr>
        <p:spPr>
          <a:xfrm>
            <a:off x="5202185" y="2029439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17/06/2025</a:t>
            </a:r>
            <a:endParaRPr lang="en-US" sz="585" dirty="0"/>
          </a:p>
        </p:txBody>
      </p:sp>
      <p:sp>
        <p:nvSpPr>
          <p:cNvPr id="60" name="Text 56"/>
          <p:cNvSpPr/>
          <p:nvPr/>
        </p:nvSpPr>
        <p:spPr>
          <a:xfrm>
            <a:off x="5661673" y="2029439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585" dirty="0"/>
          </a:p>
        </p:txBody>
      </p:sp>
      <p:sp>
        <p:nvSpPr>
          <p:cNvPr id="61" name="Text 57"/>
          <p:cNvSpPr/>
          <p:nvPr/>
        </p:nvSpPr>
        <p:spPr>
          <a:xfrm>
            <a:off x="6097302" y="2029439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T001 - Planejamento de Testes</a:t>
            </a:r>
            <a:endParaRPr lang="en-US" sz="585" dirty="0"/>
          </a:p>
        </p:txBody>
      </p:sp>
      <p:sp>
        <p:nvSpPr>
          <p:cNvPr id="62" name="Text 58"/>
          <p:cNvSpPr/>
          <p:nvPr/>
        </p:nvSpPr>
        <p:spPr>
          <a:xfrm>
            <a:off x="7228471" y="2048618"/>
            <a:ext cx="816704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Ambiente de Teste Configurado</a:t>
            </a:r>
            <a:endParaRPr lang="en-US" sz="585" dirty="0"/>
          </a:p>
        </p:txBody>
      </p:sp>
      <p:sp>
        <p:nvSpPr>
          <p:cNvPr id="63" name="Text 59"/>
          <p:cNvSpPr/>
          <p:nvPr/>
        </p:nvSpPr>
        <p:spPr>
          <a:xfrm>
            <a:off x="8045174" y="2029439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64" name="Text 60"/>
          <p:cNvSpPr/>
          <p:nvPr/>
        </p:nvSpPr>
        <p:spPr>
          <a:xfrm>
            <a:off x="689372" y="2316584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T004</a:t>
            </a:r>
            <a:endParaRPr lang="en-US" sz="585" dirty="0"/>
          </a:p>
        </p:txBody>
      </p:sp>
      <p:sp>
        <p:nvSpPr>
          <p:cNvPr id="65" name="Text 61"/>
          <p:cNvSpPr/>
          <p:nvPr/>
        </p:nvSpPr>
        <p:spPr>
          <a:xfrm>
            <a:off x="922465" y="2316584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Unitários</a:t>
            </a:r>
            <a:endParaRPr lang="en-US" sz="585" dirty="0"/>
          </a:p>
        </p:txBody>
      </p:sp>
      <p:sp>
        <p:nvSpPr>
          <p:cNvPr id="66" name="Text 62"/>
          <p:cNvSpPr/>
          <p:nvPr/>
        </p:nvSpPr>
        <p:spPr>
          <a:xfrm>
            <a:off x="1709533" y="2316584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Execução de testes unitários para validar componentes individuais</a:t>
            </a:r>
            <a:endParaRPr lang="en-US" sz="585" dirty="0"/>
          </a:p>
        </p:txBody>
      </p:sp>
      <p:sp>
        <p:nvSpPr>
          <p:cNvPr id="67" name="Text 63"/>
          <p:cNvSpPr/>
          <p:nvPr/>
        </p:nvSpPr>
        <p:spPr>
          <a:xfrm>
            <a:off x="2952741" y="2316584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</a:t>
            </a:r>
            <a:endParaRPr lang="en-US" sz="585" dirty="0"/>
          </a:p>
        </p:txBody>
      </p:sp>
      <p:sp>
        <p:nvSpPr>
          <p:cNvPr id="68" name="Text 64"/>
          <p:cNvSpPr/>
          <p:nvPr/>
        </p:nvSpPr>
        <p:spPr>
          <a:xfrm>
            <a:off x="3678055" y="2380776"/>
            <a:ext cx="996876" cy="15876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 Backend, Dev Frontend</a:t>
            </a:r>
            <a:endParaRPr lang="en-US" sz="585" dirty="0"/>
          </a:p>
        </p:txBody>
      </p:sp>
      <p:sp>
        <p:nvSpPr>
          <p:cNvPr id="69" name="Text 65"/>
          <p:cNvSpPr/>
          <p:nvPr/>
        </p:nvSpPr>
        <p:spPr>
          <a:xfrm>
            <a:off x="4742697" y="2316584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18/06/2025</a:t>
            </a:r>
            <a:endParaRPr lang="en-US" sz="585" dirty="0"/>
          </a:p>
        </p:txBody>
      </p:sp>
      <p:sp>
        <p:nvSpPr>
          <p:cNvPr id="70" name="Text 66"/>
          <p:cNvSpPr/>
          <p:nvPr/>
        </p:nvSpPr>
        <p:spPr>
          <a:xfrm>
            <a:off x="5202185" y="2316584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19/06/2025</a:t>
            </a:r>
            <a:endParaRPr lang="en-US" sz="585" dirty="0"/>
          </a:p>
        </p:txBody>
      </p:sp>
      <p:sp>
        <p:nvSpPr>
          <p:cNvPr id="71" name="Text 67"/>
          <p:cNvSpPr/>
          <p:nvPr/>
        </p:nvSpPr>
        <p:spPr>
          <a:xfrm>
            <a:off x="5661673" y="2316584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72" name="Text 68"/>
          <p:cNvSpPr/>
          <p:nvPr/>
        </p:nvSpPr>
        <p:spPr>
          <a:xfrm>
            <a:off x="6097302" y="2316584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T003 - Preparação do Ambiente</a:t>
            </a:r>
            <a:endParaRPr lang="en-US" sz="585" dirty="0"/>
          </a:p>
        </p:txBody>
      </p:sp>
      <p:sp>
        <p:nvSpPr>
          <p:cNvPr id="73" name="Text 69"/>
          <p:cNvSpPr/>
          <p:nvPr/>
        </p:nvSpPr>
        <p:spPr>
          <a:xfrm>
            <a:off x="7228470" y="2335763"/>
            <a:ext cx="787069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Unitários Concluídos</a:t>
            </a:r>
            <a:endParaRPr lang="en-US" sz="585" dirty="0"/>
          </a:p>
        </p:txBody>
      </p:sp>
      <p:sp>
        <p:nvSpPr>
          <p:cNvPr id="74" name="Text 70"/>
          <p:cNvSpPr/>
          <p:nvPr/>
        </p:nvSpPr>
        <p:spPr>
          <a:xfrm>
            <a:off x="8045174" y="2316584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75" name="Text 71"/>
          <p:cNvSpPr/>
          <p:nvPr/>
        </p:nvSpPr>
        <p:spPr>
          <a:xfrm>
            <a:off x="689372" y="2603729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T005</a:t>
            </a:r>
            <a:endParaRPr lang="en-US" sz="585" dirty="0"/>
          </a:p>
        </p:txBody>
      </p:sp>
      <p:sp>
        <p:nvSpPr>
          <p:cNvPr id="76" name="Text 72"/>
          <p:cNvSpPr/>
          <p:nvPr/>
        </p:nvSpPr>
        <p:spPr>
          <a:xfrm>
            <a:off x="922465" y="2603729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Integração</a:t>
            </a:r>
            <a:endParaRPr lang="en-US" sz="585" dirty="0"/>
          </a:p>
        </p:txBody>
      </p:sp>
      <p:sp>
        <p:nvSpPr>
          <p:cNvPr id="77" name="Text 73"/>
          <p:cNvSpPr/>
          <p:nvPr/>
        </p:nvSpPr>
        <p:spPr>
          <a:xfrm>
            <a:off x="1709533" y="2603729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da integração entre componentes do sistema</a:t>
            </a:r>
            <a:endParaRPr lang="en-US" sz="585" dirty="0"/>
          </a:p>
        </p:txBody>
      </p:sp>
      <p:sp>
        <p:nvSpPr>
          <p:cNvPr id="78" name="Text 74"/>
          <p:cNvSpPr/>
          <p:nvPr/>
        </p:nvSpPr>
        <p:spPr>
          <a:xfrm>
            <a:off x="2952741" y="2603729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</a:t>
            </a:r>
            <a:endParaRPr lang="en-US" sz="585" dirty="0"/>
          </a:p>
        </p:txBody>
      </p:sp>
      <p:sp>
        <p:nvSpPr>
          <p:cNvPr id="79" name="Text 75"/>
          <p:cNvSpPr/>
          <p:nvPr/>
        </p:nvSpPr>
        <p:spPr>
          <a:xfrm>
            <a:off x="3678055" y="2622908"/>
            <a:ext cx="942374" cy="248786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 Senior,</a:t>
            </a:r>
            <a:b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58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</a:t>
            </a:r>
            <a:endParaRPr lang="en-US" sz="585" dirty="0"/>
          </a:p>
        </p:txBody>
      </p:sp>
      <p:sp>
        <p:nvSpPr>
          <p:cNvPr id="80" name="Text 76"/>
          <p:cNvSpPr/>
          <p:nvPr/>
        </p:nvSpPr>
        <p:spPr>
          <a:xfrm>
            <a:off x="4742697" y="2603729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20/06/2025</a:t>
            </a:r>
            <a:endParaRPr lang="en-US" sz="585" dirty="0"/>
          </a:p>
        </p:txBody>
      </p:sp>
      <p:sp>
        <p:nvSpPr>
          <p:cNvPr id="81" name="Text 77"/>
          <p:cNvSpPr/>
          <p:nvPr/>
        </p:nvSpPr>
        <p:spPr>
          <a:xfrm>
            <a:off x="5202185" y="2603729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22/06/2025</a:t>
            </a:r>
            <a:endParaRPr lang="en-US" sz="585" dirty="0"/>
          </a:p>
        </p:txBody>
      </p:sp>
      <p:sp>
        <p:nvSpPr>
          <p:cNvPr id="82" name="Text 78"/>
          <p:cNvSpPr/>
          <p:nvPr/>
        </p:nvSpPr>
        <p:spPr>
          <a:xfrm>
            <a:off x="5661673" y="2603729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585" dirty="0"/>
          </a:p>
        </p:txBody>
      </p:sp>
      <p:sp>
        <p:nvSpPr>
          <p:cNvPr id="83" name="Text 79"/>
          <p:cNvSpPr/>
          <p:nvPr/>
        </p:nvSpPr>
        <p:spPr>
          <a:xfrm>
            <a:off x="6097302" y="2603729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T004 - Testes Unitários</a:t>
            </a:r>
            <a:endParaRPr lang="en-US" sz="585" dirty="0"/>
          </a:p>
        </p:txBody>
      </p:sp>
      <p:sp>
        <p:nvSpPr>
          <p:cNvPr id="84" name="Text 80"/>
          <p:cNvSpPr/>
          <p:nvPr/>
        </p:nvSpPr>
        <p:spPr>
          <a:xfrm>
            <a:off x="7228470" y="2603729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Integração Validada</a:t>
            </a:r>
            <a:endParaRPr lang="en-US" sz="585" dirty="0"/>
          </a:p>
        </p:txBody>
      </p:sp>
      <p:sp>
        <p:nvSpPr>
          <p:cNvPr id="85" name="Text 81"/>
          <p:cNvSpPr/>
          <p:nvPr/>
        </p:nvSpPr>
        <p:spPr>
          <a:xfrm>
            <a:off x="8045174" y="2603729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86" name="Text 82"/>
          <p:cNvSpPr/>
          <p:nvPr/>
        </p:nvSpPr>
        <p:spPr>
          <a:xfrm>
            <a:off x="689372" y="2890875"/>
            <a:ext cx="304530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T006</a:t>
            </a:r>
            <a:endParaRPr lang="en-US" sz="585" dirty="0"/>
          </a:p>
        </p:txBody>
      </p:sp>
      <p:sp>
        <p:nvSpPr>
          <p:cNvPr id="87" name="Text 83"/>
          <p:cNvSpPr/>
          <p:nvPr/>
        </p:nvSpPr>
        <p:spPr>
          <a:xfrm>
            <a:off x="922465" y="2890875"/>
            <a:ext cx="858506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Funcionais</a:t>
            </a:r>
            <a:endParaRPr lang="en-US" sz="585" dirty="0"/>
          </a:p>
        </p:txBody>
      </p:sp>
      <p:sp>
        <p:nvSpPr>
          <p:cNvPr id="88" name="Text 84"/>
          <p:cNvSpPr/>
          <p:nvPr/>
        </p:nvSpPr>
        <p:spPr>
          <a:xfrm>
            <a:off x="1709533" y="2890875"/>
            <a:ext cx="1314645" cy="398571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Execução de testes funcionais baseados nos casos de teste</a:t>
            </a:r>
            <a:endParaRPr lang="en-US" sz="585" dirty="0"/>
          </a:p>
        </p:txBody>
      </p:sp>
      <p:sp>
        <p:nvSpPr>
          <p:cNvPr id="89" name="Text 85"/>
          <p:cNvSpPr/>
          <p:nvPr/>
        </p:nvSpPr>
        <p:spPr>
          <a:xfrm>
            <a:off x="2952741" y="2890875"/>
            <a:ext cx="796751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</a:t>
            </a:r>
            <a:endParaRPr lang="en-US" sz="585" dirty="0"/>
          </a:p>
        </p:txBody>
      </p:sp>
      <p:sp>
        <p:nvSpPr>
          <p:cNvPr id="90" name="Text 86"/>
          <p:cNvSpPr/>
          <p:nvPr/>
        </p:nvSpPr>
        <p:spPr>
          <a:xfrm>
            <a:off x="3678055" y="2965767"/>
            <a:ext cx="945580" cy="248786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 Junior, </a:t>
            </a:r>
            <a:b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58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</a:t>
            </a: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Testes Senior</a:t>
            </a:r>
            <a:endParaRPr lang="en-US" sz="585" dirty="0"/>
          </a:p>
        </p:txBody>
      </p:sp>
      <p:sp>
        <p:nvSpPr>
          <p:cNvPr id="91" name="Text 87"/>
          <p:cNvSpPr/>
          <p:nvPr/>
        </p:nvSpPr>
        <p:spPr>
          <a:xfrm>
            <a:off x="4742697" y="2890875"/>
            <a:ext cx="530926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23/06/2025</a:t>
            </a:r>
            <a:endParaRPr lang="en-US" sz="585" dirty="0"/>
          </a:p>
        </p:txBody>
      </p:sp>
      <p:sp>
        <p:nvSpPr>
          <p:cNvPr id="92" name="Text 88"/>
          <p:cNvSpPr/>
          <p:nvPr/>
        </p:nvSpPr>
        <p:spPr>
          <a:xfrm>
            <a:off x="5202185" y="2890875"/>
            <a:ext cx="530926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26/06/2025</a:t>
            </a:r>
            <a:endParaRPr lang="en-US" sz="585" dirty="0"/>
          </a:p>
        </p:txBody>
      </p:sp>
      <p:sp>
        <p:nvSpPr>
          <p:cNvPr id="93" name="Text 89"/>
          <p:cNvSpPr/>
          <p:nvPr/>
        </p:nvSpPr>
        <p:spPr>
          <a:xfrm>
            <a:off x="5661673" y="2890875"/>
            <a:ext cx="507067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585" dirty="0"/>
          </a:p>
        </p:txBody>
      </p:sp>
      <p:sp>
        <p:nvSpPr>
          <p:cNvPr id="94" name="Text 90"/>
          <p:cNvSpPr/>
          <p:nvPr/>
        </p:nvSpPr>
        <p:spPr>
          <a:xfrm>
            <a:off x="6097302" y="2920755"/>
            <a:ext cx="1126958" cy="338811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T002 - Criação de Casos de Teste, T005 - Testes de Integração</a:t>
            </a:r>
            <a:endParaRPr lang="en-US" sz="585" dirty="0"/>
          </a:p>
        </p:txBody>
      </p:sp>
      <p:sp>
        <p:nvSpPr>
          <p:cNvPr id="95" name="Text 91"/>
          <p:cNvSpPr/>
          <p:nvPr/>
        </p:nvSpPr>
        <p:spPr>
          <a:xfrm>
            <a:off x="7228470" y="2965767"/>
            <a:ext cx="787069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Funcionalidades Validadas</a:t>
            </a:r>
            <a:endParaRPr lang="en-US" sz="585" dirty="0"/>
          </a:p>
        </p:txBody>
      </p:sp>
      <p:sp>
        <p:nvSpPr>
          <p:cNvPr id="96" name="Text 92"/>
          <p:cNvSpPr/>
          <p:nvPr/>
        </p:nvSpPr>
        <p:spPr>
          <a:xfrm>
            <a:off x="8045174" y="2890875"/>
            <a:ext cx="480892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97" name="Text 93"/>
          <p:cNvSpPr/>
          <p:nvPr/>
        </p:nvSpPr>
        <p:spPr>
          <a:xfrm>
            <a:off x="689372" y="3289446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T007</a:t>
            </a:r>
            <a:endParaRPr lang="en-US" sz="585" dirty="0"/>
          </a:p>
        </p:txBody>
      </p:sp>
      <p:sp>
        <p:nvSpPr>
          <p:cNvPr id="98" name="Text 94"/>
          <p:cNvSpPr/>
          <p:nvPr/>
        </p:nvSpPr>
        <p:spPr>
          <a:xfrm>
            <a:off x="922465" y="3289446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Usabilidade</a:t>
            </a:r>
            <a:endParaRPr lang="en-US" sz="585" dirty="0"/>
          </a:p>
        </p:txBody>
      </p:sp>
      <p:sp>
        <p:nvSpPr>
          <p:cNvPr id="99" name="Text 95"/>
          <p:cNvSpPr/>
          <p:nvPr/>
        </p:nvSpPr>
        <p:spPr>
          <a:xfrm>
            <a:off x="1709533" y="3289446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Avaliação da experiência do usuário e interface</a:t>
            </a:r>
            <a:endParaRPr lang="en-US" sz="585" dirty="0"/>
          </a:p>
        </p:txBody>
      </p:sp>
      <p:sp>
        <p:nvSpPr>
          <p:cNvPr id="100" name="Text 96"/>
          <p:cNvSpPr/>
          <p:nvPr/>
        </p:nvSpPr>
        <p:spPr>
          <a:xfrm>
            <a:off x="2952741" y="3289446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UX Designer</a:t>
            </a:r>
            <a:endParaRPr lang="en-US" sz="585" dirty="0"/>
          </a:p>
        </p:txBody>
      </p:sp>
      <p:sp>
        <p:nvSpPr>
          <p:cNvPr id="101" name="Text 97"/>
          <p:cNvSpPr/>
          <p:nvPr/>
        </p:nvSpPr>
        <p:spPr>
          <a:xfrm>
            <a:off x="3678055" y="3308625"/>
            <a:ext cx="1051379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UX Designer, Usuários de Teste</a:t>
            </a:r>
            <a:endParaRPr lang="en-US" sz="585" dirty="0"/>
          </a:p>
        </p:txBody>
      </p:sp>
      <p:sp>
        <p:nvSpPr>
          <p:cNvPr id="102" name="Text 98"/>
          <p:cNvSpPr/>
          <p:nvPr/>
        </p:nvSpPr>
        <p:spPr>
          <a:xfrm>
            <a:off x="4742697" y="3289446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27/06/2025</a:t>
            </a:r>
            <a:endParaRPr lang="en-US" sz="585" dirty="0"/>
          </a:p>
        </p:txBody>
      </p:sp>
      <p:sp>
        <p:nvSpPr>
          <p:cNvPr id="103" name="Text 99"/>
          <p:cNvSpPr/>
          <p:nvPr/>
        </p:nvSpPr>
        <p:spPr>
          <a:xfrm>
            <a:off x="5202185" y="3289446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28/06/2025</a:t>
            </a:r>
            <a:endParaRPr lang="en-US" sz="585" dirty="0"/>
          </a:p>
        </p:txBody>
      </p:sp>
      <p:sp>
        <p:nvSpPr>
          <p:cNvPr id="104" name="Text 100"/>
          <p:cNvSpPr/>
          <p:nvPr/>
        </p:nvSpPr>
        <p:spPr>
          <a:xfrm>
            <a:off x="5661673" y="3289446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105" name="Text 101"/>
          <p:cNvSpPr/>
          <p:nvPr/>
        </p:nvSpPr>
        <p:spPr>
          <a:xfrm>
            <a:off x="6097302" y="3289446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T006 - Testes Funcionais</a:t>
            </a:r>
            <a:endParaRPr lang="en-US" sz="585" dirty="0"/>
          </a:p>
        </p:txBody>
      </p:sp>
      <p:sp>
        <p:nvSpPr>
          <p:cNvPr id="106" name="Text 102"/>
          <p:cNvSpPr/>
          <p:nvPr/>
        </p:nvSpPr>
        <p:spPr>
          <a:xfrm>
            <a:off x="7228470" y="3289446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Usabilidade Aprovada</a:t>
            </a:r>
            <a:endParaRPr lang="en-US" sz="585" dirty="0"/>
          </a:p>
        </p:txBody>
      </p:sp>
      <p:sp>
        <p:nvSpPr>
          <p:cNvPr id="107" name="Text 103"/>
          <p:cNvSpPr/>
          <p:nvPr/>
        </p:nvSpPr>
        <p:spPr>
          <a:xfrm>
            <a:off x="8045174" y="3289446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108" name="Text 104"/>
          <p:cNvSpPr/>
          <p:nvPr/>
        </p:nvSpPr>
        <p:spPr>
          <a:xfrm>
            <a:off x="689372" y="3576591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T008</a:t>
            </a:r>
            <a:endParaRPr lang="en-US" sz="585" dirty="0"/>
          </a:p>
        </p:txBody>
      </p:sp>
      <p:sp>
        <p:nvSpPr>
          <p:cNvPr id="109" name="Text 105"/>
          <p:cNvSpPr/>
          <p:nvPr/>
        </p:nvSpPr>
        <p:spPr>
          <a:xfrm>
            <a:off x="922465" y="3576591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Performance</a:t>
            </a:r>
            <a:endParaRPr lang="en-US" sz="585" dirty="0"/>
          </a:p>
        </p:txBody>
      </p:sp>
      <p:sp>
        <p:nvSpPr>
          <p:cNvPr id="110" name="Text 106"/>
          <p:cNvSpPr/>
          <p:nvPr/>
        </p:nvSpPr>
        <p:spPr>
          <a:xfrm>
            <a:off x="1709533" y="3576591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do desempenho e capacidade do sistema</a:t>
            </a:r>
            <a:endParaRPr lang="en-US" sz="585" dirty="0"/>
          </a:p>
        </p:txBody>
      </p:sp>
      <p:sp>
        <p:nvSpPr>
          <p:cNvPr id="111" name="Text 107"/>
          <p:cNvSpPr/>
          <p:nvPr/>
        </p:nvSpPr>
        <p:spPr>
          <a:xfrm>
            <a:off x="2952742" y="3595770"/>
            <a:ext cx="704664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Performance</a:t>
            </a:r>
            <a:endParaRPr lang="en-US" sz="585" dirty="0"/>
          </a:p>
        </p:txBody>
      </p:sp>
      <p:sp>
        <p:nvSpPr>
          <p:cNvPr id="112" name="Text 108"/>
          <p:cNvSpPr/>
          <p:nvPr/>
        </p:nvSpPr>
        <p:spPr>
          <a:xfrm>
            <a:off x="3678055" y="3595770"/>
            <a:ext cx="977640" cy="248786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Performance,</a:t>
            </a:r>
            <a:b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de Load Test</a:t>
            </a:r>
            <a:endParaRPr lang="en-US" sz="585" dirty="0"/>
          </a:p>
        </p:txBody>
      </p:sp>
      <p:sp>
        <p:nvSpPr>
          <p:cNvPr id="113" name="Text 109"/>
          <p:cNvSpPr/>
          <p:nvPr/>
        </p:nvSpPr>
        <p:spPr>
          <a:xfrm>
            <a:off x="4742697" y="3576591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29/06/2025</a:t>
            </a:r>
            <a:endParaRPr lang="en-US" sz="585" dirty="0"/>
          </a:p>
        </p:txBody>
      </p:sp>
      <p:sp>
        <p:nvSpPr>
          <p:cNvPr id="114" name="Text 110"/>
          <p:cNvSpPr/>
          <p:nvPr/>
        </p:nvSpPr>
        <p:spPr>
          <a:xfrm>
            <a:off x="5202185" y="3576591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30/06/2025</a:t>
            </a:r>
            <a:endParaRPr lang="en-US" sz="585" dirty="0"/>
          </a:p>
        </p:txBody>
      </p:sp>
      <p:sp>
        <p:nvSpPr>
          <p:cNvPr id="115" name="Text 111"/>
          <p:cNvSpPr/>
          <p:nvPr/>
        </p:nvSpPr>
        <p:spPr>
          <a:xfrm>
            <a:off x="5661673" y="3576591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116" name="Text 112"/>
          <p:cNvSpPr/>
          <p:nvPr/>
        </p:nvSpPr>
        <p:spPr>
          <a:xfrm>
            <a:off x="6097302" y="3576591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T006 - Testes Funcionais</a:t>
            </a:r>
            <a:endParaRPr lang="en-US" sz="585" dirty="0"/>
          </a:p>
        </p:txBody>
      </p:sp>
      <p:sp>
        <p:nvSpPr>
          <p:cNvPr id="117" name="Text 113"/>
          <p:cNvSpPr/>
          <p:nvPr/>
        </p:nvSpPr>
        <p:spPr>
          <a:xfrm>
            <a:off x="7228470" y="3576591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Validada</a:t>
            </a:r>
            <a:endParaRPr lang="en-US" sz="585" dirty="0"/>
          </a:p>
        </p:txBody>
      </p:sp>
      <p:sp>
        <p:nvSpPr>
          <p:cNvPr id="118" name="Text 114"/>
          <p:cNvSpPr/>
          <p:nvPr/>
        </p:nvSpPr>
        <p:spPr>
          <a:xfrm>
            <a:off x="8045174" y="3576591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119" name="Text 115"/>
          <p:cNvSpPr/>
          <p:nvPr/>
        </p:nvSpPr>
        <p:spPr>
          <a:xfrm>
            <a:off x="689372" y="3863736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T009</a:t>
            </a:r>
            <a:endParaRPr lang="en-US" sz="585" dirty="0"/>
          </a:p>
        </p:txBody>
      </p:sp>
      <p:sp>
        <p:nvSpPr>
          <p:cNvPr id="120" name="Text 116"/>
          <p:cNvSpPr/>
          <p:nvPr/>
        </p:nvSpPr>
        <p:spPr>
          <a:xfrm>
            <a:off x="922465" y="3863736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Segurança</a:t>
            </a:r>
            <a:endParaRPr lang="en-US" sz="585" dirty="0"/>
          </a:p>
        </p:txBody>
      </p:sp>
      <p:sp>
        <p:nvSpPr>
          <p:cNvPr id="121" name="Text 117"/>
          <p:cNvSpPr/>
          <p:nvPr/>
        </p:nvSpPr>
        <p:spPr>
          <a:xfrm>
            <a:off x="1709533" y="3863736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Verificação de vulnerabilidades e aspectos de segurança</a:t>
            </a:r>
            <a:endParaRPr lang="en-US" sz="585" dirty="0"/>
          </a:p>
        </p:txBody>
      </p:sp>
      <p:sp>
        <p:nvSpPr>
          <p:cNvPr id="122" name="Text 118"/>
          <p:cNvSpPr/>
          <p:nvPr/>
        </p:nvSpPr>
        <p:spPr>
          <a:xfrm>
            <a:off x="2952741" y="3882915"/>
            <a:ext cx="720207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Especialista em Segurança</a:t>
            </a:r>
            <a:endParaRPr lang="en-US" sz="585" dirty="0"/>
          </a:p>
        </p:txBody>
      </p:sp>
      <p:sp>
        <p:nvSpPr>
          <p:cNvPr id="123" name="Text 119"/>
          <p:cNvSpPr/>
          <p:nvPr/>
        </p:nvSpPr>
        <p:spPr>
          <a:xfrm>
            <a:off x="3678055" y="3882915"/>
            <a:ext cx="995272" cy="248786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Especialista em </a:t>
            </a:r>
            <a:r>
              <a:rPr lang="en-US" sz="58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Segurança</a:t>
            </a: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</a:t>
            </a:r>
            <a:b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de Segurança</a:t>
            </a:r>
            <a:endParaRPr lang="en-US" sz="585" dirty="0"/>
          </a:p>
        </p:txBody>
      </p:sp>
      <p:sp>
        <p:nvSpPr>
          <p:cNvPr id="124" name="Text 120"/>
          <p:cNvSpPr/>
          <p:nvPr/>
        </p:nvSpPr>
        <p:spPr>
          <a:xfrm>
            <a:off x="4742697" y="3863736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01/07/2025</a:t>
            </a:r>
            <a:endParaRPr lang="en-US" sz="585" dirty="0"/>
          </a:p>
        </p:txBody>
      </p:sp>
      <p:sp>
        <p:nvSpPr>
          <p:cNvPr id="125" name="Text 121"/>
          <p:cNvSpPr/>
          <p:nvPr/>
        </p:nvSpPr>
        <p:spPr>
          <a:xfrm>
            <a:off x="5202185" y="3863736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02/07/2025</a:t>
            </a:r>
            <a:endParaRPr lang="en-US" sz="585" dirty="0"/>
          </a:p>
        </p:txBody>
      </p:sp>
      <p:sp>
        <p:nvSpPr>
          <p:cNvPr id="126" name="Text 122"/>
          <p:cNvSpPr/>
          <p:nvPr/>
        </p:nvSpPr>
        <p:spPr>
          <a:xfrm>
            <a:off x="5661673" y="3863736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127" name="Text 123"/>
          <p:cNvSpPr/>
          <p:nvPr/>
        </p:nvSpPr>
        <p:spPr>
          <a:xfrm>
            <a:off x="6097302" y="3863736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T006 - Testes Funcionais</a:t>
            </a:r>
            <a:endParaRPr lang="en-US" sz="585" dirty="0"/>
          </a:p>
        </p:txBody>
      </p:sp>
      <p:sp>
        <p:nvSpPr>
          <p:cNvPr id="128" name="Text 124"/>
          <p:cNvSpPr/>
          <p:nvPr/>
        </p:nvSpPr>
        <p:spPr>
          <a:xfrm>
            <a:off x="7228470" y="3863736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Segurança Validada</a:t>
            </a:r>
            <a:endParaRPr lang="en-US" sz="585" dirty="0"/>
          </a:p>
        </p:txBody>
      </p:sp>
      <p:sp>
        <p:nvSpPr>
          <p:cNvPr id="129" name="Text 125"/>
          <p:cNvSpPr/>
          <p:nvPr/>
        </p:nvSpPr>
        <p:spPr>
          <a:xfrm>
            <a:off x="8045174" y="3863736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130" name="Text 126"/>
          <p:cNvSpPr/>
          <p:nvPr/>
        </p:nvSpPr>
        <p:spPr>
          <a:xfrm>
            <a:off x="689372" y="4150882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T010</a:t>
            </a:r>
            <a:endParaRPr lang="en-US" sz="585" dirty="0"/>
          </a:p>
        </p:txBody>
      </p:sp>
      <p:sp>
        <p:nvSpPr>
          <p:cNvPr id="131" name="Text 127"/>
          <p:cNvSpPr/>
          <p:nvPr/>
        </p:nvSpPr>
        <p:spPr>
          <a:xfrm>
            <a:off x="922465" y="4150882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Correção de Defeitos</a:t>
            </a:r>
            <a:endParaRPr lang="en-US" sz="585" dirty="0"/>
          </a:p>
        </p:txBody>
      </p:sp>
      <p:sp>
        <p:nvSpPr>
          <p:cNvPr id="132" name="Text 128"/>
          <p:cNvSpPr/>
          <p:nvPr/>
        </p:nvSpPr>
        <p:spPr>
          <a:xfrm>
            <a:off x="1709533" y="4150882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Correção dos defeitos encontrados durante os testes</a:t>
            </a:r>
            <a:endParaRPr lang="en-US" sz="585" dirty="0"/>
          </a:p>
        </p:txBody>
      </p:sp>
      <p:sp>
        <p:nvSpPr>
          <p:cNvPr id="133" name="Text 129"/>
          <p:cNvSpPr/>
          <p:nvPr/>
        </p:nvSpPr>
        <p:spPr>
          <a:xfrm>
            <a:off x="2952741" y="4150882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</a:t>
            </a:r>
            <a:endParaRPr lang="en-US" sz="585" dirty="0"/>
          </a:p>
        </p:txBody>
      </p:sp>
      <p:sp>
        <p:nvSpPr>
          <p:cNvPr id="134" name="Text 130"/>
          <p:cNvSpPr/>
          <p:nvPr/>
        </p:nvSpPr>
        <p:spPr>
          <a:xfrm>
            <a:off x="3678055" y="4170062"/>
            <a:ext cx="908710" cy="248786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 Backend,</a:t>
            </a:r>
            <a:b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585" dirty="0" err="1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</a:t>
            </a: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Frontend</a:t>
            </a:r>
            <a:endParaRPr lang="en-US" sz="585" dirty="0"/>
          </a:p>
        </p:txBody>
      </p:sp>
      <p:sp>
        <p:nvSpPr>
          <p:cNvPr id="135" name="Text 131"/>
          <p:cNvSpPr/>
          <p:nvPr/>
        </p:nvSpPr>
        <p:spPr>
          <a:xfrm>
            <a:off x="4742697" y="4150882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03/07/2025</a:t>
            </a:r>
            <a:endParaRPr lang="en-US" sz="585" dirty="0"/>
          </a:p>
        </p:txBody>
      </p:sp>
      <p:sp>
        <p:nvSpPr>
          <p:cNvPr id="136" name="Text 132"/>
          <p:cNvSpPr/>
          <p:nvPr/>
        </p:nvSpPr>
        <p:spPr>
          <a:xfrm>
            <a:off x="5202185" y="4150882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05/07/2025</a:t>
            </a:r>
            <a:endParaRPr lang="en-US" sz="585" dirty="0"/>
          </a:p>
        </p:txBody>
      </p:sp>
      <p:sp>
        <p:nvSpPr>
          <p:cNvPr id="137" name="Text 133"/>
          <p:cNvSpPr/>
          <p:nvPr/>
        </p:nvSpPr>
        <p:spPr>
          <a:xfrm>
            <a:off x="5661673" y="4150882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585" dirty="0"/>
          </a:p>
        </p:txBody>
      </p:sp>
      <p:sp>
        <p:nvSpPr>
          <p:cNvPr id="138" name="Text 134"/>
          <p:cNvSpPr/>
          <p:nvPr/>
        </p:nvSpPr>
        <p:spPr>
          <a:xfrm>
            <a:off x="6097302" y="4170061"/>
            <a:ext cx="1126958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T007, T008, T009 - Testes Especializados</a:t>
            </a:r>
            <a:endParaRPr lang="en-US" sz="585" dirty="0"/>
          </a:p>
        </p:txBody>
      </p:sp>
      <p:sp>
        <p:nvSpPr>
          <p:cNvPr id="139" name="Text 135"/>
          <p:cNvSpPr/>
          <p:nvPr/>
        </p:nvSpPr>
        <p:spPr>
          <a:xfrm>
            <a:off x="7228470" y="4150882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Defeitos Corrigidos</a:t>
            </a:r>
            <a:endParaRPr lang="en-US" sz="585" dirty="0"/>
          </a:p>
        </p:txBody>
      </p:sp>
      <p:sp>
        <p:nvSpPr>
          <p:cNvPr id="140" name="Text 136"/>
          <p:cNvSpPr/>
          <p:nvPr/>
        </p:nvSpPr>
        <p:spPr>
          <a:xfrm>
            <a:off x="8045174" y="4150882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141" name="Text 137"/>
          <p:cNvSpPr/>
          <p:nvPr/>
        </p:nvSpPr>
        <p:spPr>
          <a:xfrm>
            <a:off x="689372" y="4438027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T011</a:t>
            </a:r>
            <a:endParaRPr lang="en-US" sz="585" dirty="0"/>
          </a:p>
        </p:txBody>
      </p:sp>
      <p:sp>
        <p:nvSpPr>
          <p:cNvPr id="142" name="Text 138"/>
          <p:cNvSpPr/>
          <p:nvPr/>
        </p:nvSpPr>
        <p:spPr>
          <a:xfrm>
            <a:off x="922465" y="4438027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Regressão</a:t>
            </a:r>
            <a:endParaRPr lang="en-US" sz="585" dirty="0"/>
          </a:p>
        </p:txBody>
      </p:sp>
      <p:sp>
        <p:nvSpPr>
          <p:cNvPr id="143" name="Text 139"/>
          <p:cNvSpPr/>
          <p:nvPr/>
        </p:nvSpPr>
        <p:spPr>
          <a:xfrm>
            <a:off x="1709533" y="4438027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de que as correções não introduziram novos defeitos</a:t>
            </a:r>
            <a:endParaRPr lang="en-US" sz="585" dirty="0"/>
          </a:p>
        </p:txBody>
      </p:sp>
      <p:sp>
        <p:nvSpPr>
          <p:cNvPr id="144" name="Text 140"/>
          <p:cNvSpPr/>
          <p:nvPr/>
        </p:nvSpPr>
        <p:spPr>
          <a:xfrm>
            <a:off x="2952741" y="4438027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</a:t>
            </a:r>
            <a:endParaRPr lang="en-US" sz="585" dirty="0"/>
          </a:p>
        </p:txBody>
      </p:sp>
      <p:sp>
        <p:nvSpPr>
          <p:cNvPr id="145" name="Text 141"/>
          <p:cNvSpPr/>
          <p:nvPr/>
        </p:nvSpPr>
        <p:spPr>
          <a:xfrm>
            <a:off x="3678055" y="4457207"/>
            <a:ext cx="1051378" cy="248786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 Senior</a:t>
            </a:r>
            <a:b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</a:b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de Automação</a:t>
            </a:r>
            <a:endParaRPr lang="en-US" sz="585" dirty="0"/>
          </a:p>
        </p:txBody>
      </p:sp>
      <p:sp>
        <p:nvSpPr>
          <p:cNvPr id="146" name="Text 142"/>
          <p:cNvSpPr/>
          <p:nvPr/>
        </p:nvSpPr>
        <p:spPr>
          <a:xfrm>
            <a:off x="4742697" y="4438027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06/07/2025</a:t>
            </a:r>
            <a:endParaRPr lang="en-US" sz="585" dirty="0"/>
          </a:p>
        </p:txBody>
      </p:sp>
      <p:sp>
        <p:nvSpPr>
          <p:cNvPr id="147" name="Text 143"/>
          <p:cNvSpPr/>
          <p:nvPr/>
        </p:nvSpPr>
        <p:spPr>
          <a:xfrm>
            <a:off x="5202185" y="4438027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07/07/2025</a:t>
            </a:r>
            <a:endParaRPr lang="en-US" sz="585" dirty="0"/>
          </a:p>
        </p:txBody>
      </p:sp>
      <p:sp>
        <p:nvSpPr>
          <p:cNvPr id="148" name="Text 144"/>
          <p:cNvSpPr/>
          <p:nvPr/>
        </p:nvSpPr>
        <p:spPr>
          <a:xfrm>
            <a:off x="5661673" y="4438027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149" name="Text 145"/>
          <p:cNvSpPr/>
          <p:nvPr/>
        </p:nvSpPr>
        <p:spPr>
          <a:xfrm>
            <a:off x="6097302" y="4438027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T010 - Correção de Defeitos</a:t>
            </a:r>
            <a:endParaRPr lang="en-US" sz="585" dirty="0"/>
          </a:p>
        </p:txBody>
      </p:sp>
      <p:sp>
        <p:nvSpPr>
          <p:cNvPr id="150" name="Text 146"/>
          <p:cNvSpPr/>
          <p:nvPr/>
        </p:nvSpPr>
        <p:spPr>
          <a:xfrm>
            <a:off x="7228470" y="4438027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Regressão Validada</a:t>
            </a:r>
            <a:endParaRPr lang="en-US" sz="585" dirty="0"/>
          </a:p>
        </p:txBody>
      </p:sp>
      <p:sp>
        <p:nvSpPr>
          <p:cNvPr id="151" name="Text 147"/>
          <p:cNvSpPr/>
          <p:nvPr/>
        </p:nvSpPr>
        <p:spPr>
          <a:xfrm>
            <a:off x="8045174" y="4438027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152" name="Text 148"/>
          <p:cNvSpPr/>
          <p:nvPr/>
        </p:nvSpPr>
        <p:spPr>
          <a:xfrm>
            <a:off x="689372" y="4725172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T012</a:t>
            </a:r>
            <a:endParaRPr lang="en-US" sz="585" dirty="0"/>
          </a:p>
        </p:txBody>
      </p:sp>
      <p:sp>
        <p:nvSpPr>
          <p:cNvPr id="153" name="Text 149"/>
          <p:cNvSpPr/>
          <p:nvPr/>
        </p:nvSpPr>
        <p:spPr>
          <a:xfrm>
            <a:off x="922465" y="4725172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Aceitação</a:t>
            </a:r>
            <a:endParaRPr lang="en-US" sz="585" dirty="0"/>
          </a:p>
        </p:txBody>
      </p:sp>
      <p:sp>
        <p:nvSpPr>
          <p:cNvPr id="154" name="Text 150"/>
          <p:cNvSpPr/>
          <p:nvPr/>
        </p:nvSpPr>
        <p:spPr>
          <a:xfrm>
            <a:off x="1709533" y="4725172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final com o cliente/usuário final</a:t>
            </a:r>
            <a:endParaRPr lang="en-US" sz="585" dirty="0"/>
          </a:p>
        </p:txBody>
      </p:sp>
      <p:sp>
        <p:nvSpPr>
          <p:cNvPr id="155" name="Text 151"/>
          <p:cNvSpPr/>
          <p:nvPr/>
        </p:nvSpPr>
        <p:spPr>
          <a:xfrm>
            <a:off x="2952741" y="4725172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 Owner</a:t>
            </a:r>
            <a:endParaRPr lang="en-US" sz="585" dirty="0"/>
          </a:p>
        </p:txBody>
      </p:sp>
      <p:sp>
        <p:nvSpPr>
          <p:cNvPr id="156" name="Text 152"/>
          <p:cNvSpPr/>
          <p:nvPr/>
        </p:nvSpPr>
        <p:spPr>
          <a:xfrm>
            <a:off x="3678056" y="4744351"/>
            <a:ext cx="1051378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 Owner, Usuários Finais</a:t>
            </a:r>
            <a:endParaRPr lang="en-US" sz="585" dirty="0"/>
          </a:p>
        </p:txBody>
      </p:sp>
      <p:sp>
        <p:nvSpPr>
          <p:cNvPr id="157" name="Text 153"/>
          <p:cNvSpPr/>
          <p:nvPr/>
        </p:nvSpPr>
        <p:spPr>
          <a:xfrm>
            <a:off x="4742697" y="4725172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08/07/2025</a:t>
            </a:r>
            <a:endParaRPr lang="en-US" sz="585" dirty="0"/>
          </a:p>
        </p:txBody>
      </p:sp>
      <p:sp>
        <p:nvSpPr>
          <p:cNvPr id="158" name="Text 154"/>
          <p:cNvSpPr/>
          <p:nvPr/>
        </p:nvSpPr>
        <p:spPr>
          <a:xfrm>
            <a:off x="5202185" y="4725172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09/07/2025</a:t>
            </a:r>
            <a:endParaRPr lang="en-US" sz="585" dirty="0"/>
          </a:p>
        </p:txBody>
      </p:sp>
      <p:sp>
        <p:nvSpPr>
          <p:cNvPr id="159" name="Text 155"/>
          <p:cNvSpPr/>
          <p:nvPr/>
        </p:nvSpPr>
        <p:spPr>
          <a:xfrm>
            <a:off x="5661673" y="4725172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160" name="Text 156"/>
          <p:cNvSpPr/>
          <p:nvPr/>
        </p:nvSpPr>
        <p:spPr>
          <a:xfrm>
            <a:off x="6097302" y="4725172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T011 - Testes de Regressão</a:t>
            </a:r>
            <a:endParaRPr lang="en-US" sz="585" dirty="0"/>
          </a:p>
        </p:txBody>
      </p:sp>
      <p:sp>
        <p:nvSpPr>
          <p:cNvPr id="161" name="Text 157"/>
          <p:cNvSpPr/>
          <p:nvPr/>
        </p:nvSpPr>
        <p:spPr>
          <a:xfrm>
            <a:off x="7228470" y="4725172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Aceito</a:t>
            </a:r>
            <a:endParaRPr lang="en-US" sz="585" dirty="0"/>
          </a:p>
        </p:txBody>
      </p:sp>
      <p:sp>
        <p:nvSpPr>
          <p:cNvPr id="162" name="Text 158"/>
          <p:cNvSpPr/>
          <p:nvPr/>
        </p:nvSpPr>
        <p:spPr>
          <a:xfrm>
            <a:off x="8045174" y="4725172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163" name="Text 159"/>
          <p:cNvSpPr/>
          <p:nvPr/>
        </p:nvSpPr>
        <p:spPr>
          <a:xfrm>
            <a:off x="689372" y="5012317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T013</a:t>
            </a:r>
            <a:endParaRPr lang="en-US" sz="585" dirty="0"/>
          </a:p>
        </p:txBody>
      </p:sp>
      <p:sp>
        <p:nvSpPr>
          <p:cNvPr id="164" name="Text 160"/>
          <p:cNvSpPr/>
          <p:nvPr/>
        </p:nvSpPr>
        <p:spPr>
          <a:xfrm>
            <a:off x="922465" y="5031496"/>
            <a:ext cx="785812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Relatório Final de Testes</a:t>
            </a:r>
            <a:endParaRPr lang="en-US" sz="585" dirty="0"/>
          </a:p>
        </p:txBody>
      </p:sp>
      <p:sp>
        <p:nvSpPr>
          <p:cNvPr id="165" name="Text 161"/>
          <p:cNvSpPr/>
          <p:nvPr/>
        </p:nvSpPr>
        <p:spPr>
          <a:xfrm>
            <a:off x="1709533" y="5012317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Elaboração do relatório final com resultados e métricas</a:t>
            </a:r>
            <a:endParaRPr lang="en-US" sz="585" dirty="0"/>
          </a:p>
        </p:txBody>
      </p:sp>
      <p:sp>
        <p:nvSpPr>
          <p:cNvPr id="166" name="Text 162"/>
          <p:cNvSpPr/>
          <p:nvPr/>
        </p:nvSpPr>
        <p:spPr>
          <a:xfrm>
            <a:off x="2952741" y="5012317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</a:t>
            </a:r>
            <a:endParaRPr lang="en-US" sz="585" dirty="0"/>
          </a:p>
        </p:txBody>
      </p:sp>
      <p:sp>
        <p:nvSpPr>
          <p:cNvPr id="167" name="Text 163"/>
          <p:cNvSpPr/>
          <p:nvPr/>
        </p:nvSpPr>
        <p:spPr>
          <a:xfrm>
            <a:off x="3678055" y="5012317"/>
            <a:ext cx="1136079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 Senior</a:t>
            </a:r>
            <a:endParaRPr lang="en-US" sz="585" dirty="0"/>
          </a:p>
        </p:txBody>
      </p:sp>
      <p:sp>
        <p:nvSpPr>
          <p:cNvPr id="168" name="Text 164"/>
          <p:cNvSpPr/>
          <p:nvPr/>
        </p:nvSpPr>
        <p:spPr>
          <a:xfrm>
            <a:off x="4742697" y="5012317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10/07/2025</a:t>
            </a:r>
            <a:endParaRPr lang="en-US" sz="585" dirty="0"/>
          </a:p>
        </p:txBody>
      </p:sp>
      <p:sp>
        <p:nvSpPr>
          <p:cNvPr id="169" name="Text 165"/>
          <p:cNvSpPr/>
          <p:nvPr/>
        </p:nvSpPr>
        <p:spPr>
          <a:xfrm>
            <a:off x="5202185" y="5012317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10/07/2025</a:t>
            </a:r>
            <a:endParaRPr lang="en-US" sz="585" dirty="0"/>
          </a:p>
        </p:txBody>
      </p:sp>
      <p:sp>
        <p:nvSpPr>
          <p:cNvPr id="170" name="Text 166"/>
          <p:cNvSpPr/>
          <p:nvPr/>
        </p:nvSpPr>
        <p:spPr>
          <a:xfrm>
            <a:off x="5661673" y="5012317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585" dirty="0"/>
          </a:p>
        </p:txBody>
      </p:sp>
      <p:sp>
        <p:nvSpPr>
          <p:cNvPr id="171" name="Text 167"/>
          <p:cNvSpPr/>
          <p:nvPr/>
        </p:nvSpPr>
        <p:spPr>
          <a:xfrm>
            <a:off x="6097302" y="5012317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T012 - Testes de Aceitação</a:t>
            </a:r>
            <a:endParaRPr lang="en-US" sz="585" dirty="0"/>
          </a:p>
        </p:txBody>
      </p:sp>
      <p:sp>
        <p:nvSpPr>
          <p:cNvPr id="172" name="Text 168"/>
          <p:cNvSpPr/>
          <p:nvPr/>
        </p:nvSpPr>
        <p:spPr>
          <a:xfrm>
            <a:off x="7228471" y="5031496"/>
            <a:ext cx="816704" cy="248786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Relatório de Testes Entregue</a:t>
            </a:r>
            <a:endParaRPr lang="en-US" sz="585" dirty="0"/>
          </a:p>
        </p:txBody>
      </p:sp>
      <p:sp>
        <p:nvSpPr>
          <p:cNvPr id="173" name="Text 169"/>
          <p:cNvSpPr/>
          <p:nvPr/>
        </p:nvSpPr>
        <p:spPr>
          <a:xfrm>
            <a:off x="8045174" y="5012317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marL="0" indent="0" algn="l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45093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658100" y="0"/>
            <a:ext cx="1485900" cy="14859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228600" y="6765131"/>
            <a:ext cx="914400" cy="9144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228601"/>
            <a:ext cx="8229600" cy="506095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990" y="514350"/>
            <a:ext cx="225028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468319" y="514350"/>
            <a:ext cx="261812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Gestão de Configuração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742950" y="885825"/>
            <a:ext cx="77295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sistemático de mudanças e versionamento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742950" y="1257300"/>
            <a:ext cx="3714750" cy="2286000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443038"/>
            <a:ext cx="150019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150144" y="1428750"/>
            <a:ext cx="146176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de Versões</a:t>
            </a:r>
            <a:endParaRPr lang="en-US" sz="1125" dirty="0"/>
          </a:p>
        </p:txBody>
      </p:sp>
      <p:sp>
        <p:nvSpPr>
          <p:cNvPr id="12" name="Shape 7"/>
          <p:cNvSpPr/>
          <p:nvPr/>
        </p:nvSpPr>
        <p:spPr>
          <a:xfrm>
            <a:off x="914400" y="17430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25" y="1843088"/>
            <a:ext cx="110728" cy="1143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168003" y="1828800"/>
            <a:ext cx="66693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 + GitHub</a:t>
            </a:r>
            <a:endParaRPr lang="en-US" sz="788" dirty="0"/>
          </a:p>
        </p:txBody>
      </p:sp>
      <p:sp>
        <p:nvSpPr>
          <p:cNvPr id="15" name="Text 9"/>
          <p:cNvSpPr/>
          <p:nvPr/>
        </p:nvSpPr>
        <p:spPr>
          <a:xfrm>
            <a:off x="1000125" y="2028825"/>
            <a:ext cx="32718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distribuído com repositório remoto</a:t>
            </a:r>
            <a:endParaRPr lang="en-US" sz="675" dirty="0"/>
          </a:p>
        </p:txBody>
      </p:sp>
      <p:sp>
        <p:nvSpPr>
          <p:cNvPr id="16" name="Shape 10"/>
          <p:cNvSpPr/>
          <p:nvPr/>
        </p:nvSpPr>
        <p:spPr>
          <a:xfrm>
            <a:off x="914400" y="23145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25" y="2414588"/>
            <a:ext cx="100013" cy="11430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157288" y="2400300"/>
            <a:ext cx="119189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Estratégia de Branches</a:t>
            </a:r>
            <a:endParaRPr lang="en-US" sz="788" dirty="0"/>
          </a:p>
        </p:txBody>
      </p:sp>
      <p:sp>
        <p:nvSpPr>
          <p:cNvPr id="19" name="Text 12"/>
          <p:cNvSpPr/>
          <p:nvPr/>
        </p:nvSpPr>
        <p:spPr>
          <a:xfrm>
            <a:off x="1000125" y="2600325"/>
            <a:ext cx="32718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Main protegido, develop para integração</a:t>
            </a:r>
            <a:endParaRPr lang="en-US" sz="675" dirty="0"/>
          </a:p>
        </p:txBody>
      </p:sp>
      <p:sp>
        <p:nvSpPr>
          <p:cNvPr id="20" name="Shape 13"/>
          <p:cNvSpPr/>
          <p:nvPr/>
        </p:nvSpPr>
        <p:spPr>
          <a:xfrm>
            <a:off x="914400" y="28860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125" y="2986088"/>
            <a:ext cx="100013" cy="114300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1157288" y="2971800"/>
            <a:ext cx="135681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Versionamento Semântico</a:t>
            </a:r>
            <a:endParaRPr lang="en-US" sz="788" dirty="0"/>
          </a:p>
        </p:txBody>
      </p:sp>
      <p:sp>
        <p:nvSpPr>
          <p:cNvPr id="23" name="Text 15"/>
          <p:cNvSpPr/>
          <p:nvPr/>
        </p:nvSpPr>
        <p:spPr>
          <a:xfrm>
            <a:off x="1000125" y="3171825"/>
            <a:ext cx="32718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Tags v1.0.0, v1.1.0 para releases</a:t>
            </a:r>
            <a:endParaRPr lang="en-US" sz="675" dirty="0"/>
          </a:p>
        </p:txBody>
      </p:sp>
      <p:sp>
        <p:nvSpPr>
          <p:cNvPr id="24" name="Shape 16"/>
          <p:cNvSpPr/>
          <p:nvPr/>
        </p:nvSpPr>
        <p:spPr>
          <a:xfrm>
            <a:off x="4686300" y="1257300"/>
            <a:ext cx="3714750" cy="22860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25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750" y="1443038"/>
            <a:ext cx="192881" cy="171450"/>
          </a:xfrm>
          <a:prstGeom prst="rect">
            <a:avLst/>
          </a:prstGeom>
        </p:spPr>
      </p:pic>
      <p:sp>
        <p:nvSpPr>
          <p:cNvPr id="26" name="Text 17"/>
          <p:cNvSpPr/>
          <p:nvPr/>
        </p:nvSpPr>
        <p:spPr>
          <a:xfrm>
            <a:off x="5136356" y="1428750"/>
            <a:ext cx="160636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Itens de Configuração</a:t>
            </a:r>
            <a:endParaRPr lang="en-US" sz="1125" dirty="0"/>
          </a:p>
        </p:txBody>
      </p:sp>
      <p:sp>
        <p:nvSpPr>
          <p:cNvPr id="27" name="Shape 18"/>
          <p:cNvSpPr/>
          <p:nvPr/>
        </p:nvSpPr>
        <p:spPr>
          <a:xfrm>
            <a:off x="4857750" y="1743075"/>
            <a:ext cx="3371850" cy="285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4900" y="1828800"/>
            <a:ext cx="142875" cy="114300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5114925" y="1814513"/>
            <a:ext cx="69724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Código Fonte</a:t>
            </a:r>
            <a:endParaRPr lang="en-US" sz="788" dirty="0"/>
          </a:p>
        </p:txBody>
      </p:sp>
      <p:sp>
        <p:nvSpPr>
          <p:cNvPr id="30" name="Shape 20"/>
          <p:cNvSpPr/>
          <p:nvPr/>
        </p:nvSpPr>
        <p:spPr>
          <a:xfrm>
            <a:off x="7607815" y="1800225"/>
            <a:ext cx="564635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31" name="Text 21"/>
          <p:cNvSpPr/>
          <p:nvPr/>
        </p:nvSpPr>
        <p:spPr>
          <a:xfrm>
            <a:off x="7607815" y="1800225"/>
            <a:ext cx="636073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Controlado</a:t>
            </a:r>
            <a:endParaRPr lang="en-US" sz="675" dirty="0"/>
          </a:p>
        </p:txBody>
      </p:sp>
      <p:sp>
        <p:nvSpPr>
          <p:cNvPr id="32" name="Shape 22"/>
          <p:cNvSpPr/>
          <p:nvPr/>
        </p:nvSpPr>
        <p:spPr>
          <a:xfrm>
            <a:off x="4857750" y="2085975"/>
            <a:ext cx="3371850" cy="285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4900" y="2171700"/>
            <a:ext cx="85725" cy="114300"/>
          </a:xfrm>
          <a:prstGeom prst="rect">
            <a:avLst/>
          </a:prstGeom>
        </p:spPr>
      </p:pic>
      <p:sp>
        <p:nvSpPr>
          <p:cNvPr id="34" name="Text 23"/>
          <p:cNvSpPr/>
          <p:nvPr/>
        </p:nvSpPr>
        <p:spPr>
          <a:xfrm>
            <a:off x="5057775" y="2157413"/>
            <a:ext cx="78332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</a:t>
            </a:r>
            <a:endParaRPr lang="en-US" sz="788" dirty="0"/>
          </a:p>
        </p:txBody>
      </p:sp>
      <p:sp>
        <p:nvSpPr>
          <p:cNvPr id="35" name="Shape 24"/>
          <p:cNvSpPr/>
          <p:nvPr/>
        </p:nvSpPr>
        <p:spPr>
          <a:xfrm>
            <a:off x="7603964" y="2143125"/>
            <a:ext cx="568486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36" name="Text 25"/>
          <p:cNvSpPr/>
          <p:nvPr/>
        </p:nvSpPr>
        <p:spPr>
          <a:xfrm>
            <a:off x="7603964" y="2143125"/>
            <a:ext cx="63992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Versionado</a:t>
            </a:r>
            <a:endParaRPr lang="en-US" sz="675" dirty="0"/>
          </a:p>
        </p:txBody>
      </p:sp>
      <p:sp>
        <p:nvSpPr>
          <p:cNvPr id="37" name="Shape 26"/>
          <p:cNvSpPr/>
          <p:nvPr/>
        </p:nvSpPr>
        <p:spPr>
          <a:xfrm>
            <a:off x="4857750" y="2428875"/>
            <a:ext cx="3371850" cy="285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8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4900" y="2514600"/>
            <a:ext cx="114300" cy="114300"/>
          </a:xfrm>
          <a:prstGeom prst="rect">
            <a:avLst/>
          </a:prstGeom>
        </p:spPr>
      </p:pic>
      <p:sp>
        <p:nvSpPr>
          <p:cNvPr id="39" name="Text 27"/>
          <p:cNvSpPr/>
          <p:nvPr/>
        </p:nvSpPr>
        <p:spPr>
          <a:xfrm>
            <a:off x="5086350" y="2500313"/>
            <a:ext cx="74872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Configurações</a:t>
            </a:r>
            <a:endParaRPr lang="en-US" sz="788" dirty="0"/>
          </a:p>
        </p:txBody>
      </p:sp>
      <p:sp>
        <p:nvSpPr>
          <p:cNvPr id="40" name="Shape 28"/>
          <p:cNvSpPr/>
          <p:nvPr/>
        </p:nvSpPr>
        <p:spPr>
          <a:xfrm>
            <a:off x="7650007" y="2486025"/>
            <a:ext cx="522443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41" name="Text 29"/>
          <p:cNvSpPr/>
          <p:nvPr/>
        </p:nvSpPr>
        <p:spPr>
          <a:xfrm>
            <a:off x="7650007" y="2486025"/>
            <a:ext cx="593880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Rastreado</a:t>
            </a:r>
            <a:endParaRPr lang="en-US" sz="675" dirty="0"/>
          </a:p>
        </p:txBody>
      </p:sp>
      <p:sp>
        <p:nvSpPr>
          <p:cNvPr id="42" name="Shape 30"/>
          <p:cNvSpPr/>
          <p:nvPr/>
        </p:nvSpPr>
        <p:spPr>
          <a:xfrm>
            <a:off x="4857750" y="2771775"/>
            <a:ext cx="3371850" cy="285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3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14900" y="2857500"/>
            <a:ext cx="114300" cy="114300"/>
          </a:xfrm>
          <a:prstGeom prst="rect">
            <a:avLst/>
          </a:prstGeom>
        </p:spPr>
      </p:pic>
      <p:sp>
        <p:nvSpPr>
          <p:cNvPr id="44" name="Text 31"/>
          <p:cNvSpPr/>
          <p:nvPr/>
        </p:nvSpPr>
        <p:spPr>
          <a:xfrm>
            <a:off x="5086350" y="2843213"/>
            <a:ext cx="78584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Dados de Teste</a:t>
            </a:r>
            <a:endParaRPr lang="en-US" sz="788" dirty="0"/>
          </a:p>
        </p:txBody>
      </p:sp>
      <p:sp>
        <p:nvSpPr>
          <p:cNvPr id="45" name="Shape 32"/>
          <p:cNvSpPr/>
          <p:nvPr/>
        </p:nvSpPr>
        <p:spPr>
          <a:xfrm>
            <a:off x="7733165" y="2828925"/>
            <a:ext cx="439285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46" name="Text 33"/>
          <p:cNvSpPr/>
          <p:nvPr/>
        </p:nvSpPr>
        <p:spPr>
          <a:xfrm>
            <a:off x="7733165" y="2828925"/>
            <a:ext cx="51072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Incluído</a:t>
            </a:r>
            <a:endParaRPr lang="en-US" sz="675" dirty="0"/>
          </a:p>
        </p:txBody>
      </p:sp>
      <p:sp>
        <p:nvSpPr>
          <p:cNvPr id="47" name="Shape 34"/>
          <p:cNvSpPr/>
          <p:nvPr/>
        </p:nvSpPr>
        <p:spPr>
          <a:xfrm>
            <a:off x="742950" y="3714750"/>
            <a:ext cx="7658100" cy="1364456"/>
          </a:xfrm>
          <a:prstGeom prst="rect">
            <a:avLst/>
          </a:prstGeom>
          <a:solidFill>
            <a:srgbClr val="E5E7EB"/>
          </a:solidFill>
          <a:ln/>
        </p:spPr>
      </p:sp>
      <p:pic>
        <p:nvPicPr>
          <p:cNvPr id="48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400" y="3900488"/>
            <a:ext cx="192881" cy="171450"/>
          </a:xfrm>
          <a:prstGeom prst="rect">
            <a:avLst/>
          </a:prstGeom>
        </p:spPr>
      </p:pic>
      <p:sp>
        <p:nvSpPr>
          <p:cNvPr id="49" name="Text 35"/>
          <p:cNvSpPr/>
          <p:nvPr/>
        </p:nvSpPr>
        <p:spPr>
          <a:xfrm>
            <a:off x="1193006" y="3886200"/>
            <a:ext cx="15446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Fluxo de Trabalho Git</a:t>
            </a:r>
            <a:endParaRPr lang="en-US" sz="1125" dirty="0"/>
          </a:p>
        </p:txBody>
      </p:sp>
      <p:sp>
        <p:nvSpPr>
          <p:cNvPr id="50" name="Shape 36"/>
          <p:cNvSpPr/>
          <p:nvPr/>
        </p:nvSpPr>
        <p:spPr>
          <a:xfrm>
            <a:off x="2570466" y="4200525"/>
            <a:ext cx="834005" cy="364331"/>
          </a:xfrm>
          <a:prstGeom prst="rect">
            <a:avLst/>
          </a:prstGeom>
          <a:solidFill>
            <a:srgbClr val="DBEAFE"/>
          </a:solidFill>
          <a:ln/>
        </p:spPr>
      </p:sp>
      <p:pic>
        <p:nvPicPr>
          <p:cNvPr id="51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01730" y="4286250"/>
            <a:ext cx="171450" cy="171450"/>
          </a:xfrm>
          <a:prstGeom prst="rect">
            <a:avLst/>
          </a:prstGeom>
        </p:spPr>
      </p:pic>
      <p:sp>
        <p:nvSpPr>
          <p:cNvPr id="52" name="Text 37"/>
          <p:cNvSpPr/>
          <p:nvPr/>
        </p:nvSpPr>
        <p:spPr>
          <a:xfrm>
            <a:off x="2570466" y="4645223"/>
            <a:ext cx="90544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Desenvolvimento</a:t>
            </a:r>
            <a:endParaRPr lang="en-US" sz="788" dirty="0"/>
          </a:p>
        </p:txBody>
      </p:sp>
      <p:sp>
        <p:nvSpPr>
          <p:cNvPr id="53" name="Text 38"/>
          <p:cNvSpPr/>
          <p:nvPr/>
        </p:nvSpPr>
        <p:spPr>
          <a:xfrm>
            <a:off x="2570466" y="4793456"/>
            <a:ext cx="90544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branches</a:t>
            </a:r>
            <a:endParaRPr lang="en-US" sz="675" dirty="0"/>
          </a:p>
        </p:txBody>
      </p:sp>
      <p:pic>
        <p:nvPicPr>
          <p:cNvPr id="54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75921" y="4482703"/>
            <a:ext cx="125016" cy="142875"/>
          </a:xfrm>
          <a:prstGeom prst="rect">
            <a:avLst/>
          </a:prstGeom>
        </p:spPr>
      </p:pic>
      <p:sp>
        <p:nvSpPr>
          <p:cNvPr id="55" name="Shape 39"/>
          <p:cNvSpPr/>
          <p:nvPr/>
        </p:nvSpPr>
        <p:spPr>
          <a:xfrm>
            <a:off x="3872387" y="4200525"/>
            <a:ext cx="594075" cy="364331"/>
          </a:xfrm>
          <a:prstGeom prst="rect">
            <a:avLst/>
          </a:prstGeom>
          <a:solidFill>
            <a:srgbClr val="FEF3C7"/>
          </a:solidFill>
          <a:ln/>
        </p:spPr>
      </p:sp>
      <p:pic>
        <p:nvPicPr>
          <p:cNvPr id="56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94401" y="4286250"/>
            <a:ext cx="150019" cy="171450"/>
          </a:xfrm>
          <a:prstGeom prst="rect">
            <a:avLst/>
          </a:prstGeom>
        </p:spPr>
      </p:pic>
      <p:sp>
        <p:nvSpPr>
          <p:cNvPr id="57" name="Text 40"/>
          <p:cNvSpPr/>
          <p:nvPr/>
        </p:nvSpPr>
        <p:spPr>
          <a:xfrm>
            <a:off x="3872387" y="4645223"/>
            <a:ext cx="66551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Pull Request</a:t>
            </a:r>
            <a:endParaRPr lang="en-US" sz="788" dirty="0"/>
          </a:p>
        </p:txBody>
      </p:sp>
      <p:sp>
        <p:nvSpPr>
          <p:cNvPr id="58" name="Text 41"/>
          <p:cNvSpPr/>
          <p:nvPr/>
        </p:nvSpPr>
        <p:spPr>
          <a:xfrm>
            <a:off x="3872387" y="4793456"/>
            <a:ext cx="66551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Code review</a:t>
            </a:r>
            <a:endParaRPr lang="en-US" sz="675" dirty="0"/>
          </a:p>
        </p:txBody>
      </p:sp>
      <p:pic>
        <p:nvPicPr>
          <p:cNvPr id="59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37912" y="4482703"/>
            <a:ext cx="125016" cy="142875"/>
          </a:xfrm>
          <a:prstGeom prst="rect">
            <a:avLst/>
          </a:prstGeom>
        </p:spPr>
      </p:pic>
      <p:sp>
        <p:nvSpPr>
          <p:cNvPr id="60" name="Shape 42"/>
          <p:cNvSpPr/>
          <p:nvPr/>
        </p:nvSpPr>
        <p:spPr>
          <a:xfrm>
            <a:off x="4934378" y="4200525"/>
            <a:ext cx="656332" cy="364331"/>
          </a:xfrm>
          <a:prstGeom prst="rect">
            <a:avLst/>
          </a:prstGeom>
          <a:solidFill>
            <a:srgbClr val="D1FAE5"/>
          </a:solidFill>
          <a:ln/>
        </p:spPr>
      </p:sp>
      <p:pic>
        <p:nvPicPr>
          <p:cNvPr id="61" name="Image 1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76819" y="4286250"/>
            <a:ext cx="171450" cy="171450"/>
          </a:xfrm>
          <a:prstGeom prst="rect">
            <a:avLst/>
          </a:prstGeom>
        </p:spPr>
      </p:pic>
      <p:sp>
        <p:nvSpPr>
          <p:cNvPr id="62" name="Text 43"/>
          <p:cNvSpPr/>
          <p:nvPr/>
        </p:nvSpPr>
        <p:spPr>
          <a:xfrm>
            <a:off x="5107670" y="4645223"/>
            <a:ext cx="38118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Merge</a:t>
            </a:r>
            <a:endParaRPr lang="en-US" sz="788" dirty="0"/>
          </a:p>
        </p:txBody>
      </p:sp>
      <p:sp>
        <p:nvSpPr>
          <p:cNvPr id="63" name="Text 44"/>
          <p:cNvSpPr/>
          <p:nvPr/>
        </p:nvSpPr>
        <p:spPr>
          <a:xfrm>
            <a:off x="4934378" y="4793456"/>
            <a:ext cx="72777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Branch principal</a:t>
            </a:r>
            <a:endParaRPr lang="en-US" sz="675" dirty="0"/>
          </a:p>
        </p:txBody>
      </p:sp>
      <p:pic>
        <p:nvPicPr>
          <p:cNvPr id="64" name="Image 17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2160" y="4482703"/>
            <a:ext cx="125016" cy="142875"/>
          </a:xfrm>
          <a:prstGeom prst="rect">
            <a:avLst/>
          </a:prstGeom>
        </p:spPr>
      </p:pic>
      <p:sp>
        <p:nvSpPr>
          <p:cNvPr id="65" name="Shape 45"/>
          <p:cNvSpPr/>
          <p:nvPr/>
        </p:nvSpPr>
        <p:spPr>
          <a:xfrm>
            <a:off x="6058626" y="4200525"/>
            <a:ext cx="514880" cy="364331"/>
          </a:xfrm>
          <a:prstGeom prst="rect">
            <a:avLst/>
          </a:prstGeom>
          <a:solidFill>
            <a:srgbClr val="EDE9FE"/>
          </a:solidFill>
          <a:ln/>
        </p:spPr>
      </p:sp>
      <p:pic>
        <p:nvPicPr>
          <p:cNvPr id="66" name="Image 18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30327" y="4286250"/>
            <a:ext cx="171450" cy="171450"/>
          </a:xfrm>
          <a:prstGeom prst="rect">
            <a:avLst/>
          </a:prstGeom>
        </p:spPr>
      </p:pic>
      <p:sp>
        <p:nvSpPr>
          <p:cNvPr id="67" name="Text 46"/>
          <p:cNvSpPr/>
          <p:nvPr/>
        </p:nvSpPr>
        <p:spPr>
          <a:xfrm>
            <a:off x="6132072" y="4645223"/>
            <a:ext cx="43939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Release</a:t>
            </a:r>
            <a:endParaRPr lang="en-US" sz="788" dirty="0"/>
          </a:p>
        </p:txBody>
      </p:sp>
      <p:sp>
        <p:nvSpPr>
          <p:cNvPr id="68" name="Text 47"/>
          <p:cNvSpPr/>
          <p:nvPr/>
        </p:nvSpPr>
        <p:spPr>
          <a:xfrm>
            <a:off x="6058626" y="4793456"/>
            <a:ext cx="58631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Tag + Deploy</a:t>
            </a:r>
            <a:endParaRPr lang="en-US" sz="67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115300" y="-342900"/>
            <a:ext cx="1371600" cy="13716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200025" y="7043738"/>
            <a:ext cx="800100" cy="8001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171451"/>
            <a:ext cx="8229600" cy="4572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771" y="400050"/>
            <a:ext cx="289322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466393" y="400050"/>
            <a:ext cx="268627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Resultados e Conclusões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685800" y="74295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Síntese dos resultados obtidos e lições aprendidas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685800" y="1057275"/>
            <a:ext cx="7772400" cy="1171575"/>
          </a:xfrm>
          <a:prstGeom prst="rect">
            <a:avLst/>
          </a:prstGeom>
          <a:solidFill>
            <a:srgbClr val="34D399"/>
          </a:solidFill>
          <a:ln/>
        </p:spPr>
      </p:sp>
      <p:sp>
        <p:nvSpPr>
          <p:cNvPr id="10" name="Text 6"/>
          <p:cNvSpPr/>
          <p:nvPr/>
        </p:nvSpPr>
        <p:spPr>
          <a:xfrm>
            <a:off x="828675" y="1200150"/>
            <a:ext cx="75580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Projeto Concluído com Sucesso</a:t>
            </a:r>
            <a:endParaRPr lang="en-US" sz="1350" dirty="0"/>
          </a:p>
        </p:txBody>
      </p:sp>
      <p:sp>
        <p:nvSpPr>
          <p:cNvPr id="11" name="Text 7"/>
          <p:cNvSpPr/>
          <p:nvPr/>
        </p:nvSpPr>
        <p:spPr>
          <a:xfrm>
            <a:off x="828675" y="1457325"/>
            <a:ext cx="75580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Todos os objetivos alcançados dentro do prazo estabelecido</a:t>
            </a:r>
            <a:endParaRPr lang="en-US" sz="900" dirty="0"/>
          </a:p>
        </p:txBody>
      </p:sp>
      <p:sp>
        <p:nvSpPr>
          <p:cNvPr id="12" name="Text 8"/>
          <p:cNvSpPr/>
          <p:nvPr/>
        </p:nvSpPr>
        <p:spPr>
          <a:xfrm>
            <a:off x="828675" y="1714500"/>
            <a:ext cx="18573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</a:t>
            </a:r>
            <a:endParaRPr lang="en-US" sz="1350" dirty="0"/>
          </a:p>
        </p:txBody>
      </p:sp>
      <p:sp>
        <p:nvSpPr>
          <p:cNvPr id="13" name="Text 9"/>
          <p:cNvSpPr/>
          <p:nvPr/>
        </p:nvSpPr>
        <p:spPr>
          <a:xfrm>
            <a:off x="828675" y="1971675"/>
            <a:ext cx="185737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 Atendidos</a:t>
            </a:r>
            <a:endParaRPr lang="en-US" sz="675" dirty="0"/>
          </a:p>
        </p:txBody>
      </p:sp>
      <p:sp>
        <p:nvSpPr>
          <p:cNvPr id="14" name="Text 10"/>
          <p:cNvSpPr/>
          <p:nvPr/>
        </p:nvSpPr>
        <p:spPr>
          <a:xfrm>
            <a:off x="2728913" y="1714500"/>
            <a:ext cx="18573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12/12</a:t>
            </a:r>
            <a:endParaRPr lang="en-US" sz="1350" dirty="0"/>
          </a:p>
        </p:txBody>
      </p:sp>
      <p:sp>
        <p:nvSpPr>
          <p:cNvPr id="15" name="Text 11"/>
          <p:cNvSpPr/>
          <p:nvPr/>
        </p:nvSpPr>
        <p:spPr>
          <a:xfrm>
            <a:off x="2728913" y="1971675"/>
            <a:ext cx="185737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Casos de Teste Aprovados</a:t>
            </a:r>
            <a:endParaRPr lang="en-US" sz="675" dirty="0"/>
          </a:p>
        </p:txBody>
      </p:sp>
      <p:sp>
        <p:nvSpPr>
          <p:cNvPr id="16" name="Text 12"/>
          <p:cNvSpPr/>
          <p:nvPr/>
        </p:nvSpPr>
        <p:spPr>
          <a:xfrm>
            <a:off x="4629150" y="1714500"/>
            <a:ext cx="18573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350" dirty="0"/>
          </a:p>
        </p:txBody>
      </p:sp>
      <p:sp>
        <p:nvSpPr>
          <p:cNvPr id="17" name="Text 13"/>
          <p:cNvSpPr/>
          <p:nvPr/>
        </p:nvSpPr>
        <p:spPr>
          <a:xfrm>
            <a:off x="4629150" y="1971675"/>
            <a:ext cx="185737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Semanas de Desenvolv.</a:t>
            </a:r>
            <a:endParaRPr lang="en-US" sz="675" dirty="0"/>
          </a:p>
        </p:txBody>
      </p:sp>
      <p:sp>
        <p:nvSpPr>
          <p:cNvPr id="18" name="Text 14"/>
          <p:cNvSpPr/>
          <p:nvPr/>
        </p:nvSpPr>
        <p:spPr>
          <a:xfrm>
            <a:off x="6529388" y="1714500"/>
            <a:ext cx="18573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7/7</a:t>
            </a:r>
            <a:endParaRPr lang="en-US" sz="1350" dirty="0"/>
          </a:p>
        </p:txBody>
      </p:sp>
      <p:sp>
        <p:nvSpPr>
          <p:cNvPr id="19" name="Text 15"/>
          <p:cNvSpPr/>
          <p:nvPr/>
        </p:nvSpPr>
        <p:spPr>
          <a:xfrm>
            <a:off x="6529388" y="1971675"/>
            <a:ext cx="185737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Marcos Atingidos</a:t>
            </a:r>
            <a:endParaRPr lang="en-US" sz="675" dirty="0"/>
          </a:p>
        </p:txBody>
      </p:sp>
      <p:sp>
        <p:nvSpPr>
          <p:cNvPr id="20" name="Shape 16"/>
          <p:cNvSpPr/>
          <p:nvPr/>
        </p:nvSpPr>
        <p:spPr>
          <a:xfrm>
            <a:off x="685800" y="2371725"/>
            <a:ext cx="3800475" cy="2286000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2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2500313"/>
            <a:ext cx="192881" cy="171450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1078706" y="2486025"/>
            <a:ext cx="156392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Conquistas</a:t>
            </a:r>
            <a:endParaRPr lang="en-US" sz="1125" dirty="0"/>
          </a:p>
        </p:txBody>
      </p:sp>
      <p:sp>
        <p:nvSpPr>
          <p:cNvPr id="23" name="Shape 18"/>
          <p:cNvSpPr/>
          <p:nvPr/>
        </p:nvSpPr>
        <p:spPr>
          <a:xfrm>
            <a:off x="800100" y="27717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0" y="2850356"/>
            <a:ext cx="100013" cy="100013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1014413" y="2828925"/>
            <a:ext cx="145701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Funcional Completo</a:t>
            </a:r>
            <a:endParaRPr lang="en-US" sz="788" dirty="0"/>
          </a:p>
        </p:txBody>
      </p:sp>
      <p:sp>
        <p:nvSpPr>
          <p:cNvPr id="26" name="Text 20"/>
          <p:cNvSpPr/>
          <p:nvPr/>
        </p:nvSpPr>
        <p:spPr>
          <a:xfrm>
            <a:off x="857250" y="3000375"/>
            <a:ext cx="35290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Todas as funcionalidades implementadas e testadas</a:t>
            </a:r>
            <a:endParaRPr lang="en-US" sz="675" dirty="0"/>
          </a:p>
        </p:txBody>
      </p:sp>
      <p:sp>
        <p:nvSpPr>
          <p:cNvPr id="27" name="Shape 21"/>
          <p:cNvSpPr/>
          <p:nvPr/>
        </p:nvSpPr>
        <p:spPr>
          <a:xfrm>
            <a:off x="800100" y="32289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8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0" y="3307556"/>
            <a:ext cx="100013" cy="100013"/>
          </a:xfrm>
          <a:prstGeom prst="rect">
            <a:avLst/>
          </a:prstGeom>
        </p:spPr>
      </p:pic>
      <p:sp>
        <p:nvSpPr>
          <p:cNvPr id="29" name="Text 22"/>
          <p:cNvSpPr/>
          <p:nvPr/>
        </p:nvSpPr>
        <p:spPr>
          <a:xfrm>
            <a:off x="1014413" y="3286125"/>
            <a:ext cx="141351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 Abrangente</a:t>
            </a:r>
            <a:endParaRPr lang="en-US" sz="788" dirty="0"/>
          </a:p>
        </p:txBody>
      </p:sp>
      <p:sp>
        <p:nvSpPr>
          <p:cNvPr id="30" name="Text 23"/>
          <p:cNvSpPr/>
          <p:nvPr/>
        </p:nvSpPr>
        <p:spPr>
          <a:xfrm>
            <a:off x="857250" y="3457575"/>
            <a:ext cx="35290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Todos os artefatos exigidos pelo Projeto A3</a:t>
            </a:r>
            <a:endParaRPr lang="en-US" sz="675" dirty="0"/>
          </a:p>
        </p:txBody>
      </p:sp>
      <p:sp>
        <p:nvSpPr>
          <p:cNvPr id="31" name="Shape 24"/>
          <p:cNvSpPr/>
          <p:nvPr/>
        </p:nvSpPr>
        <p:spPr>
          <a:xfrm>
            <a:off x="800100" y="36861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2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0" y="3764756"/>
            <a:ext cx="100013" cy="100013"/>
          </a:xfrm>
          <a:prstGeom prst="rect">
            <a:avLst/>
          </a:prstGeom>
        </p:spPr>
      </p:pic>
      <p:sp>
        <p:nvSpPr>
          <p:cNvPr id="33" name="Text 25"/>
          <p:cNvSpPr/>
          <p:nvPr/>
        </p:nvSpPr>
        <p:spPr>
          <a:xfrm>
            <a:off x="1014413" y="3743325"/>
            <a:ext cx="101915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Qualidade Validada</a:t>
            </a:r>
            <a:endParaRPr lang="en-US" sz="788" dirty="0"/>
          </a:p>
        </p:txBody>
      </p:sp>
      <p:sp>
        <p:nvSpPr>
          <p:cNvPr id="34" name="Text 26"/>
          <p:cNvSpPr/>
          <p:nvPr/>
        </p:nvSpPr>
        <p:spPr>
          <a:xfrm>
            <a:off x="857250" y="3914775"/>
            <a:ext cx="35290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sistemáticos e controle de qualidade</a:t>
            </a:r>
            <a:endParaRPr lang="en-US" sz="675" dirty="0"/>
          </a:p>
        </p:txBody>
      </p:sp>
      <p:sp>
        <p:nvSpPr>
          <p:cNvPr id="35" name="Shape 27"/>
          <p:cNvSpPr/>
          <p:nvPr/>
        </p:nvSpPr>
        <p:spPr>
          <a:xfrm>
            <a:off x="800100" y="41433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6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0" y="4221956"/>
            <a:ext cx="100013" cy="100013"/>
          </a:xfrm>
          <a:prstGeom prst="rect">
            <a:avLst/>
          </a:prstGeom>
        </p:spPr>
      </p:pic>
      <p:sp>
        <p:nvSpPr>
          <p:cNvPr id="37" name="Text 28"/>
          <p:cNvSpPr/>
          <p:nvPr/>
        </p:nvSpPr>
        <p:spPr>
          <a:xfrm>
            <a:off x="1014413" y="4200525"/>
            <a:ext cx="123748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Gestão de Configuração</a:t>
            </a:r>
            <a:endParaRPr lang="en-US" sz="788" dirty="0"/>
          </a:p>
        </p:txBody>
      </p:sp>
      <p:sp>
        <p:nvSpPr>
          <p:cNvPr id="38" name="Text 29"/>
          <p:cNvSpPr/>
          <p:nvPr/>
        </p:nvSpPr>
        <p:spPr>
          <a:xfrm>
            <a:off x="857250" y="4371975"/>
            <a:ext cx="35290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completo de versões e mudanças</a:t>
            </a:r>
            <a:endParaRPr lang="en-US" sz="675" dirty="0"/>
          </a:p>
        </p:txBody>
      </p:sp>
      <p:sp>
        <p:nvSpPr>
          <p:cNvPr id="39" name="Shape 30"/>
          <p:cNvSpPr/>
          <p:nvPr/>
        </p:nvSpPr>
        <p:spPr>
          <a:xfrm>
            <a:off x="4657725" y="2371725"/>
            <a:ext cx="3800475" cy="2286000"/>
          </a:xfrm>
          <a:prstGeom prst="rect">
            <a:avLst/>
          </a:prstGeom>
          <a:solidFill>
            <a:srgbClr val="F5F3FF"/>
          </a:solidFill>
          <a:ln/>
        </p:spPr>
      </p:sp>
      <p:pic>
        <p:nvPicPr>
          <p:cNvPr id="40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025" y="2500313"/>
            <a:ext cx="128588" cy="171450"/>
          </a:xfrm>
          <a:prstGeom prst="rect">
            <a:avLst/>
          </a:prstGeom>
        </p:spPr>
      </p:pic>
      <p:sp>
        <p:nvSpPr>
          <p:cNvPr id="41" name="Text 31"/>
          <p:cNvSpPr/>
          <p:nvPr/>
        </p:nvSpPr>
        <p:spPr>
          <a:xfrm>
            <a:off x="4986338" y="2486025"/>
            <a:ext cx="133431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Lições Aprendidas</a:t>
            </a:r>
            <a:endParaRPr lang="en-US" sz="1125" dirty="0"/>
          </a:p>
        </p:txBody>
      </p:sp>
      <p:sp>
        <p:nvSpPr>
          <p:cNvPr id="42" name="Shape 32"/>
          <p:cNvSpPr/>
          <p:nvPr/>
        </p:nvSpPr>
        <p:spPr>
          <a:xfrm>
            <a:off x="4772025" y="27717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3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2857500"/>
            <a:ext cx="87511" cy="100013"/>
          </a:xfrm>
          <a:prstGeom prst="rect">
            <a:avLst/>
          </a:prstGeom>
        </p:spPr>
      </p:pic>
      <p:sp>
        <p:nvSpPr>
          <p:cNvPr id="44" name="Text 33"/>
          <p:cNvSpPr/>
          <p:nvPr/>
        </p:nvSpPr>
        <p:spPr>
          <a:xfrm>
            <a:off x="4973836" y="2852142"/>
            <a:ext cx="1512019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Planejamento é Fundamental</a:t>
            </a:r>
            <a:endParaRPr lang="en-US" sz="788" dirty="0"/>
          </a:p>
        </p:txBody>
      </p:sp>
      <p:sp>
        <p:nvSpPr>
          <p:cNvPr id="45" name="Text 34"/>
          <p:cNvSpPr/>
          <p:nvPr/>
        </p:nvSpPr>
        <p:spPr>
          <a:xfrm>
            <a:off x="4973836" y="3000375"/>
            <a:ext cx="205514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Decisões bem fundamentadas facilitam execução</a:t>
            </a:r>
            <a:endParaRPr lang="en-US" sz="675" dirty="0"/>
          </a:p>
        </p:txBody>
      </p:sp>
      <p:sp>
        <p:nvSpPr>
          <p:cNvPr id="46" name="Shape 35"/>
          <p:cNvSpPr/>
          <p:nvPr/>
        </p:nvSpPr>
        <p:spPr>
          <a:xfrm>
            <a:off x="4772025" y="32289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7" name="Image 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3314700"/>
            <a:ext cx="87511" cy="100013"/>
          </a:xfrm>
          <a:prstGeom prst="rect">
            <a:avLst/>
          </a:prstGeom>
        </p:spPr>
      </p:pic>
      <p:sp>
        <p:nvSpPr>
          <p:cNvPr id="48" name="Text 36"/>
          <p:cNvSpPr/>
          <p:nvPr/>
        </p:nvSpPr>
        <p:spPr>
          <a:xfrm>
            <a:off x="4973836" y="3309342"/>
            <a:ext cx="9077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 Claros</a:t>
            </a:r>
            <a:endParaRPr lang="en-US" sz="788" dirty="0"/>
          </a:p>
        </p:txBody>
      </p:sp>
      <p:sp>
        <p:nvSpPr>
          <p:cNvPr id="49" name="Text 37"/>
          <p:cNvSpPr/>
          <p:nvPr/>
        </p:nvSpPr>
        <p:spPr>
          <a:xfrm>
            <a:off x="4973836" y="3457575"/>
            <a:ext cx="18426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Especificação detalhada evita ambiguidades</a:t>
            </a:r>
            <a:endParaRPr lang="en-US" sz="675" dirty="0"/>
          </a:p>
        </p:txBody>
      </p:sp>
      <p:sp>
        <p:nvSpPr>
          <p:cNvPr id="50" name="Shape 38"/>
          <p:cNvSpPr/>
          <p:nvPr/>
        </p:nvSpPr>
        <p:spPr>
          <a:xfrm>
            <a:off x="4772025" y="36861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1" name="Image 10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3771900"/>
            <a:ext cx="87511" cy="100013"/>
          </a:xfrm>
          <a:prstGeom prst="rect">
            <a:avLst/>
          </a:prstGeom>
        </p:spPr>
      </p:pic>
      <p:sp>
        <p:nvSpPr>
          <p:cNvPr id="52" name="Text 39"/>
          <p:cNvSpPr/>
          <p:nvPr/>
        </p:nvSpPr>
        <p:spPr>
          <a:xfrm>
            <a:off x="4973836" y="3766542"/>
            <a:ext cx="101876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Sistemáticos</a:t>
            </a:r>
            <a:endParaRPr lang="en-US" sz="788" dirty="0"/>
          </a:p>
        </p:txBody>
      </p:sp>
      <p:sp>
        <p:nvSpPr>
          <p:cNvPr id="53" name="Text 40"/>
          <p:cNvSpPr/>
          <p:nvPr/>
        </p:nvSpPr>
        <p:spPr>
          <a:xfrm>
            <a:off x="4973836" y="3914775"/>
            <a:ext cx="168849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Identificação precoce garante qualidade</a:t>
            </a:r>
            <a:endParaRPr lang="en-US" sz="675" dirty="0"/>
          </a:p>
        </p:txBody>
      </p:sp>
      <p:sp>
        <p:nvSpPr>
          <p:cNvPr id="54" name="Shape 41"/>
          <p:cNvSpPr/>
          <p:nvPr/>
        </p:nvSpPr>
        <p:spPr>
          <a:xfrm>
            <a:off x="4772025" y="41433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5" name="Image 1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4229100"/>
            <a:ext cx="87511" cy="100013"/>
          </a:xfrm>
          <a:prstGeom prst="rect">
            <a:avLst/>
          </a:prstGeom>
        </p:spPr>
      </p:pic>
      <p:sp>
        <p:nvSpPr>
          <p:cNvPr id="56" name="Text 42"/>
          <p:cNvSpPr/>
          <p:nvPr/>
        </p:nvSpPr>
        <p:spPr>
          <a:xfrm>
            <a:off x="4973836" y="4223742"/>
            <a:ext cx="116468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de Mudanças</a:t>
            </a:r>
            <a:endParaRPr lang="en-US" sz="788" dirty="0"/>
          </a:p>
        </p:txBody>
      </p:sp>
      <p:sp>
        <p:nvSpPr>
          <p:cNvPr id="57" name="Text 43"/>
          <p:cNvSpPr/>
          <p:nvPr/>
        </p:nvSpPr>
        <p:spPr>
          <a:xfrm>
            <a:off x="4973836" y="4371975"/>
            <a:ext cx="171207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adequadas facilitam gestão</a:t>
            </a:r>
            <a:endParaRPr lang="en-US" sz="67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1250</Words>
  <Application>Microsoft Office PowerPoint</Application>
  <PresentationFormat>Apresentação na tela (16:9)</PresentationFormat>
  <Paragraphs>400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Noto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Bruno Rodrigues Reis - 8222243147</cp:lastModifiedBy>
  <cp:revision>5</cp:revision>
  <dcterms:created xsi:type="dcterms:W3CDTF">2025-06-11T22:34:39Z</dcterms:created>
  <dcterms:modified xsi:type="dcterms:W3CDTF">2025-06-11T23:32:25Z</dcterms:modified>
</cp:coreProperties>
</file>