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CFE29-C19B-40AB-884B-7920BA02FB02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ADDDF-3038-43DE-9B79-6E3BE0969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5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DDDF-3038-43DE-9B79-6E3BE096955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3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DDDF-3038-43DE-9B79-6E3BE09695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8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E8EAD-020A-E669-38B8-8A595A5D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7C763-833F-380B-9163-AA3432C76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32A62-ABB4-F326-44B1-20A34C81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B690E-183C-C1C1-498D-BC463E0A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C687C-E552-4B69-E3DC-70AABDE0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4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A6C92-C8D7-B4C7-DA58-50EB099C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E77788-3B34-D872-1E21-1ED5CE5F3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0AC8E-2230-1364-5263-A952C6C4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1A9D9-4F45-E178-C9A0-055D4331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DA1BE-9DC4-82D2-29F5-AE49F9A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4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4B3E7C-3BA8-9F4A-3E75-E5F718274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C11FAE-BFDF-F423-C591-4A06B295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7C35D-BC49-33B3-826E-55AF3739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52F7D-3133-A75E-D021-4A11474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D66E7-73A8-D812-343D-2E30F777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2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8B9C8-BB98-6C87-F982-198E496C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421AA-7B20-AD68-E6F1-F4CCE125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08351-0764-BF9D-9796-78FF9E44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26934-B5B6-9E82-7AC5-05A22571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B6844-A976-B0A6-E83E-EFAD8F94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38159-E784-A253-15DD-9046089B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2B9D7-1851-9866-DC44-887F5BA9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4ADED-5ECC-62B9-81A5-861A319E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31705-1553-CC55-794D-8B815D2C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D8A8E-CD77-D9A1-4880-3406398C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9089E-96F3-AEE7-C0AB-169F3C26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E0DC6-EC0A-FFC6-35BA-4C1B6333C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59737-41AF-C611-3B01-D90928C8A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C8FD6B-9CB1-F1A4-6EBE-4DF55E0D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07F87-1B51-8BB9-D76E-D22CBB2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F865B-3B06-CCAE-88F5-0AD70A79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3AF07-73BA-2F2E-0C19-D41A4C18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23AC2-1EA0-E0F8-16B8-44BB07CF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CC167-70E6-B453-A34D-9D505CE4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F336C-CD7F-29E5-9C17-7B743B53E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4FBF34-3788-DDA0-6386-45B93D249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D05542-8124-2D4F-5547-83F2C351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E25EE2-1455-68C6-274C-243EC532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A86606-0663-FBBE-4A9C-1FDC0BC6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7E92-01D1-28DA-16DE-D36401AE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A9827D-94A6-235D-1CCC-1162E97C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0DCCE2-1CB8-114D-B6E0-3F321E6D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DC17F-9D11-54B0-E7FB-AD87A55A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1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785307-E5EC-7AA7-2EE0-BFE61805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EF7E32-D261-6985-3F8D-0AF2D3E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05CC2-8574-A894-D5ED-257995AA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9C848-0388-DB10-7088-686E0928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BD8D2-FBB8-3D54-DBCD-9604208D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543F8-82EC-5B18-BBDA-87AE1B09B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C1DF4-12C4-39B2-58CE-B45B2EBA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87248-F698-B976-2F96-85B3FD6F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D1A28-AF3B-387A-326B-C27B3D5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6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5A46E-D267-2297-3A9C-F09F7E7C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D9F156-EC89-1AFB-5FE1-AFC277B14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C4295-C6F4-874B-E5B4-23FCDE29F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CA3B2-31D5-72A1-A25F-98266E86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877F5-1060-B427-B5AE-3697A1D1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EDC81-A046-C2EA-D810-FD005B56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0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75ABA-E52B-0ECD-6D3B-543D9F4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178C8-6773-4218-939B-CABA3C11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CA2FB-8A82-B402-ACBE-86DF7ABAA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2801-E03E-4C28-8673-143D90F3D4E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8E911-EBF9-930B-526A-351B221C0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CA7EC-3E54-0E40-43E1-1EBE92853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AEB5-2DB6-49AE-89D7-D892F879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3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016D8-2040-9719-8CDF-558F9BBDA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1F1F1F"/>
                </a:solidFill>
                <a:effectLst/>
                <a:latin typeface="Google Sans"/>
              </a:rPr>
              <a:t>Belong - Data Engineer Role - Code test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7FF0B-32F7-090E-F48A-0D9FD17AD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Brad Zhang</a:t>
            </a: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37BF8D-021C-58C5-2CC1-215484B4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17806" cy="139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5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4CDCA6-4AC3-5606-B507-459C63C5D6A7}"/>
              </a:ext>
            </a:extLst>
          </p:cNvPr>
          <p:cNvSpPr txBox="1"/>
          <p:nvPr/>
        </p:nvSpPr>
        <p:spPr>
          <a:xfrm>
            <a:off x="521146" y="216299"/>
            <a:ext cx="435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High-level documentation</a:t>
            </a:r>
            <a:endParaRPr lang="zh-CN" altLang="en-US" sz="280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5E4580-B4DC-8379-6416-C0ED37ABBF32}"/>
              </a:ext>
            </a:extLst>
          </p:cNvPr>
          <p:cNvGrpSpPr/>
          <p:nvPr/>
        </p:nvGrpSpPr>
        <p:grpSpPr>
          <a:xfrm>
            <a:off x="388220" y="926343"/>
            <a:ext cx="11272838" cy="5806635"/>
            <a:chOff x="24426" y="933885"/>
            <a:chExt cx="11272838" cy="5806635"/>
          </a:xfrm>
        </p:grpSpPr>
        <p:pic>
          <p:nvPicPr>
            <p:cNvPr id="2050" name="Picture 2" descr="Auto Fetch CSV - AfterShip">
              <a:extLst>
                <a:ext uri="{FF2B5EF4-FFF2-40B4-BE49-F238E27FC236}">
                  <a16:creationId xmlns:a16="http://schemas.microsoft.com/office/drawing/2014/main" id="{3C335152-6317-1030-7923-84693A0A6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903" y="2564412"/>
              <a:ext cx="1093761" cy="109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Jupyter Logo PNG Vector (SVG) Free Download">
              <a:extLst>
                <a:ext uri="{FF2B5EF4-FFF2-40B4-BE49-F238E27FC236}">
                  <a16:creationId xmlns:a16="http://schemas.microsoft.com/office/drawing/2014/main" id="{866F3F98-8024-8C56-572C-ECED61A08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8111" y="3733953"/>
              <a:ext cx="1122204" cy="1317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B7A0CD7-FA01-1F99-2E29-806E577A0200}"/>
                </a:ext>
              </a:extLst>
            </p:cNvPr>
            <p:cNvSpPr txBox="1"/>
            <p:nvPr/>
          </p:nvSpPr>
          <p:spPr>
            <a:xfrm>
              <a:off x="24426" y="3501407"/>
              <a:ext cx="4355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0">
                  <a:solidFill>
                    <a:srgbClr val="172B4D"/>
                  </a:solidFill>
                  <a:effectLst/>
                  <a:latin typeface="Segoe UI" panose="020B0502040204020203" pitchFamily="34" charset="0"/>
                </a:rPr>
                <a:t>Pedestrian_Counting_System_-_Sensor_Locations.csv</a:t>
              </a:r>
              <a:endParaRPr lang="zh-CN" altLang="en-US" sz="1400"/>
            </a:p>
          </p:txBody>
        </p:sp>
        <p:pic>
          <p:nvPicPr>
            <p:cNvPr id="6" name="Picture 2" descr="Auto Fetch CSV - AfterShip">
              <a:extLst>
                <a:ext uri="{FF2B5EF4-FFF2-40B4-BE49-F238E27FC236}">
                  <a16:creationId xmlns:a16="http://schemas.microsoft.com/office/drawing/2014/main" id="{D4EB07FB-8EDE-C420-D603-9BA83B808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903" y="4612078"/>
              <a:ext cx="1093761" cy="109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9133BED-3A1B-D351-EC1E-CA837A4C4FD7}"/>
                </a:ext>
              </a:extLst>
            </p:cNvPr>
            <p:cNvSpPr txBox="1"/>
            <p:nvPr/>
          </p:nvSpPr>
          <p:spPr>
            <a:xfrm>
              <a:off x="24426" y="5579627"/>
              <a:ext cx="5434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0">
                  <a:solidFill>
                    <a:srgbClr val="172B4D"/>
                  </a:solidFill>
                  <a:effectLst/>
                  <a:latin typeface="Segoe UI" panose="020B0502040204020203" pitchFamily="34" charset="0"/>
                </a:rPr>
                <a:t>Pedestrian_Counting_System_-_Monthly__counts_per_hour_.csv</a:t>
              </a:r>
              <a:endParaRPr lang="zh-CN" altLang="en-US" sz="140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6843FE07-03C9-2C54-FB86-52E0B374156C}"/>
                </a:ext>
              </a:extLst>
            </p:cNvPr>
            <p:cNvCxnSpPr>
              <a:cxnSpLocks/>
            </p:cNvCxnSpPr>
            <p:nvPr/>
          </p:nvCxnSpPr>
          <p:spPr>
            <a:xfrm>
              <a:off x="2108712" y="3187073"/>
              <a:ext cx="2271405" cy="1093761"/>
            </a:xfrm>
            <a:prstGeom prst="bentConnector3">
              <a:avLst>
                <a:gd name="adj1" fmla="val 3747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8BDF046B-FCA6-9E88-98E0-E439FD214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120" y="4583139"/>
              <a:ext cx="2320565" cy="687624"/>
            </a:xfrm>
            <a:prstGeom prst="bentConnector3">
              <a:avLst>
                <a:gd name="adj1" fmla="val 3642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Mysql Logo Circle Png - Free Transparent PNG Download - PNGkey">
              <a:extLst>
                <a:ext uri="{FF2B5EF4-FFF2-40B4-BE49-F238E27FC236}">
                  <a16:creationId xmlns:a16="http://schemas.microsoft.com/office/drawing/2014/main" id="{252E1C71-2654-A259-34B4-009C4070D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373" y="3704897"/>
              <a:ext cx="1861047" cy="1317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C83248D-1E3E-C236-EFFE-E85D32AC7F51}"/>
                </a:ext>
              </a:extLst>
            </p:cNvPr>
            <p:cNvCxnSpPr>
              <a:cxnSpLocks/>
            </p:cNvCxnSpPr>
            <p:nvPr/>
          </p:nvCxnSpPr>
          <p:spPr>
            <a:xfrm>
              <a:off x="5692877" y="4251338"/>
              <a:ext cx="21190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0DE3090-F8A4-1007-0903-8764B13C2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2877" y="4671070"/>
              <a:ext cx="21190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8" name="Picture 10" descr="PY Icon">
              <a:extLst>
                <a:ext uri="{FF2B5EF4-FFF2-40B4-BE49-F238E27FC236}">
                  <a16:creationId xmlns:a16="http://schemas.microsoft.com/office/drawing/2014/main" id="{9613C623-5F16-9821-273A-FBA91BBC0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043" y="933885"/>
              <a:ext cx="943821" cy="943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4C8902F-A9E8-E732-0639-EA548F43D62F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73" y="1976284"/>
              <a:ext cx="0" cy="16790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5DDE38A-B803-E358-F4FC-CC5EBE85837E}"/>
                </a:ext>
              </a:extLst>
            </p:cNvPr>
            <p:cNvSpPr txBox="1"/>
            <p:nvPr/>
          </p:nvSpPr>
          <p:spPr>
            <a:xfrm>
              <a:off x="5185073" y="1877462"/>
              <a:ext cx="155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>
                  <a:solidFill>
                    <a:srgbClr val="172B4D"/>
                  </a:solidFill>
                  <a:effectLst/>
                  <a:highlight>
                    <a:srgbClr val="FFFF00"/>
                  </a:highlight>
                  <a:latin typeface="Segoe UI" panose="020B0502040204020203" pitchFamily="34" charset="0"/>
                </a:rPr>
                <a:t>Preprocessing</a:t>
              </a:r>
              <a:endParaRPr lang="zh-CN" altLang="en-US" sz="1600">
                <a:highlight>
                  <a:srgbClr val="FFFF00"/>
                </a:highlight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48682EB-4131-DD8C-5362-686E73A0F797}"/>
                </a:ext>
              </a:extLst>
            </p:cNvPr>
            <p:cNvSpPr txBox="1"/>
            <p:nvPr/>
          </p:nvSpPr>
          <p:spPr>
            <a:xfrm>
              <a:off x="5674970" y="4290923"/>
              <a:ext cx="130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0" i="0">
                  <a:solidFill>
                    <a:srgbClr val="172B4D"/>
                  </a:solidFill>
                  <a:effectLst/>
                  <a:highlight>
                    <a:srgbClr val="FFFF00"/>
                  </a:highlight>
                  <a:latin typeface="Segoe UI" panose="020B0502040204020203" pitchFamily="34" charset="0"/>
                </a:defRPr>
              </a:lvl1pPr>
            </a:lstStyle>
            <a:p>
              <a:r>
                <a:rPr lang="en-US" altLang="zh-CN"/>
                <a:t>Processing</a:t>
              </a:r>
              <a:endParaRPr lang="zh-CN" altLang="en-US"/>
            </a:p>
          </p:txBody>
        </p:sp>
        <p:pic>
          <p:nvPicPr>
            <p:cNvPr id="2060" name="Picture 12" descr="Excel Spreadsheet Icon #226213 - Free Icons Library">
              <a:extLst>
                <a:ext uri="{FF2B5EF4-FFF2-40B4-BE49-F238E27FC236}">
                  <a16:creationId xmlns:a16="http://schemas.microsoft.com/office/drawing/2014/main" id="{2282D2AA-E548-EDDE-7EB6-CB604B8B5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782" y="5404959"/>
              <a:ext cx="1122204" cy="1122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B22B6273-D8B3-026F-CE7B-DC4565CAFE92}"/>
                </a:ext>
              </a:extLst>
            </p:cNvPr>
            <p:cNvCxnSpPr>
              <a:stCxn id="2052" idx="2"/>
              <a:endCxn id="2060" idx="1"/>
            </p:cNvCxnSpPr>
            <p:nvPr/>
          </p:nvCxnSpPr>
          <p:spPr>
            <a:xfrm rot="16200000" flipH="1">
              <a:off x="5677628" y="4392907"/>
              <a:ext cx="914738" cy="223156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0EE67D1-4CD0-0A0C-6088-217A2E94787F}"/>
                </a:ext>
              </a:extLst>
            </p:cNvPr>
            <p:cNvSpPr txBox="1"/>
            <p:nvPr/>
          </p:nvSpPr>
          <p:spPr>
            <a:xfrm>
              <a:off x="5553519" y="5622408"/>
              <a:ext cx="130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0" i="0">
                  <a:solidFill>
                    <a:srgbClr val="172B4D"/>
                  </a:solidFill>
                  <a:effectLst/>
                  <a:highlight>
                    <a:srgbClr val="FFFF00"/>
                  </a:highlight>
                  <a:latin typeface="Segoe UI" panose="020B0502040204020203" pitchFamily="34" charset="0"/>
                </a:defRPr>
              </a:lvl1pPr>
            </a:lstStyle>
            <a:p>
              <a:r>
                <a:rPr lang="en-US" altLang="zh-CN"/>
                <a:t>Export data</a:t>
              </a:r>
              <a:endParaRPr lang="zh-CN" altLang="en-US"/>
            </a:p>
          </p:txBody>
        </p:sp>
        <p:pic>
          <p:nvPicPr>
            <p:cNvPr id="2062" name="Picture 14" descr="MS Power BI - QBICO">
              <a:extLst>
                <a:ext uri="{FF2B5EF4-FFF2-40B4-BE49-F238E27FC236}">
                  <a16:creationId xmlns:a16="http://schemas.microsoft.com/office/drawing/2014/main" id="{26A2C9B5-6EF3-30D4-2DB1-EDE652718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2425" y="5191602"/>
              <a:ext cx="1474839" cy="1548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A5F1EE6-E15B-807D-B980-26C6E952FBEF}"/>
                </a:ext>
              </a:extLst>
            </p:cNvPr>
            <p:cNvCxnSpPr>
              <a:cxnSpLocks/>
            </p:cNvCxnSpPr>
            <p:nvPr/>
          </p:nvCxnSpPr>
          <p:spPr>
            <a:xfrm>
              <a:off x="8401665" y="5984610"/>
              <a:ext cx="12437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44084CA-ED92-494F-8EF5-BACFCB4729B1}"/>
                </a:ext>
              </a:extLst>
            </p:cNvPr>
            <p:cNvSpPr txBox="1"/>
            <p:nvPr/>
          </p:nvSpPr>
          <p:spPr>
            <a:xfrm>
              <a:off x="8363087" y="5622408"/>
              <a:ext cx="1361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0" i="0">
                  <a:solidFill>
                    <a:srgbClr val="172B4D"/>
                  </a:solidFill>
                  <a:effectLst/>
                  <a:highlight>
                    <a:srgbClr val="FFFF00"/>
                  </a:highlight>
                  <a:latin typeface="Segoe UI" panose="020B0502040204020203" pitchFamily="34" charset="0"/>
                </a:defRPr>
              </a:lvl1pPr>
            </a:lstStyle>
            <a:p>
              <a:r>
                <a:rPr lang="en-US" altLang="zh-CN"/>
                <a:t>Visualization</a:t>
              </a: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F3742EE-4108-61A0-4B23-08B6C3D851DD}"/>
                </a:ext>
              </a:extLst>
            </p:cNvPr>
            <p:cNvSpPr txBox="1"/>
            <p:nvPr/>
          </p:nvSpPr>
          <p:spPr>
            <a:xfrm>
              <a:off x="3016307" y="1631339"/>
              <a:ext cx="237433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0">
                  <a:solidFill>
                    <a:srgbClr val="172B4D"/>
                  </a:solidFill>
                  <a:effectLst/>
                  <a:latin typeface="Segoe UI" panose="020B0502040204020203" pitchFamily="34" charset="0"/>
                </a:rPr>
                <a:t>1 </a:t>
              </a:r>
              <a:r>
                <a:rPr lang="en-AU" altLang="zh-CN" sz="1400" b="1" i="0">
                  <a:effectLst/>
                  <a:latin typeface="-apple-system"/>
                </a:rPr>
                <a:t>check_header</a:t>
              </a:r>
            </a:p>
            <a:p>
              <a:r>
                <a:rPr lang="en-AU" altLang="zh-CN" sz="1400" b="1">
                  <a:latin typeface="-apple-system"/>
                </a:rPr>
                <a:t>2 </a:t>
              </a:r>
              <a:r>
                <a:rPr lang="en-AU" altLang="zh-CN" sz="1400" b="1" i="0">
                  <a:effectLst/>
                  <a:latin typeface="-apple-system"/>
                </a:rPr>
                <a:t>Load_csv</a:t>
              </a:r>
            </a:p>
            <a:p>
              <a:r>
                <a:rPr lang="en-AU" altLang="zh-CN" sz="1400" b="1">
                  <a:latin typeface="-apple-system"/>
                </a:rPr>
                <a:t>3 </a:t>
              </a:r>
              <a:r>
                <a:rPr lang="en-AU" altLang="zh-CN" sz="1400" b="1" i="0">
                  <a:effectLst/>
                  <a:latin typeface="-apple-system"/>
                </a:rPr>
                <a:t>Check_columns</a:t>
              </a:r>
            </a:p>
            <a:p>
              <a:r>
                <a:rPr lang="en-AU" altLang="zh-CN" sz="1400" b="1">
                  <a:latin typeface="-apple-system"/>
                </a:rPr>
                <a:t>4 </a:t>
              </a:r>
              <a:r>
                <a:rPr lang="en-AU" altLang="zh-CN" sz="1400" b="1" i="0">
                  <a:effectLst/>
                  <a:latin typeface="-apple-system"/>
                </a:rPr>
                <a:t>Check duplicates</a:t>
              </a:r>
            </a:p>
            <a:p>
              <a:r>
                <a:rPr lang="en-AU" altLang="zh-CN" sz="1400" b="1">
                  <a:latin typeface="-apple-system"/>
                </a:rPr>
                <a:t>4.1 </a:t>
              </a:r>
              <a:r>
                <a:rPr lang="en-AU" altLang="zh-CN" sz="1400" b="1" i="0">
                  <a:effectLst/>
                  <a:latin typeface="-apple-system"/>
                </a:rPr>
                <a:t>Check duplicate records</a:t>
              </a:r>
            </a:p>
            <a:p>
              <a:r>
                <a:rPr lang="en-AU" altLang="zh-CN" sz="1400" b="1" i="0">
                  <a:effectLst/>
                  <a:latin typeface="-apple-system"/>
                </a:rPr>
                <a:t>5 Check Na</a:t>
              </a:r>
            </a:p>
            <a:p>
              <a:r>
                <a:rPr lang="en-AU" altLang="zh-CN" sz="1400" b="1" i="0">
                  <a:effectLst/>
                  <a:latin typeface="-apple-system"/>
                </a:rPr>
                <a:t>6 Anomalies</a:t>
              </a:r>
            </a:p>
            <a:p>
              <a:r>
                <a:rPr lang="en-AU" altLang="zh-CN" sz="1400" b="1" i="0">
                  <a:effectLst/>
                  <a:latin typeface="-apple-system"/>
                </a:rPr>
                <a:t>7 create new cols</a:t>
              </a:r>
            </a:p>
            <a:p>
              <a:endParaRPr lang="en-AU" altLang="zh-CN" sz="1400" b="1" i="0">
                <a:effectLst/>
                <a:latin typeface="-apple-system"/>
              </a:endParaRPr>
            </a:p>
            <a:p>
              <a:endParaRPr lang="zh-CN" altLang="en-US" sz="140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8602801-65D6-9ED6-F0DF-CEDCA11533AE}"/>
                </a:ext>
              </a:extLst>
            </p:cNvPr>
            <p:cNvSpPr txBox="1"/>
            <p:nvPr/>
          </p:nvSpPr>
          <p:spPr>
            <a:xfrm>
              <a:off x="5607430" y="3070519"/>
              <a:ext cx="283575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0">
                  <a:solidFill>
                    <a:srgbClr val="172B4D"/>
                  </a:solidFill>
                  <a:effectLst/>
                  <a:latin typeface="Segoe UI" panose="020B0502040204020203" pitchFamily="34" charset="0"/>
                </a:rPr>
                <a:t>1 </a:t>
              </a:r>
              <a:r>
                <a:rPr lang="en-AU" altLang="zh-CN" sz="1400" b="1" i="0">
                  <a:effectLst/>
                  <a:latin typeface="-apple-system"/>
                </a:rPr>
                <a:t>import dataframe to MySQL</a:t>
              </a:r>
            </a:p>
            <a:p>
              <a:r>
                <a:rPr lang="en-AU" altLang="zh-CN" sz="1400" b="1" i="0">
                  <a:effectLst/>
                  <a:latin typeface="-apple-system"/>
                </a:rPr>
                <a:t>2 Check records before installation</a:t>
              </a:r>
            </a:p>
            <a:p>
              <a:r>
                <a:rPr lang="en-AU" altLang="zh-CN" sz="1400" b="1">
                  <a:latin typeface="-apple-system"/>
                </a:rPr>
                <a:t>3 </a:t>
              </a:r>
              <a:r>
                <a:rPr lang="en-US" altLang="zh-CN" sz="1400" b="1" i="0">
                  <a:effectLst/>
                  <a:latin typeface="-apple-system"/>
                </a:rPr>
                <a:t>Top 10 locations by day</a:t>
              </a:r>
            </a:p>
            <a:p>
              <a:r>
                <a:rPr lang="en-AU" altLang="zh-CN" sz="1400" b="1" i="0">
                  <a:effectLst/>
                  <a:latin typeface="-apple-system"/>
                </a:rPr>
                <a:t>4 </a:t>
              </a:r>
              <a:r>
                <a:rPr lang="en-US" altLang="zh-CN" sz="1400" b="1" i="0">
                  <a:effectLst/>
                  <a:latin typeface="-apple-system"/>
                </a:rPr>
                <a:t>Top 10 locations by month</a:t>
              </a:r>
            </a:p>
            <a:p>
              <a:r>
                <a:rPr lang="en-US" altLang="zh-CN" sz="1400" b="1">
                  <a:latin typeface="-apple-system"/>
                </a:rPr>
                <a:t>5 </a:t>
              </a:r>
              <a:r>
                <a:rPr lang="en-AU" altLang="zh-CN" sz="1400" b="1" i="0">
                  <a:effectLst/>
                  <a:latin typeface="-apple-system"/>
                </a:rPr>
                <a:t>decline and growth by year</a:t>
              </a:r>
              <a:endParaRPr lang="en-US" altLang="zh-CN" sz="1400" b="1" i="0">
                <a:effectLst/>
                <a:latin typeface="-apple-syste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17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278D62-8829-E293-65F5-6EC3CE6366C9}"/>
              </a:ext>
            </a:extLst>
          </p:cNvPr>
          <p:cNvSpPr txBox="1"/>
          <p:nvPr/>
        </p:nvSpPr>
        <p:spPr>
          <a:xfrm>
            <a:off x="462153" y="86916"/>
            <a:ext cx="435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Tests &amp; Founds </a:t>
            </a:r>
            <a:endParaRPr lang="zh-CN" altLang="en-US" sz="28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2CEBCF-7BE9-07AC-CA77-737AE14D92CB}"/>
              </a:ext>
            </a:extLst>
          </p:cNvPr>
          <p:cNvSpPr txBox="1"/>
          <p:nvPr/>
        </p:nvSpPr>
        <p:spPr>
          <a:xfrm>
            <a:off x="137033" y="620832"/>
            <a:ext cx="59589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1 </a:t>
            </a:r>
            <a:r>
              <a:rPr lang="en-AU" altLang="zh-CN" sz="1400" b="1" i="0">
                <a:effectLst/>
                <a:latin typeface="-apple-system"/>
              </a:rPr>
              <a:t>check_header</a:t>
            </a:r>
          </a:p>
          <a:p>
            <a:r>
              <a:rPr lang="en-AU" altLang="zh-CN" sz="1400" b="1">
                <a:solidFill>
                  <a:srgbClr val="FF0000"/>
                </a:solidFill>
                <a:latin typeface="-apple-system"/>
              </a:rPr>
              <a:t>Pass</a:t>
            </a:r>
            <a:endParaRPr lang="en-AU" altLang="zh-CN" sz="1400" b="1" i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AU" altLang="zh-CN" sz="1400" b="1">
                <a:latin typeface="-apple-system"/>
              </a:rPr>
              <a:t>2 </a:t>
            </a:r>
            <a:r>
              <a:rPr lang="en-AU" altLang="zh-CN" sz="1400" b="1" i="0">
                <a:effectLst/>
                <a:latin typeface="-apple-system"/>
              </a:rPr>
              <a:t>Load_csv</a:t>
            </a:r>
          </a:p>
          <a:p>
            <a:r>
              <a:rPr lang="en-AU" altLang="zh-CN" sz="1400" b="1">
                <a:solidFill>
                  <a:srgbClr val="FF0000"/>
                </a:solidFill>
                <a:latin typeface="-apple-system"/>
              </a:rPr>
              <a:t>Pass</a:t>
            </a:r>
            <a:endParaRPr lang="en-AU" altLang="zh-CN" sz="1400" b="1" i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AU" altLang="zh-CN" sz="1400" b="1">
                <a:latin typeface="-apple-system"/>
              </a:rPr>
              <a:t>3 </a:t>
            </a:r>
            <a:r>
              <a:rPr lang="en-AU" altLang="zh-CN" sz="1400" b="1" i="0">
                <a:effectLst/>
                <a:latin typeface="-apple-system"/>
              </a:rPr>
              <a:t>Check_columns</a:t>
            </a:r>
          </a:p>
          <a:p>
            <a:r>
              <a:rPr lang="en-AU" altLang="zh-CN" sz="1400" b="1">
                <a:solidFill>
                  <a:srgbClr val="FF0000"/>
                </a:solidFill>
                <a:latin typeface="-apple-system"/>
              </a:rPr>
              <a:t>Pass</a:t>
            </a:r>
            <a:endParaRPr lang="en-AU" altLang="zh-CN" sz="1400" b="1" i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AU" altLang="zh-CN" sz="1400" b="1">
                <a:latin typeface="-apple-system"/>
              </a:rPr>
              <a:t>4 </a:t>
            </a:r>
            <a:r>
              <a:rPr lang="en-AU" altLang="zh-CN" sz="1400" b="1" i="0">
                <a:effectLst/>
                <a:latin typeface="-apple-system"/>
              </a:rPr>
              <a:t>Check duplicates</a:t>
            </a:r>
          </a:p>
          <a:p>
            <a:r>
              <a:rPr lang="en-AU" altLang="zh-CN" sz="1400" b="1" i="0">
                <a:solidFill>
                  <a:srgbClr val="FF0000"/>
                </a:solidFill>
                <a:effectLst/>
                <a:latin typeface="-apple-system"/>
              </a:rPr>
              <a:t>Pass</a:t>
            </a:r>
          </a:p>
          <a:p>
            <a:r>
              <a:rPr lang="en-AU" altLang="zh-CN" sz="1400" b="1">
                <a:latin typeface="-apple-system"/>
              </a:rPr>
              <a:t>4.1 </a:t>
            </a:r>
            <a:r>
              <a:rPr lang="en-AU" altLang="zh-CN" sz="1400" b="1" i="0">
                <a:effectLst/>
                <a:latin typeface="-apple-system"/>
              </a:rPr>
              <a:t>Check duplicates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No Pass 12240 duplicate records (which means more than one record for a sensor at the same hour)</a:t>
            </a:r>
          </a:p>
          <a:p>
            <a:r>
              <a:rPr lang="en-AU" altLang="zh-CN" sz="1400" b="1" i="0">
                <a:effectLst/>
                <a:latin typeface="-apple-system"/>
              </a:rPr>
              <a:t>I don’t have time to consult the data provider about how these values happened</a:t>
            </a:r>
            <a:r>
              <a:rPr lang="en-AU" altLang="zh-CN" sz="1400" b="1">
                <a:latin typeface="-apple-system"/>
              </a:rPr>
              <a:t>, so I will not adjust these values and they will be added up in the following processing.</a:t>
            </a:r>
            <a:endParaRPr lang="en-AU" altLang="zh-CN" sz="1400" b="1" i="0">
              <a:effectLst/>
              <a:latin typeface="-apple-system"/>
            </a:endParaRPr>
          </a:p>
          <a:p>
            <a:r>
              <a:rPr lang="en-AU" altLang="zh-CN" sz="1400" b="1" i="0">
                <a:effectLst/>
                <a:latin typeface="-apple-system"/>
              </a:rPr>
              <a:t>5 Check Na</a:t>
            </a:r>
          </a:p>
          <a:p>
            <a:r>
              <a:rPr lang="en-US" altLang="zh-CN" sz="1400" b="1" i="0">
                <a:solidFill>
                  <a:srgbClr val="FF0000"/>
                </a:solidFill>
                <a:effectLst/>
                <a:latin typeface="-apple-system"/>
              </a:rPr>
              <a:t>Pass</a:t>
            </a:r>
            <a:r>
              <a:rPr lang="en-US" altLang="zh-CN" sz="1400" b="1" i="0">
                <a:effectLst/>
                <a:latin typeface="-apple-system"/>
              </a:rPr>
              <a:t> for Pedestrian_Counting_System_-_Monthly__counts_per_hour_.csv</a:t>
            </a:r>
          </a:p>
          <a:p>
            <a:r>
              <a:rPr lang="en-US" altLang="zh-CN" sz="1400" b="1">
                <a:solidFill>
                  <a:srgbClr val="00B050"/>
                </a:solidFill>
                <a:latin typeface="-apple-system"/>
              </a:rPr>
              <a:t>No Pass </a:t>
            </a:r>
            <a:r>
              <a:rPr lang="en-US" altLang="zh-CN" sz="1400" b="1">
                <a:latin typeface="-apple-system"/>
              </a:rPr>
              <a:t>for</a:t>
            </a:r>
            <a:r>
              <a:rPr lang="en-US" altLang="zh-CN" sz="1400" b="1">
                <a:solidFill>
                  <a:srgbClr val="00B050"/>
                </a:solidFill>
                <a:latin typeface="-apple-system"/>
              </a:rPr>
              <a:t> </a:t>
            </a:r>
            <a:r>
              <a:rPr lang="en-US" altLang="zh-CN" sz="1400" b="1">
                <a:latin typeface="-apple-system"/>
              </a:rPr>
              <a:t>Pedestrian_Counting_System_-_Sensor_Locations.csv</a:t>
            </a:r>
          </a:p>
          <a:p>
            <a:r>
              <a:rPr lang="en-US" altLang="zh-CN" sz="1400" b="1" i="0">
                <a:solidFill>
                  <a:srgbClr val="00B050"/>
                </a:solidFill>
                <a:effectLst/>
                <a:latin typeface="-apple-system"/>
              </a:rPr>
              <a:t>Col ‘note’ has 76 Na values</a:t>
            </a:r>
          </a:p>
          <a:p>
            <a:r>
              <a:rPr lang="en-US" altLang="zh-CN" sz="1400" b="1">
                <a:solidFill>
                  <a:srgbClr val="00B050"/>
                </a:solidFill>
                <a:latin typeface="-apple-system"/>
              </a:rPr>
              <a:t>Col ‘direction_1’ has 8 Na values</a:t>
            </a:r>
          </a:p>
          <a:p>
            <a:r>
              <a:rPr lang="en-US" altLang="zh-CN" sz="1400" b="1">
                <a:solidFill>
                  <a:srgbClr val="00B050"/>
                </a:solidFill>
                <a:latin typeface="-apple-system"/>
              </a:rPr>
              <a:t>Col ‘direction_2’ has 8 Na values</a:t>
            </a:r>
          </a:p>
          <a:p>
            <a:r>
              <a:rPr lang="en-US" altLang="zh-CN" sz="1400" b="1" i="0">
                <a:effectLst/>
                <a:latin typeface="-apple-system"/>
              </a:rPr>
              <a:t>These Na values will not affect the outc</a:t>
            </a:r>
            <a:r>
              <a:rPr lang="en-US" altLang="zh-CN" sz="1400" b="1">
                <a:latin typeface="-apple-system"/>
              </a:rPr>
              <a:t>ome of the analysis so no adjustments</a:t>
            </a:r>
            <a:endParaRPr lang="en-AU" altLang="zh-CN" sz="1400" b="1" i="0">
              <a:effectLst/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13FAD3-A71C-0334-ABEA-C53675BCA486}"/>
              </a:ext>
            </a:extLst>
          </p:cNvPr>
          <p:cNvSpPr txBox="1"/>
          <p:nvPr/>
        </p:nvSpPr>
        <p:spPr>
          <a:xfrm>
            <a:off x="6096000" y="631528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sz="1400" b="1" i="0">
                <a:effectLst/>
                <a:latin typeface="-apple-system"/>
              </a:rPr>
              <a:t>6 ‘</a:t>
            </a:r>
            <a:r>
              <a:rPr lang="en-US" altLang="zh-CN" sz="1400" b="1" i="0">
                <a:effectLst/>
                <a:latin typeface="-apple-system"/>
              </a:rPr>
              <a:t>Year’ ‘Month’ ‘Mdate’ ‘Day’ ‘Time’ Anomalies</a:t>
            </a:r>
          </a:p>
          <a:p>
            <a:r>
              <a:rPr lang="en-US" altLang="zh-CN" sz="1400" b="1">
                <a:solidFill>
                  <a:srgbClr val="FF0000"/>
                </a:solidFill>
                <a:latin typeface="-apple-system"/>
              </a:rPr>
              <a:t>Pass</a:t>
            </a:r>
            <a:endParaRPr lang="en-AU" altLang="zh-CN" sz="1400" b="1" i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AU" altLang="zh-CN" sz="1400" b="1" i="0">
                <a:effectLst/>
                <a:latin typeface="-apple-system"/>
              </a:rPr>
              <a:t>7 Sensor records before installation check</a:t>
            </a:r>
          </a:p>
          <a:p>
            <a:r>
              <a:rPr lang="en-AU" altLang="zh-CN" sz="1400" b="1">
                <a:solidFill>
                  <a:srgbClr val="00B050"/>
                </a:solidFill>
                <a:latin typeface="-apple-system"/>
              </a:rPr>
              <a:t>No Pass 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7   has  36983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19 has      24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21 has      24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23 has      24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24 has     24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31 has     24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35 has   41926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37 has    240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39 has  42148 records</a:t>
            </a:r>
          </a:p>
          <a:p>
            <a:r>
              <a:rPr lang="en-AU" altLang="zh-CN" sz="1400" b="1" i="0">
                <a:solidFill>
                  <a:srgbClr val="00B050"/>
                </a:solidFill>
                <a:effectLst/>
                <a:latin typeface="-apple-system"/>
              </a:rPr>
              <a:t>Sensor_id 50 has   3287 records</a:t>
            </a:r>
          </a:p>
          <a:p>
            <a:r>
              <a:rPr lang="en-AU" altLang="zh-CN" sz="1400" b="1" i="0">
                <a:effectLst/>
                <a:latin typeface="-apple-system"/>
              </a:rPr>
              <a:t>I don’t have time to consult the data provider about how these values happened, but according to my previous experience, I choose to filter these records.</a:t>
            </a:r>
          </a:p>
        </p:txBody>
      </p:sp>
    </p:spTree>
    <p:extLst>
      <p:ext uri="{BB962C8B-B14F-4D97-AF65-F5344CB8AC3E}">
        <p14:creationId xmlns:p14="http://schemas.microsoft.com/office/powerpoint/2010/main" val="140748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278D62-8829-E293-65F5-6EC3CE6366C9}"/>
              </a:ext>
            </a:extLst>
          </p:cNvPr>
          <p:cNvSpPr txBox="1"/>
          <p:nvPr/>
        </p:nvSpPr>
        <p:spPr>
          <a:xfrm>
            <a:off x="157354" y="91907"/>
            <a:ext cx="593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Codes &amp; Visulization &amp; </a:t>
            </a:r>
            <a:r>
              <a:rPr lang="en-AU" altLang="zh-CN" sz="2800">
                <a:solidFill>
                  <a:srgbClr val="172B4D"/>
                </a:solidFill>
                <a:latin typeface="Segoe UI" panose="020B0502040204020203" pitchFamily="34" charset="0"/>
              </a:rPr>
              <a:t>outputs P1</a:t>
            </a:r>
            <a:endParaRPr lang="zh-CN" altLang="en-US" sz="2800">
              <a:solidFill>
                <a:srgbClr val="172B4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41FE43-BE6B-2C28-D65C-4827BBC5CC07}"/>
              </a:ext>
            </a:extLst>
          </p:cNvPr>
          <p:cNvSpPr txBox="1"/>
          <p:nvPr/>
        </p:nvSpPr>
        <p:spPr>
          <a:xfrm>
            <a:off x="157354" y="712092"/>
            <a:ext cx="5142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All Codes including preprocess and process</a:t>
            </a:r>
          </a:p>
          <a:p>
            <a:r>
              <a:rPr lang="en-AU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were written in the Jupyter notebook. As following:</a:t>
            </a:r>
            <a:endParaRPr lang="zh-CN" altLang="en-US">
              <a:solidFill>
                <a:srgbClr val="172B4D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4A442-E365-1044-E24E-3F0D11B76225}"/>
              </a:ext>
            </a:extLst>
          </p:cNvPr>
          <p:cNvSpPr txBox="1"/>
          <p:nvPr/>
        </p:nvSpPr>
        <p:spPr>
          <a:xfrm>
            <a:off x="5388078" y="12152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 spc="-5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Top 10 (most pedestrians) locations by day</a:t>
            </a:r>
            <a:endParaRPr lang="en-US" altLang="zh-CN" b="0" i="0">
              <a:solidFill>
                <a:srgbClr val="172B4D"/>
              </a:solidFill>
              <a:effectLst/>
              <a:latin typeface="Google San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9884E9C-C040-39A3-E8D2-7155DFBE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1" y="1626304"/>
            <a:ext cx="8365022" cy="4967536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CAFEA87-2C65-934B-0CD6-662910C9A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20318"/>
              </p:ext>
            </p:extLst>
          </p:nvPr>
        </p:nvGraphicFramePr>
        <p:xfrm>
          <a:off x="504657" y="1828839"/>
          <a:ext cx="3219221" cy="103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1367280" imgH="439560" progId="Package">
                  <p:embed/>
                </p:oleObj>
              </mc:Choice>
              <mc:Fallback>
                <p:oleObj name="包装程序外壳对象" showAsIcon="1" r:id="rId3" imgW="1367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657" y="1828839"/>
                        <a:ext cx="3219221" cy="1035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57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278D62-8829-E293-65F5-6EC3CE6366C9}"/>
              </a:ext>
            </a:extLst>
          </p:cNvPr>
          <p:cNvSpPr txBox="1"/>
          <p:nvPr/>
        </p:nvSpPr>
        <p:spPr>
          <a:xfrm>
            <a:off x="157354" y="91907"/>
            <a:ext cx="593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Codes &amp; Visulization &amp; </a:t>
            </a:r>
            <a:r>
              <a:rPr lang="en-AU" altLang="zh-CN" sz="2800">
                <a:solidFill>
                  <a:srgbClr val="172B4D"/>
                </a:solidFill>
                <a:latin typeface="Segoe UI" panose="020B0502040204020203" pitchFamily="34" charset="0"/>
              </a:rPr>
              <a:t>outputs P2</a:t>
            </a:r>
            <a:endParaRPr lang="zh-CN" altLang="en-US" sz="2800">
              <a:solidFill>
                <a:srgbClr val="172B4D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4A442-E365-1044-E24E-3F0D11B76225}"/>
              </a:ext>
            </a:extLst>
          </p:cNvPr>
          <p:cNvSpPr txBox="1"/>
          <p:nvPr/>
        </p:nvSpPr>
        <p:spPr>
          <a:xfrm>
            <a:off x="3126677" y="8275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 spc="-5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Top 10 (most pedestrians) locations by Month</a:t>
            </a:r>
            <a:endParaRPr lang="en-US" altLang="zh-CN" b="0" i="0">
              <a:solidFill>
                <a:srgbClr val="172B4D"/>
              </a:solidFill>
              <a:effectLst/>
              <a:latin typeface="Google San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FCFB52-3453-7689-ABF4-ED632DFA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196840"/>
            <a:ext cx="9203157" cy="54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278D62-8829-E293-65F5-6EC3CE6366C9}"/>
              </a:ext>
            </a:extLst>
          </p:cNvPr>
          <p:cNvSpPr txBox="1"/>
          <p:nvPr/>
        </p:nvSpPr>
        <p:spPr>
          <a:xfrm>
            <a:off x="157354" y="91907"/>
            <a:ext cx="593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Codes &amp; Visulization &amp; </a:t>
            </a:r>
            <a:r>
              <a:rPr lang="en-AU" altLang="zh-CN" sz="2800">
                <a:solidFill>
                  <a:srgbClr val="172B4D"/>
                </a:solidFill>
                <a:latin typeface="Segoe UI" panose="020B0502040204020203" pitchFamily="34" charset="0"/>
              </a:rPr>
              <a:t>outputs P3</a:t>
            </a:r>
            <a:endParaRPr lang="zh-CN" altLang="en-US" sz="2800">
              <a:solidFill>
                <a:srgbClr val="172B4D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4A442-E365-1044-E24E-3F0D11B76225}"/>
              </a:ext>
            </a:extLst>
          </p:cNvPr>
          <p:cNvSpPr txBox="1"/>
          <p:nvPr/>
        </p:nvSpPr>
        <p:spPr>
          <a:xfrm>
            <a:off x="2168022" y="817676"/>
            <a:ext cx="7855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 spc="-5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Which location has shown most decline due to lockdowns in last 2 years</a:t>
            </a:r>
            <a:endParaRPr lang="en-US" altLang="zh-CN" b="0" i="0">
              <a:solidFill>
                <a:srgbClr val="172B4D"/>
              </a:solidFill>
              <a:effectLst/>
              <a:latin typeface="Google San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DA6474-F1F4-2724-AEA8-77CCE4ADD54A}"/>
              </a:ext>
            </a:extLst>
          </p:cNvPr>
          <p:cNvSpPr txBox="1"/>
          <p:nvPr/>
        </p:nvSpPr>
        <p:spPr>
          <a:xfrm>
            <a:off x="157354" y="5269821"/>
            <a:ext cx="5142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b="0" i="0">
                <a:solidFill>
                  <a:srgbClr val="172B4D"/>
                </a:solidFill>
                <a:effectLst/>
                <a:latin typeface="Google Sans"/>
              </a:rPr>
              <a:t>From 2019 to 2020 the most declined location is </a:t>
            </a:r>
          </a:p>
          <a:p>
            <a:pPr algn="l"/>
            <a:r>
              <a:rPr lang="en-US" altLang="zh-CN" b="0" i="0">
                <a:solidFill>
                  <a:srgbClr val="00B050"/>
                </a:solidFill>
                <a:effectLst/>
                <a:latin typeface="Google Sans"/>
              </a:rPr>
              <a:t>Lincoln-Swanston (West)(the sensor status is ‘A’ installation time is 26/06/2018)</a:t>
            </a:r>
          </a:p>
          <a:p>
            <a:r>
              <a:rPr lang="en-US" altLang="zh-CN">
                <a:solidFill>
                  <a:srgbClr val="00B050"/>
                </a:solidFill>
                <a:latin typeface="Google Sans"/>
              </a:rPr>
              <a:t>PS: Records from sensors that didn’t work for a whole year are filtered.</a:t>
            </a:r>
            <a:endParaRPr lang="en-US" altLang="zh-CN" b="0" i="0">
              <a:solidFill>
                <a:srgbClr val="00B050"/>
              </a:solidFill>
              <a:effectLst/>
              <a:latin typeface="Google San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FD9103-8381-C085-CC24-197CED4EC447}"/>
              </a:ext>
            </a:extLst>
          </p:cNvPr>
          <p:cNvSpPr txBox="1"/>
          <p:nvPr/>
        </p:nvSpPr>
        <p:spPr>
          <a:xfrm>
            <a:off x="6383611" y="5269820"/>
            <a:ext cx="5142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b="0" i="0">
                <a:solidFill>
                  <a:srgbClr val="172B4D"/>
                </a:solidFill>
                <a:effectLst/>
                <a:latin typeface="Google Sans"/>
              </a:rPr>
              <a:t>From 2020 to 2021 the most declined location is </a:t>
            </a:r>
          </a:p>
          <a:p>
            <a:pPr algn="l"/>
            <a:r>
              <a:rPr lang="en-US" altLang="zh-CN" b="0" i="0">
                <a:solidFill>
                  <a:srgbClr val="00B050"/>
                </a:solidFill>
                <a:effectLst/>
                <a:latin typeface="Google Sans"/>
              </a:rPr>
              <a:t>Victoria Point (the sensor status is ‘A’ installation time is 23/04/2009)</a:t>
            </a:r>
          </a:p>
          <a:p>
            <a:r>
              <a:rPr lang="en-US" altLang="zh-CN">
                <a:solidFill>
                  <a:srgbClr val="00B050"/>
                </a:solidFill>
                <a:latin typeface="Google Sans"/>
              </a:rPr>
              <a:t>PS: Records from sensors that didn’t work for a whole year are filtered.</a:t>
            </a:r>
            <a:endParaRPr lang="en-US" altLang="zh-CN" b="0" i="0">
              <a:solidFill>
                <a:srgbClr val="00B050"/>
              </a:solidFill>
              <a:effectLst/>
              <a:latin typeface="Google San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DFD6B6-10A8-18FD-52A2-214E2917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11" y="1419061"/>
            <a:ext cx="5813202" cy="35173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EF5696-F50A-65CD-32BB-E1FAD8359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97" y="1389557"/>
            <a:ext cx="5881636" cy="35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278D62-8829-E293-65F5-6EC3CE6366C9}"/>
              </a:ext>
            </a:extLst>
          </p:cNvPr>
          <p:cNvSpPr txBox="1"/>
          <p:nvPr/>
        </p:nvSpPr>
        <p:spPr>
          <a:xfrm>
            <a:off x="157354" y="91907"/>
            <a:ext cx="593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Codes &amp; Visulization &amp; </a:t>
            </a:r>
            <a:r>
              <a:rPr lang="en-AU" altLang="zh-CN" sz="2800">
                <a:solidFill>
                  <a:srgbClr val="172B4D"/>
                </a:solidFill>
                <a:latin typeface="Segoe UI" panose="020B0502040204020203" pitchFamily="34" charset="0"/>
              </a:rPr>
              <a:t>outputs P4</a:t>
            </a:r>
            <a:endParaRPr lang="zh-CN" altLang="en-US" sz="2800">
              <a:solidFill>
                <a:srgbClr val="172B4D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4A442-E365-1044-E24E-3F0D11B76225}"/>
              </a:ext>
            </a:extLst>
          </p:cNvPr>
          <p:cNvSpPr txBox="1"/>
          <p:nvPr/>
        </p:nvSpPr>
        <p:spPr>
          <a:xfrm>
            <a:off x="2168022" y="716401"/>
            <a:ext cx="7855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 spc="-5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Which location has most growth in last year</a:t>
            </a:r>
            <a:endParaRPr lang="en-US" altLang="zh-CN" b="0" i="0">
              <a:solidFill>
                <a:srgbClr val="172B4D"/>
              </a:solidFill>
              <a:effectLst/>
              <a:latin typeface="Google San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FD9103-8381-C085-CC24-197CED4EC447}"/>
              </a:ext>
            </a:extLst>
          </p:cNvPr>
          <p:cNvSpPr txBox="1"/>
          <p:nvPr/>
        </p:nvSpPr>
        <p:spPr>
          <a:xfrm>
            <a:off x="1889761" y="5926722"/>
            <a:ext cx="7960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b="0" i="0">
                <a:solidFill>
                  <a:srgbClr val="172B4D"/>
                </a:solidFill>
                <a:effectLst/>
                <a:latin typeface="Google Sans"/>
              </a:rPr>
              <a:t>From 2020 to 2021 the most grown location is </a:t>
            </a:r>
          </a:p>
          <a:p>
            <a:pPr algn="l"/>
            <a:r>
              <a:rPr lang="en-US" altLang="zh-CN" b="0" i="0">
                <a:solidFill>
                  <a:srgbClr val="00B050"/>
                </a:solidFill>
                <a:effectLst/>
                <a:latin typeface="Google Sans"/>
              </a:rPr>
              <a:t>Building 80 RMIT, (the sensor status is ‘A’ installation time is 13/02/2019)</a:t>
            </a:r>
          </a:p>
          <a:p>
            <a:pPr algn="l"/>
            <a:r>
              <a:rPr lang="en-US" altLang="zh-CN">
                <a:solidFill>
                  <a:srgbClr val="00B050"/>
                </a:solidFill>
                <a:latin typeface="Google Sans"/>
              </a:rPr>
              <a:t>PS: Records from sensors that didn’t work for a whole year are filtered.</a:t>
            </a:r>
            <a:endParaRPr lang="en-US" altLang="zh-CN" b="0" i="0">
              <a:solidFill>
                <a:srgbClr val="00B050"/>
              </a:solidFill>
              <a:effectLst/>
              <a:latin typeface="Google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919377-287E-0670-A9BF-6930B9D0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11" y="1140668"/>
            <a:ext cx="7887232" cy="47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278D62-8829-E293-65F5-6EC3CE6366C9}"/>
              </a:ext>
            </a:extLst>
          </p:cNvPr>
          <p:cNvSpPr txBox="1"/>
          <p:nvPr/>
        </p:nvSpPr>
        <p:spPr>
          <a:xfrm>
            <a:off x="157354" y="213827"/>
            <a:ext cx="651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 spc="-5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What other metrics can be derived from these data sets</a:t>
            </a:r>
            <a:endParaRPr lang="en-US" altLang="zh-CN" sz="2000" b="0" i="0">
              <a:solidFill>
                <a:srgbClr val="172B4D"/>
              </a:solidFill>
              <a:effectLst/>
              <a:latin typeface="Google San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FD9103-8381-C085-CC24-197CED4EC447}"/>
              </a:ext>
            </a:extLst>
          </p:cNvPr>
          <p:cNvSpPr txBox="1"/>
          <p:nvPr/>
        </p:nvSpPr>
        <p:spPr>
          <a:xfrm>
            <a:off x="1422401" y="836562"/>
            <a:ext cx="78559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AU" altLang="zh-CN">
                <a:solidFill>
                  <a:srgbClr val="172B4D"/>
                </a:solidFill>
                <a:latin typeface="Segoe UI" panose="020B0502040204020203" pitchFamily="34" charset="0"/>
              </a:rPr>
              <a:t>P</a:t>
            </a:r>
            <a:r>
              <a:rPr lang="en-AU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edestrians </a:t>
            </a:r>
            <a:r>
              <a:rPr lang="en-US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counts of locations from the different time period of day like morning, noon, afternoon, eve, night, late night</a:t>
            </a:r>
            <a:endParaRPr lang="en-US" altLang="zh-CN">
              <a:solidFill>
                <a:srgbClr val="00B050"/>
              </a:solidFill>
              <a:latin typeface="Google Sans"/>
            </a:endParaRPr>
          </a:p>
          <a:p>
            <a:pPr marL="342900" indent="-342900" algn="l">
              <a:buAutoNum type="arabicPeriod"/>
            </a:pPr>
            <a:r>
              <a:rPr lang="en-AU" altLang="zh-CN">
                <a:solidFill>
                  <a:srgbClr val="172B4D"/>
                </a:solidFill>
                <a:latin typeface="Segoe UI" panose="020B0502040204020203" pitchFamily="34" charset="0"/>
              </a:rPr>
              <a:t>P</a:t>
            </a:r>
            <a:r>
              <a:rPr lang="en-AU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edestrians </a:t>
            </a:r>
            <a:r>
              <a:rPr lang="en-US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counts of locations from different weekdays like Monday, …, and Sunday. Can combine with the 1</a:t>
            </a:r>
            <a:r>
              <a:rPr lang="en-US" altLang="zh-CN" b="0" i="0" baseline="3000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st</a:t>
            </a:r>
            <a:r>
              <a:rPr lang="en-US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 idea.</a:t>
            </a:r>
          </a:p>
          <a:p>
            <a:pPr marL="342900" indent="-342900" algn="l">
              <a:buAutoNum type="arabicPeriod"/>
            </a:pPr>
            <a:r>
              <a:rPr lang="en-AU" altLang="zh-CN">
                <a:solidFill>
                  <a:srgbClr val="172B4D"/>
                </a:solidFill>
                <a:latin typeface="Segoe UI" panose="020B0502040204020203" pitchFamily="34" charset="0"/>
              </a:rPr>
              <a:t>P</a:t>
            </a:r>
            <a:r>
              <a:rPr lang="en-AU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edestrians </a:t>
            </a:r>
            <a:r>
              <a:rPr lang="en-US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counts of locations on special days like holidays, events etc,.</a:t>
            </a:r>
          </a:p>
          <a:p>
            <a:pPr marL="342900" indent="-342900" algn="l">
              <a:buAutoNum type="arabicPeriod"/>
            </a:pPr>
            <a:r>
              <a:rPr lang="en-AU" altLang="zh-CN">
                <a:solidFill>
                  <a:srgbClr val="172B4D"/>
                </a:solidFill>
                <a:latin typeface="Segoe UI" panose="020B0502040204020203" pitchFamily="34" charset="0"/>
              </a:rPr>
              <a:t>P</a:t>
            </a:r>
            <a:r>
              <a:rPr lang="en-AU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edestrians </a:t>
            </a:r>
            <a:r>
              <a:rPr lang="en-US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counts of locations on different weather like raining, sunny, windy or with different temperatures or with different seasons</a:t>
            </a:r>
          </a:p>
          <a:p>
            <a:pPr marL="342900" indent="-342900" algn="l">
              <a:buAutoNum type="arabicPeriod"/>
            </a:pPr>
            <a:endParaRPr lang="en-US" altLang="zh-CN" b="0" i="0">
              <a:solidFill>
                <a:srgbClr val="172B4D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endParaRPr lang="en-US" altLang="zh-CN" b="0" i="0">
              <a:solidFill>
                <a:srgbClr val="172B4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2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278D62-8829-E293-65F5-6EC3CE6366C9}"/>
              </a:ext>
            </a:extLst>
          </p:cNvPr>
          <p:cNvSpPr txBox="1"/>
          <p:nvPr/>
        </p:nvSpPr>
        <p:spPr>
          <a:xfrm>
            <a:off x="157354" y="213827"/>
            <a:ext cx="651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spc="-5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Describe the data model and include a diagram</a:t>
            </a:r>
            <a:endParaRPr lang="en-US" altLang="zh-CN" sz="2000" b="0" i="0">
              <a:solidFill>
                <a:srgbClr val="172B4D"/>
              </a:solidFill>
              <a:effectLst/>
              <a:latin typeface="Google San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FD9103-8381-C085-CC24-197CED4EC447}"/>
              </a:ext>
            </a:extLst>
          </p:cNvPr>
          <p:cNvSpPr txBox="1"/>
          <p:nvPr/>
        </p:nvSpPr>
        <p:spPr>
          <a:xfrm>
            <a:off x="1381761" y="715243"/>
            <a:ext cx="7855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Actually, I created three data models which are stored in an excel file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AAAC09-4259-7FFB-08E3-D873EAEEB990}"/>
              </a:ext>
            </a:extLst>
          </p:cNvPr>
          <p:cNvSpPr txBox="1"/>
          <p:nvPr/>
        </p:nvSpPr>
        <p:spPr>
          <a:xfrm>
            <a:off x="314960" y="1432597"/>
            <a:ext cx="227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1. top10_loc_day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6C0B42-E167-F92A-0710-F2273F9DEA4E}"/>
              </a:ext>
            </a:extLst>
          </p:cNvPr>
          <p:cNvSpPr txBox="1"/>
          <p:nvPr/>
        </p:nvSpPr>
        <p:spPr>
          <a:xfrm>
            <a:off x="3667760" y="1432634"/>
            <a:ext cx="227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2. top10_loc_day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8F826BB-97E5-EEE1-7F05-DC250D2AA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45741"/>
              </p:ext>
            </p:extLst>
          </p:nvPr>
        </p:nvGraphicFramePr>
        <p:xfrm>
          <a:off x="467360" y="1883325"/>
          <a:ext cx="2550160" cy="2453640"/>
        </p:xfrm>
        <a:graphic>
          <a:graphicData uri="http://schemas.openxmlformats.org/drawingml/2006/table">
            <a:tbl>
              <a:tblPr/>
              <a:tblGrid>
                <a:gridCol w="1275080">
                  <a:extLst>
                    <a:ext uri="{9D8B030D-6E8A-4147-A177-3AD203B41FA5}">
                      <a16:colId xmlns:a16="http://schemas.microsoft.com/office/drawing/2014/main" val="3733808001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194168655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4361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Month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63075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Mdate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02829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4608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Sensor_ID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7588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sensor_description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8217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sensor_name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9487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Date_int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6985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daily_counts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1996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16318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latitude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995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longitude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88163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installation_date_int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4635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67201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24122E1-6FBA-30B8-9F71-C0F1815BA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09516"/>
              </p:ext>
            </p:extLst>
          </p:nvPr>
        </p:nvGraphicFramePr>
        <p:xfrm>
          <a:off x="3667760" y="1883325"/>
          <a:ext cx="3169920" cy="1927860"/>
        </p:xfrm>
        <a:graphic>
          <a:graphicData uri="http://schemas.openxmlformats.org/drawingml/2006/table">
            <a:tbl>
              <a:tblPr/>
              <a:tblGrid>
                <a:gridCol w="1584960">
                  <a:extLst>
                    <a:ext uri="{9D8B030D-6E8A-4147-A177-3AD203B41FA5}">
                      <a16:colId xmlns:a16="http://schemas.microsoft.com/office/drawing/2014/main" val="797244459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4417535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18878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Month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320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Sensor_ID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0912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sensor_description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43342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sensor_name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823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monthly_counts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9856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4641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latitude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998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longitude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5794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installation_date_int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75534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42808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72E476C-2454-E3B0-B189-F1FDA3F00EF9}"/>
              </a:ext>
            </a:extLst>
          </p:cNvPr>
          <p:cNvSpPr txBox="1"/>
          <p:nvPr/>
        </p:nvSpPr>
        <p:spPr>
          <a:xfrm>
            <a:off x="6837680" y="1432597"/>
            <a:ext cx="227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3. top10_loc_day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ADA04F4-1966-3E8A-8541-CD392D8B8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95587"/>
              </p:ext>
            </p:extLst>
          </p:nvPr>
        </p:nvGraphicFramePr>
        <p:xfrm>
          <a:off x="6959600" y="1883325"/>
          <a:ext cx="2794000" cy="210312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426557837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85559960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9607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Sensor_ID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8796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sensor_description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71025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sensor_name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9040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yearly_counts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056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last_yearly_counts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12052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last_year_rate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27274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last_yrrate_rank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62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last_yrrate_rank_asc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5693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61169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latitude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0546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longitude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556332"/>
                  </a:ext>
                </a:extLst>
              </a:tr>
            </a:tbl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A7E37F-596B-325D-F09A-4862A432D840}"/>
              </a:ext>
            </a:extLst>
          </p:cNvPr>
          <p:cNvSpPr/>
          <p:nvPr/>
        </p:nvSpPr>
        <p:spPr>
          <a:xfrm>
            <a:off x="86235" y="4792406"/>
            <a:ext cx="2270886" cy="1265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Raw csv data</a:t>
            </a:r>
          </a:p>
          <a:p>
            <a:pPr algn="ctr"/>
            <a:r>
              <a:rPr lang="en-US" altLang="zh-CN" sz="105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Pedestrian_Counting_System_-_Sensor_Locations.csv &amp;</a:t>
            </a:r>
          </a:p>
          <a:p>
            <a:pPr algn="ctr"/>
            <a:r>
              <a:rPr lang="en-US" altLang="zh-CN" sz="105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Pedestrian_Counting_System_-_Monthly__counts_per_hour_.csv</a:t>
            </a:r>
            <a:endParaRPr lang="zh-CN" altLang="en-US" sz="105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1A9591E-0AB9-6F6D-FBE6-70C8A35B63CB}"/>
              </a:ext>
            </a:extLst>
          </p:cNvPr>
          <p:cNvSpPr/>
          <p:nvPr/>
        </p:nvSpPr>
        <p:spPr>
          <a:xfrm>
            <a:off x="2915919" y="4792406"/>
            <a:ext cx="1960881" cy="1265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CSV -&gt; dataframe</a:t>
            </a:r>
          </a:p>
          <a:p>
            <a:pPr algn="ctr"/>
            <a:r>
              <a:rPr lang="en-US" altLang="zh-CN" sz="160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df_ped_cnts </a:t>
            </a:r>
          </a:p>
          <a:p>
            <a:pPr algn="ctr"/>
            <a:r>
              <a:rPr lang="en-US" altLang="zh-CN" sz="1600" b="0" i="0">
                <a:solidFill>
                  <a:srgbClr val="172B4D"/>
                </a:solidFill>
                <a:effectLst/>
                <a:latin typeface="Segoe UI" panose="020B0502040204020203" pitchFamily="34" charset="0"/>
              </a:rPr>
              <a:t>df_sensor_info</a:t>
            </a:r>
            <a:endParaRPr lang="zh-CN" altLang="en-US" sz="16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97B3B1-3279-DFBD-FAFB-2E5EA800F4BE}"/>
              </a:ext>
            </a:extLst>
          </p:cNvPr>
          <p:cNvCxnSpPr/>
          <p:nvPr/>
        </p:nvCxnSpPr>
        <p:spPr>
          <a:xfrm>
            <a:off x="2367280" y="5394960"/>
            <a:ext cx="49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0D3524D-744C-99D7-1E31-3018E1B9C9E4}"/>
              </a:ext>
            </a:extLst>
          </p:cNvPr>
          <p:cNvSpPr/>
          <p:nvPr/>
        </p:nvSpPr>
        <p:spPr>
          <a:xfrm>
            <a:off x="5496558" y="4761963"/>
            <a:ext cx="1960881" cy="1265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DF -&gt; mysqlTables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top10_loc_day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top10_loc_month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loc_yearcomparison_rank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6EBDBA2-D494-4498-ECB3-BCC5D6F87CF2}"/>
              </a:ext>
            </a:extLst>
          </p:cNvPr>
          <p:cNvCxnSpPr/>
          <p:nvPr/>
        </p:nvCxnSpPr>
        <p:spPr>
          <a:xfrm>
            <a:off x="4917440" y="5394960"/>
            <a:ext cx="49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3A12912-0B41-13C5-793E-5D2462F7FB7E}"/>
              </a:ext>
            </a:extLst>
          </p:cNvPr>
          <p:cNvSpPr/>
          <p:nvPr/>
        </p:nvSpPr>
        <p:spPr>
          <a:xfrm>
            <a:off x="8018514" y="4761963"/>
            <a:ext cx="2476766" cy="1265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mysqlTables -&gt; DF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df_top10_loc_day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df_top10_loc_month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df_loc_yearcomparison_rank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662C6E1-6916-51D8-3FE4-F5CC991F405E}"/>
              </a:ext>
            </a:extLst>
          </p:cNvPr>
          <p:cNvCxnSpPr/>
          <p:nvPr/>
        </p:nvCxnSpPr>
        <p:spPr>
          <a:xfrm>
            <a:off x="7477759" y="5313680"/>
            <a:ext cx="49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FDD062-195E-3F06-DCD9-643733C6B8E8}"/>
              </a:ext>
            </a:extLst>
          </p:cNvPr>
          <p:cNvCxnSpPr/>
          <p:nvPr/>
        </p:nvCxnSpPr>
        <p:spPr>
          <a:xfrm>
            <a:off x="10586719" y="5354320"/>
            <a:ext cx="49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6F4B017-8534-DF35-113B-9DE9BCECA247}"/>
              </a:ext>
            </a:extLst>
          </p:cNvPr>
          <p:cNvSpPr/>
          <p:nvPr/>
        </p:nvSpPr>
        <p:spPr>
          <a:xfrm>
            <a:off x="11211560" y="4721323"/>
            <a:ext cx="894206" cy="1265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Excel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1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924</Words>
  <Application>Microsoft Office PowerPoint</Application>
  <PresentationFormat>宽屏</PresentationFormat>
  <Paragraphs>176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Google Sans</vt:lpstr>
      <vt:lpstr>等线</vt:lpstr>
      <vt:lpstr>等线 Light</vt:lpstr>
      <vt:lpstr>Arial</vt:lpstr>
      <vt:lpstr>Segoe UI</vt:lpstr>
      <vt:lpstr>Office 主题​​</vt:lpstr>
      <vt:lpstr>程序包</vt:lpstr>
      <vt:lpstr>Belong - Data Engineer Role - Code 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Belong - Data Engineer Role - Code test</dc:title>
  <dc:creator>brad lei</dc:creator>
  <cp:lastModifiedBy>brad lei</cp:lastModifiedBy>
  <cp:revision>6</cp:revision>
  <dcterms:created xsi:type="dcterms:W3CDTF">2022-08-25T12:31:38Z</dcterms:created>
  <dcterms:modified xsi:type="dcterms:W3CDTF">2022-08-26T03:28:20Z</dcterms:modified>
</cp:coreProperties>
</file>