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 autoAdjust="0"/>
    <p:restoredTop sz="88831" autoAdjust="0"/>
  </p:normalViewPr>
  <p:slideViewPr>
    <p:cSldViewPr snapToGrid="0">
      <p:cViewPr>
        <p:scale>
          <a:sx n="104" d="100"/>
          <a:sy n="104" d="100"/>
        </p:scale>
        <p:origin x="744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81601-0EB6-4C68-B3EB-13AA68E44834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DEB9-CC49-4935-B9EE-B4ADA640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6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Discard original header names and make the first two rows (arena and freezing threshold) into headers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EDEB9-CC49-4935-B9EE-B4ADA64053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2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column that has a bout length of 30 sec</a:t>
            </a:r>
          </a:p>
          <a:p>
            <a:r>
              <a:rPr lang="en-US" dirty="0"/>
              <a:t>And create a new column that is freezing duration divided by bout </a:t>
            </a:r>
          </a:p>
          <a:p>
            <a:r>
              <a:rPr lang="en-US" dirty="0"/>
              <a:t>Create a new column called time bin that converts the pretty much useless time format into seconds </a:t>
            </a:r>
          </a:p>
          <a:p>
            <a:r>
              <a:rPr lang="en-US" dirty="0"/>
              <a:t>Found some issues with strings in the Trial column and fixed those and dropped </a:t>
            </a:r>
            <a:r>
              <a:rPr lang="en-US" dirty="0" err="1"/>
              <a:t>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EDEB9-CC49-4935-B9EE-B4ADA64053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15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metadata just has an integer so we add the word Arena to each instance by creating an “Arena” column and joining them. </a:t>
            </a:r>
          </a:p>
          <a:p>
            <a:r>
              <a:rPr lang="en-US" dirty="0"/>
              <a:t>We also create a new ID column that combines mouse and sex to make (1F, 1M,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EDEB9-CC49-4935-B9EE-B4ADA64053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69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everything is matching, were able to perform an outer merge using the rows Experiment, Trial, and Arena as the key values (this actually took a ton of work to get to this point where it would actually merge)</a:t>
            </a:r>
          </a:p>
          <a:p>
            <a:r>
              <a:rPr lang="en-US" dirty="0"/>
              <a:t>We then drop NAs for arenas that didn’t actually have any animal data associated (empty arenas)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EDEB9-CC49-4935-B9EE-B4ADA64053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96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we can group animals together and analyze their behavior. </a:t>
            </a:r>
          </a:p>
          <a:p>
            <a:r>
              <a:rPr lang="en-US" dirty="0"/>
              <a:t>We separate each experiment into different data frames</a:t>
            </a:r>
          </a:p>
          <a:p>
            <a:r>
              <a:rPr lang="en-US" dirty="0"/>
              <a:t>Then we subset based on the information we want to group by and analyze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EDEB9-CC49-4935-B9EE-B4ADA64053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04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then we generate graphs! </a:t>
            </a:r>
          </a:p>
          <a:p>
            <a:r>
              <a:rPr lang="en-US" dirty="0"/>
              <a:t>I used the seaborn </a:t>
            </a:r>
            <a:r>
              <a:rPr lang="en-US" dirty="0" err="1"/>
              <a:t>FacetGrid</a:t>
            </a:r>
            <a:r>
              <a:rPr lang="en-US" dirty="0"/>
              <a:t> function with the </a:t>
            </a:r>
            <a:r>
              <a:rPr lang="en-US" dirty="0" err="1"/>
              <a:t>lineplot</a:t>
            </a:r>
            <a:r>
              <a:rPr lang="en-US" dirty="0"/>
              <a:t> mapping to create these</a:t>
            </a:r>
          </a:p>
          <a:p>
            <a:r>
              <a:rPr lang="en-US" dirty="0"/>
              <a:t>And we can see that, most interestingly, ELA animals seem to be freezing less than controls! Science!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EDEB9-CC49-4935-B9EE-B4ADA64053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6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6148-F4FD-6DAD-F137-5EE3475C4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B86E7-F720-5AD3-9C08-B0C4F3CCC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832D2-A8C7-1ED2-F6A9-CDC8589E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08A-C8DA-4D86-A573-1BBAFF0DA2B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65514-195A-B7A6-9C40-030DF72A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0880F-7BE5-FD2B-576B-5476CACA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D01D-6AEA-4FB3-86D6-CC221373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8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CE49-6621-F347-A21D-41B3EA8B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4F5D4-D923-BEF4-247C-D973F6AC4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3B053-3C51-9754-A409-042BE503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08A-C8DA-4D86-A573-1BBAFF0DA2B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14E32-B1F6-BDF3-8792-1EF71404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C3E5D-B054-2FC5-560B-5E54CDB1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D01D-6AEA-4FB3-86D6-CC221373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20955-DFAE-A0C4-5910-EA4432D4B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2A6AC-7F7A-1355-9A95-9DE53C42A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8E27-55FA-3479-A6EF-CAFB64F5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08A-C8DA-4D86-A573-1BBAFF0DA2B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8C6A8-2915-BFA5-F4F7-D5E6F832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5824C-596E-7A53-E985-4420CEC8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D01D-6AEA-4FB3-86D6-CC221373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4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0DC7-27A1-3E66-9474-FCDA3CDD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1B1C-D68C-817D-5E84-790A5B82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E2227-2E35-2D2A-AC24-9DBF8D8A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08A-C8DA-4D86-A573-1BBAFF0DA2B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6AB9C-F100-EDF9-5968-FA735261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FA756-50A9-D823-B6CA-B324EA11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D01D-6AEA-4FB3-86D6-CC221373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D843-F818-62D8-3FB8-7CD430D0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B0CE7-1FE6-C6D3-2A05-BEA0905D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B9B53-6BA9-5A0E-AD94-19B7686B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08A-C8DA-4D86-A573-1BBAFF0DA2B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F06AD-E061-9FD2-0ED4-03E95AA1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E7CEC-F10D-9DB9-1A5E-275CEFA3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D01D-6AEA-4FB3-86D6-CC221373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6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B56A-6E26-3725-9F7C-4694F770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9A4F-C6C7-3928-52DF-B3888C464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EDD3C-CE8D-6745-642C-B6A04AF9E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2BDB6-0D6B-B5BC-C19A-F47F0F39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08A-C8DA-4D86-A573-1BBAFF0DA2B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F27F0-7E95-1C50-FA92-3FBE09F0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A9409-90C1-7136-FA85-D8E1B39E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D01D-6AEA-4FB3-86D6-CC221373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0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00BC-BB59-72D1-CF49-8032D392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6D5A3-9E99-F709-E47E-5935F31BB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B4ED8-EC21-FF31-DA14-13F309A52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33D94-2FDD-C823-53D0-8A64EC4D6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DB5D3-86FD-AAAD-E303-55BF09082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3AC69-0C6D-67C4-C7D4-92E1727F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08A-C8DA-4D86-A573-1BBAFF0DA2B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FF12D-880E-31A7-44F2-566BB53D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8B99C-C10B-F2EA-45CC-9931635F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D01D-6AEA-4FB3-86D6-CC221373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2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1AEF-4B3A-D68E-E277-02978CB6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8B5D8-B198-9D3F-3C65-68F1B3CE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08A-C8DA-4D86-A573-1BBAFF0DA2B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F481B-8741-22B2-59C9-EF1A7759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6DD85-EDB3-71BC-1779-5B1A68C8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D01D-6AEA-4FB3-86D6-CC221373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7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BF248-327B-FB40-3BB9-EE849C09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08A-C8DA-4D86-A573-1BBAFF0DA2B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4C224-9014-BD95-723C-21B8E9B0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9EB41-073B-60E2-E3C6-9DBC6D17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D01D-6AEA-4FB3-86D6-CC221373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2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FBAD-FEE1-D0AA-E031-5495DCD9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F39D6-15A4-FFF8-802C-F3EAF2E0C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0AB17-39D3-F6BC-947D-6B60B0D24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A7761-C780-A5C8-AE83-07317EFE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08A-C8DA-4D86-A573-1BBAFF0DA2B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D858-E733-DCC9-1544-66DD7A91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6CCBB-ABCC-8D13-31C2-EB39B442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D01D-6AEA-4FB3-86D6-CC221373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8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F94F-E0EC-DFE4-7726-1564CFD6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328F5-CFF2-9ED5-9B93-97D090048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59CF1-E567-8B7F-0DAA-161AFA081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5D4A3-4BE0-7C55-20ED-5A528654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08A-C8DA-4D86-A573-1BBAFF0DA2B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7900C-0A54-ADF0-94D8-23C14512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ECE22-5FE4-B6C5-CCEE-B4F479C2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D01D-6AEA-4FB3-86D6-CC221373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6C00A-637F-A585-140E-727B3434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B3AF0-1D7D-8A13-2E35-2B5E24D6E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B8598-3089-3752-385F-C121EC64C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B308A-C8DA-4D86-A573-1BBAFF0DA2B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B749D-B101-9C52-12A4-DABB7D7E1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A93CC-18A6-ED98-6FF8-359076CD3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D01D-6AEA-4FB3-86D6-CC221373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5D6F-3FB8-4EA3-6812-BBF5E9CA7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Stress Enhanced Fear Learning (SEFL)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EC205-D247-D2FE-323F-10FA309D32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Brenna Williams</a:t>
            </a:r>
          </a:p>
          <a:p>
            <a:endParaRPr lang="en-US" dirty="0"/>
          </a:p>
          <a:p>
            <a:r>
              <a:rPr lang="en-US" dirty="0"/>
              <a:t>(will also </a:t>
            </a:r>
            <a:r>
              <a:rPr lang="en-US"/>
              <a:t>upload recording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534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2DF0-A9F4-9F68-EB38-FF3DD433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Stress Enhanced Fear Learning (SEFL)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C70822DA-B339-970A-3843-656624F63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01" y="2935200"/>
            <a:ext cx="4041839" cy="20613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46C6-5D15-7864-63B2-E7094213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000" dirty="0"/>
              <a:t>Pavlovian behavioral paradigm used to model pathological anxiety and fear overgeneralization and is meant to capture features of PTSD.</a:t>
            </a:r>
          </a:p>
          <a:p>
            <a:r>
              <a:rPr lang="en-US" sz="2000" dirty="0"/>
              <a:t>How does Early Life Stress (ELS) impact the development of fear overgeneralization in adulthood? </a:t>
            </a:r>
          </a:p>
          <a:p>
            <a:r>
              <a:rPr lang="en-US" sz="2000" dirty="0"/>
              <a:t>Animals reared under ELS or control (Ctrl) conditions will be assessed for their freezing during Context A training and testing as well as in Context B to a mild stressor. </a:t>
            </a:r>
          </a:p>
        </p:txBody>
      </p:sp>
    </p:spTree>
    <p:extLst>
      <p:ext uri="{BB962C8B-B14F-4D97-AF65-F5344CB8AC3E}">
        <p14:creationId xmlns:p14="http://schemas.microsoft.com/office/powerpoint/2010/main" val="161381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5DA146-4D4E-0649-A440-F3614743B7F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5768696" y="1420578"/>
            <a:ext cx="6337199" cy="38755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51F19D-D671-692B-C855-A59680D5D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22" y="493554"/>
            <a:ext cx="5347151" cy="54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2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E4C980-2674-51D0-E834-C7D63A9FB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36" y="138007"/>
            <a:ext cx="6108133" cy="628136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D206DF-72E0-A072-CAA4-A1A82B31A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154" y="815683"/>
            <a:ext cx="5710471" cy="482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1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6CE349-FE0C-AF68-2E67-3F92E581D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42" y="86945"/>
            <a:ext cx="9156315" cy="668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5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44585-417A-04D0-5DBF-53EED3442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833" y="74915"/>
            <a:ext cx="9131344" cy="67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EC328-2AC7-89DB-F07F-5762C4130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2662" y="313483"/>
            <a:ext cx="9576861" cy="6030578"/>
          </a:xfrm>
        </p:spPr>
      </p:pic>
    </p:spTree>
    <p:extLst>
      <p:ext uri="{BB962C8B-B14F-4D97-AF65-F5344CB8AC3E}">
        <p14:creationId xmlns:p14="http://schemas.microsoft.com/office/powerpoint/2010/main" val="251669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8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E161A-09C3-C29F-F325-24B573BD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Graphs!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3F7B90-2C5D-98C3-3924-A3D9310A0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099" y="3057592"/>
            <a:ext cx="3797536" cy="2971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26C281-BC8E-7449-59F1-49E1318E9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807" y="3109371"/>
            <a:ext cx="3797536" cy="2819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CE5CE9-AF82-BC8B-C65C-09137F618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707" y="3166334"/>
            <a:ext cx="3797536" cy="276270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8B3EF68-5A28-F390-2919-07776C07A89B}"/>
              </a:ext>
            </a:extLst>
          </p:cNvPr>
          <p:cNvSpPr txBox="1">
            <a:spLocks/>
          </p:cNvSpPr>
          <p:nvPr/>
        </p:nvSpPr>
        <p:spPr>
          <a:xfrm>
            <a:off x="557821" y="6224631"/>
            <a:ext cx="11144821" cy="5454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Thanks to Jasmine, </a:t>
            </a:r>
            <a:r>
              <a:rPr lang="en-US" sz="2800" dirty="0" err="1"/>
              <a:t>Abhi</a:t>
            </a:r>
            <a:r>
              <a:rPr lang="en-US" sz="2800" dirty="0"/>
              <a:t>, and Sam for </a:t>
            </a:r>
            <a:r>
              <a:rPr lang="en-US" sz="2800"/>
              <a:t>all your </a:t>
            </a:r>
            <a:r>
              <a:rPr lang="en-US" sz="2800" dirty="0"/>
              <a:t>hard work!</a:t>
            </a:r>
          </a:p>
        </p:txBody>
      </p:sp>
    </p:spTree>
    <p:extLst>
      <p:ext uri="{BB962C8B-B14F-4D97-AF65-F5344CB8AC3E}">
        <p14:creationId xmlns:p14="http://schemas.microsoft.com/office/powerpoint/2010/main" val="206098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372</Words>
  <Application>Microsoft Office PowerPoint</Application>
  <PresentationFormat>Widescreen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Stress Enhanced Fear Learning (SEFL) Analysis</vt:lpstr>
      <vt:lpstr>Stress Enhanced Fear Learning (SEFL)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Enhanced Fear Learning (SEFL) Analysis</dc:title>
  <dc:creator>Williams, Brenna</dc:creator>
  <cp:lastModifiedBy>Williams, Brenna</cp:lastModifiedBy>
  <cp:revision>3</cp:revision>
  <dcterms:created xsi:type="dcterms:W3CDTF">2022-12-10T22:45:01Z</dcterms:created>
  <dcterms:modified xsi:type="dcterms:W3CDTF">2022-12-10T23:31:34Z</dcterms:modified>
</cp:coreProperties>
</file>