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gpCFjKckhVWxM206f2wrpujyOt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CEBC49-37BF-414F-BC8E-843A74403055}">
  <a:tblStyle styleId="{F6CEBC49-37BF-414F-BC8E-843A74403055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EF3"/>
          </a:solidFill>
        </a:fill>
      </a:tcStyle>
    </a:wholeTbl>
    <a:band1H>
      <a:tcTxStyle b="off" i="off"/>
      <a:tcStyle>
        <a:fill>
          <a:solidFill>
            <a:srgbClr val="CCDCE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CDCE6"/>
          </a:solidFill>
        </a:fill>
      </a:tcStyle>
    </a:band1V>
    <a:band2V>
      <a:tcTxStyle b="off" i="off"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1786d382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f1786d382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1786d382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f1786d3820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1786d3820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f1786d3820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1786d3820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f1786d3820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7e49f74f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7e49f74f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f7e49f74f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7e49f74f3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f7e49f74f3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7e49f74f3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f7e49f74f3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7e49f74f3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f7e49f74f3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7e49f74f3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f7e49f74f3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7e49f74f3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7e49f74f3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f7e49f74f3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7e49f74f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f7e49f74f3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1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31" name="Google Shape;31;p1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411"/>
              </a:srgbClr>
            </a:solidFill>
            <a:ln>
              <a:noFill/>
            </a:ln>
          </p:spPr>
        </p:sp>
        <p:sp>
          <p:nvSpPr>
            <p:cNvPr id="34" name="Google Shape;34;p1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411"/>
              </a:srgbClr>
            </a:solidFill>
            <a:ln>
              <a:noFill/>
            </a:ln>
          </p:spPr>
        </p:sp>
        <p:sp>
          <p:nvSpPr>
            <p:cNvPr id="35" name="Google Shape;35;p1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6" name="Google Shape;36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13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FEFEFE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FEFEFE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EFEFE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1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1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4" name="Google Shape;14;p1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411"/>
              </a:srgbClr>
            </a:solidFill>
            <a:ln>
              <a:noFill/>
            </a:ln>
          </p:spPr>
        </p:sp>
        <p:sp>
          <p:nvSpPr>
            <p:cNvPr id="17" name="Google Shape;17;p1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411"/>
              </a:srgbClr>
            </a:solidFill>
            <a:ln>
              <a:noFill/>
            </a:ln>
          </p:spPr>
        </p:sp>
        <p:sp>
          <p:nvSpPr>
            <p:cNvPr id="18" name="Google Shape;18;p1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9" name="Google Shape;19;p1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inyurl.com/m69yrdz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314325" y="2404534"/>
            <a:ext cx="10026297" cy="1138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b="1" lang="en-US" sz="4800"/>
              <a:t>Intelligent Information Retrieval</a:t>
            </a:r>
            <a:endParaRPr b="1" sz="4800"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2381250" y="3557587"/>
            <a:ext cx="7577138" cy="764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 u="sng"/>
              <a:t>Week 8 – Project Details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"/>
          <p:cNvSpPr txBox="1"/>
          <p:nvPr>
            <p:ph type="title"/>
          </p:nvPr>
        </p:nvSpPr>
        <p:spPr>
          <a:xfrm>
            <a:off x="801512" y="36124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b="1" lang="en-US" sz="4400" u="sng"/>
              <a:t>Project details</a:t>
            </a:r>
            <a:endParaRPr b="1" i="1" sz="4400" u="sng"/>
          </a:p>
        </p:txBody>
      </p:sp>
      <p:sp>
        <p:nvSpPr>
          <p:cNvPr id="202" name="Google Shape;202;p4"/>
          <p:cNvSpPr txBox="1"/>
          <p:nvPr>
            <p:ph idx="1" type="body"/>
          </p:nvPr>
        </p:nvSpPr>
        <p:spPr>
          <a:xfrm>
            <a:off x="295225" y="1484825"/>
            <a:ext cx="10881300" cy="53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1463" lvl="0" marL="2714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AutoNum type="arabicPeriod"/>
            </a:pPr>
            <a:r>
              <a:rPr lang="en-US" sz="2000"/>
              <a:t>Sistem memiliki 3 fitur utama yaitu crawling dataset, analisis sentimen, dan evaluasi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 u="sng"/>
              <a:t>Berikut adalah contoh tampilan awal dari sistem (halaman HOME):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 u="sng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 u="sng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 u="sng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 u="sng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 u="sng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 u="sng"/>
          </a:p>
          <a:p>
            <a:pPr indent="-271462" lvl="0" marL="27146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AutoNum type="arabicPeriod" startAt="2"/>
            </a:pPr>
            <a:r>
              <a:rPr lang="en-US" sz="2000"/>
              <a:t>Dataset yang di-crawling berasal dari </a:t>
            </a:r>
            <a:r>
              <a:rPr b="1" lang="en-US" sz="2000"/>
              <a:t>twitter</a:t>
            </a:r>
            <a:r>
              <a:rPr lang="en-US" sz="2000"/>
              <a:t>, di mana Anda dapat memanfaatkan Twitter API atau library crawling apapun.</a:t>
            </a:r>
            <a:endParaRPr sz="2000"/>
          </a:p>
          <a:p>
            <a:pPr indent="-271463" lvl="0" marL="271463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 startAt="2"/>
            </a:pPr>
            <a:r>
              <a:rPr lang="en-US" sz="2000"/>
              <a:t>Saat user memasukkan keyword pada textbox yang tersedia dan tombol “Search” ditekan, maka sistem akan melakukan crawling data tweets dari twitter.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 u="sng"/>
          </a:p>
        </p:txBody>
      </p:sp>
      <p:pic>
        <p:nvPicPr>
          <p:cNvPr id="203" name="Google Shape;2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6900" y="2396900"/>
            <a:ext cx="64579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1786d3820_0_0"/>
          <p:cNvSpPr txBox="1"/>
          <p:nvPr>
            <p:ph type="title"/>
          </p:nvPr>
        </p:nvSpPr>
        <p:spPr>
          <a:xfrm>
            <a:off x="801512" y="36124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b="1" lang="en-US" sz="4400" u="sng"/>
              <a:t>Project details</a:t>
            </a:r>
            <a:endParaRPr b="1" i="1" sz="4400" u="sng"/>
          </a:p>
        </p:txBody>
      </p:sp>
      <p:sp>
        <p:nvSpPr>
          <p:cNvPr id="209" name="Google Shape;209;gf1786d3820_0_0"/>
          <p:cNvSpPr txBox="1"/>
          <p:nvPr>
            <p:ph idx="1" type="body"/>
          </p:nvPr>
        </p:nvSpPr>
        <p:spPr>
          <a:xfrm>
            <a:off x="295225" y="1484825"/>
            <a:ext cx="10995000" cy="53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1462" lvl="0" marL="2714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rebuchet MS"/>
              <a:buAutoNum type="arabicPeriod" startAt="4"/>
            </a:pPr>
            <a:r>
              <a:rPr lang="en-US" sz="2200"/>
              <a:t>Data yang </a:t>
            </a:r>
            <a:r>
              <a:rPr b="1" i="1" lang="en-US" sz="2200"/>
              <a:t>di-crawling</a:t>
            </a:r>
            <a:r>
              <a:rPr lang="en-US" sz="2200"/>
              <a:t> adalah </a:t>
            </a:r>
            <a:r>
              <a:rPr b="1" lang="en-US" sz="2200"/>
              <a:t>id user</a:t>
            </a:r>
            <a:r>
              <a:rPr lang="en-US" sz="2200"/>
              <a:t> dan </a:t>
            </a:r>
            <a:r>
              <a:rPr b="1" lang="en-US" sz="2200"/>
              <a:t>tweet </a:t>
            </a:r>
            <a:r>
              <a:rPr lang="en-US" sz="2200"/>
              <a:t>yang sesuai dengan </a:t>
            </a:r>
            <a:r>
              <a:rPr i="1" lang="en-US" sz="2200"/>
              <a:t>keyword </a:t>
            </a:r>
            <a:r>
              <a:rPr lang="en-US" sz="2200"/>
              <a:t>yang dimasukkan.</a:t>
            </a:r>
            <a:endParaRPr sz="2200"/>
          </a:p>
          <a:p>
            <a:pPr indent="-271462" lvl="0" marL="2714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 startAt="4"/>
            </a:pPr>
            <a:r>
              <a:rPr lang="en-US" sz="2200"/>
              <a:t>Selanjutnya, sistem akan melakukan analisis sentimen pada tweet hasil crawling menggunakan metode KNN dengan pendekatan </a:t>
            </a:r>
            <a:r>
              <a:rPr i="1" lang="en-US" sz="2200"/>
              <a:t>similarity method</a:t>
            </a:r>
            <a:r>
              <a:rPr lang="en-US" sz="2200"/>
              <a:t> yang dipilih oleh user sebelumnya.</a:t>
            </a:r>
            <a:endParaRPr sz="2200"/>
          </a:p>
          <a:p>
            <a:pPr indent="-271462" lvl="0" marL="2714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 startAt="4"/>
            </a:pPr>
            <a:r>
              <a:rPr i="1" lang="en-US" sz="2200"/>
              <a:t>Data training</a:t>
            </a:r>
            <a:r>
              <a:rPr lang="en-US" sz="2200"/>
              <a:t> </a:t>
            </a:r>
            <a:r>
              <a:rPr i="1" lang="en-US" sz="2200"/>
              <a:t>(dataset) </a:t>
            </a:r>
            <a:r>
              <a:rPr lang="en-US" sz="2200"/>
              <a:t>yang digunakan untuk melakukan analisis sentimen dapat di download di ULS.</a:t>
            </a:r>
            <a:endParaRPr sz="2200"/>
          </a:p>
          <a:p>
            <a:pPr indent="-271462" lvl="0" marL="2714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 startAt="4"/>
            </a:pPr>
            <a:r>
              <a:rPr lang="en-US" sz="2200"/>
              <a:t>Pada data training tsb, label sentimen dapat dilihat pada kolom “</a:t>
            </a:r>
            <a:r>
              <a:rPr b="1" lang="en-US" sz="2200"/>
              <a:t>isPositive</a:t>
            </a:r>
            <a:r>
              <a:rPr lang="en-US" sz="2200"/>
              <a:t>”, di mana 1 berarti label “</a:t>
            </a:r>
            <a:r>
              <a:rPr b="1" lang="en-US" sz="2200"/>
              <a:t>Positif</a:t>
            </a:r>
            <a:r>
              <a:rPr lang="en-US" sz="2200"/>
              <a:t>”, 0.5 berarti label “</a:t>
            </a:r>
            <a:r>
              <a:rPr b="1" lang="en-US" sz="2200"/>
              <a:t>Netral</a:t>
            </a:r>
            <a:r>
              <a:rPr lang="en-US" sz="2200"/>
              <a:t>”, dan 0 berarti label “</a:t>
            </a:r>
            <a:r>
              <a:rPr b="1" lang="en-US" sz="2200"/>
              <a:t>Negatif</a:t>
            </a:r>
            <a:r>
              <a:rPr lang="en-US" sz="2200"/>
              <a:t>”.</a:t>
            </a:r>
            <a:endParaRPr sz="2200"/>
          </a:p>
          <a:p>
            <a:pPr indent="-271462" lvl="0" marL="2714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 startAt="4"/>
            </a:pPr>
            <a:r>
              <a:rPr lang="en-US" sz="2200"/>
              <a:t>Sebelum melakukan analisis sentimen, sistem akan melakukan </a:t>
            </a:r>
            <a:r>
              <a:rPr b="1" i="1" lang="en-US" sz="2200"/>
              <a:t>preprocessing </a:t>
            </a:r>
            <a:r>
              <a:rPr lang="en-US" sz="2200"/>
              <a:t>dan </a:t>
            </a:r>
            <a:r>
              <a:rPr b="1" lang="en-US" sz="2200"/>
              <a:t>pembobotan TF-IDF</a:t>
            </a:r>
            <a:r>
              <a:rPr lang="en-US" sz="2200"/>
              <a:t> pada data training di kolom “</a:t>
            </a:r>
            <a:r>
              <a:rPr b="1" lang="en-US" sz="2200"/>
              <a:t>content</a:t>
            </a:r>
            <a:r>
              <a:rPr lang="en-US" sz="2200"/>
              <a:t>”.</a:t>
            </a:r>
            <a:endParaRPr sz="2200"/>
          </a:p>
          <a:p>
            <a:pPr indent="-271462" lvl="0" marL="2714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 startAt="4"/>
            </a:pPr>
            <a:r>
              <a:rPr lang="en-US" sz="2200"/>
              <a:t>Nilai</a:t>
            </a:r>
            <a:r>
              <a:rPr b="1" lang="en-US" sz="2200"/>
              <a:t> K</a:t>
            </a:r>
            <a:r>
              <a:rPr lang="en-US" sz="2200"/>
              <a:t> yang digunakan pada metode KNN yaitu </a:t>
            </a:r>
            <a:r>
              <a:rPr b="1" lang="en-US" sz="2200"/>
              <a:t>jumlah data training / 3</a:t>
            </a:r>
            <a:r>
              <a:rPr lang="en-US" sz="2200"/>
              <a:t>.</a:t>
            </a:r>
            <a:endParaRPr sz="2200"/>
          </a:p>
          <a:p>
            <a:pPr indent="-271462" lvl="0" marL="2714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 startAt="4"/>
            </a:pPr>
            <a:r>
              <a:rPr lang="en-US" sz="2200"/>
              <a:t>Contoh tampilan hasil analisis sentimen adalah sebagai berikut: (next slide)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1786d3820_0_7"/>
          <p:cNvSpPr txBox="1"/>
          <p:nvPr>
            <p:ph type="title"/>
          </p:nvPr>
        </p:nvSpPr>
        <p:spPr>
          <a:xfrm>
            <a:off x="801512" y="11559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b="1" lang="en-US" sz="4400" u="sng"/>
              <a:t>Project details</a:t>
            </a:r>
            <a:endParaRPr b="1" i="1" sz="4400" u="sng"/>
          </a:p>
        </p:txBody>
      </p:sp>
      <p:sp>
        <p:nvSpPr>
          <p:cNvPr id="215" name="Google Shape;215;gf1786d3820_0_7"/>
          <p:cNvSpPr txBox="1"/>
          <p:nvPr>
            <p:ph idx="1" type="body"/>
          </p:nvPr>
        </p:nvSpPr>
        <p:spPr>
          <a:xfrm>
            <a:off x="6274550" y="1115050"/>
            <a:ext cx="4616400" cy="53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Kolom “User” berisi </a:t>
            </a:r>
            <a:r>
              <a:rPr b="1" lang="en-US" sz="2200"/>
              <a:t>user_id</a:t>
            </a:r>
            <a:r>
              <a:rPr lang="en-US" sz="2200"/>
              <a:t>, kolom “Tweets” merupakan </a:t>
            </a:r>
            <a:r>
              <a:rPr b="1" lang="en-US" sz="2200"/>
              <a:t>tweet original</a:t>
            </a:r>
            <a:r>
              <a:rPr lang="en-US" sz="2200"/>
              <a:t>, dan kolom “Label Sentimen” merupakan hasil analisis sentimen.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Grafik di bawah tabel, menunjukkan berapa </a:t>
            </a:r>
            <a:r>
              <a:rPr b="1" lang="en-US" sz="2200"/>
              <a:t>%</a:t>
            </a:r>
            <a:r>
              <a:rPr lang="en-US" sz="2200"/>
              <a:t> jumlah tweet yang mendapatkan label Positif, Negatif, dan Netral.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Data hasil analisis sentimen akan ditambahkan sebagai data training (dataset) yang baru untuk proses analisis sentimen berikutnya</a:t>
            </a:r>
            <a:endParaRPr sz="2200"/>
          </a:p>
        </p:txBody>
      </p:sp>
      <p:pic>
        <p:nvPicPr>
          <p:cNvPr id="216" name="Google Shape;216;gf1786d3820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225" y="921225"/>
            <a:ext cx="5736850" cy="58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"/>
          <p:cNvSpPr txBox="1"/>
          <p:nvPr>
            <p:ph type="title"/>
          </p:nvPr>
        </p:nvSpPr>
        <p:spPr>
          <a:xfrm>
            <a:off x="801512" y="36124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b="1" lang="en-US" sz="4400" u="sng"/>
              <a:t>Project details</a:t>
            </a:r>
            <a:endParaRPr b="1" i="1" sz="4400" u="sng"/>
          </a:p>
        </p:txBody>
      </p:sp>
      <p:sp>
        <p:nvSpPr>
          <p:cNvPr id="222" name="Google Shape;222;p8"/>
          <p:cNvSpPr txBox="1"/>
          <p:nvPr>
            <p:ph idx="1" type="body"/>
          </p:nvPr>
        </p:nvSpPr>
        <p:spPr>
          <a:xfrm>
            <a:off x="405625" y="1367725"/>
            <a:ext cx="9442800" cy="53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1462" lvl="0" marL="2714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rebuchet MS"/>
              <a:buAutoNum type="arabicPeriod" startAt="11"/>
            </a:pPr>
            <a:r>
              <a:rPr lang="en-US" sz="2200"/>
              <a:t>Untuk evaluasi, sistem akan membagi secara </a:t>
            </a:r>
            <a:r>
              <a:rPr b="1" i="1" lang="en-US" sz="2200"/>
              <a:t>random</a:t>
            </a:r>
            <a:r>
              <a:rPr lang="en-US" sz="2200"/>
              <a:t> dataset yang ada menjadi: </a:t>
            </a:r>
            <a:r>
              <a:rPr b="1" lang="en-US" sz="2200"/>
              <a:t>80% data training</a:t>
            </a:r>
            <a:r>
              <a:rPr lang="en-US" sz="2200"/>
              <a:t> dan </a:t>
            </a:r>
            <a:r>
              <a:rPr b="1" lang="en-US" sz="2200"/>
              <a:t>20% data testing</a:t>
            </a:r>
            <a:r>
              <a:rPr lang="en-US" sz="2200"/>
              <a:t>.</a:t>
            </a:r>
            <a:endParaRPr sz="2200"/>
          </a:p>
          <a:p>
            <a:pPr indent="-271462" lvl="0" marL="2714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 startAt="11"/>
            </a:pPr>
            <a:r>
              <a:rPr lang="en-US" sz="2200"/>
              <a:t>Sistem akan melakukan analisis sentimen pada </a:t>
            </a:r>
            <a:r>
              <a:rPr b="1" lang="en-US" sz="2200"/>
              <a:t>20% data testing</a:t>
            </a:r>
            <a:r>
              <a:rPr lang="en-US" sz="2200"/>
              <a:t> menggunakan metode KNN dengan pendekatan </a:t>
            </a:r>
            <a:r>
              <a:rPr i="1" lang="en-US" sz="2200"/>
              <a:t>similarity method</a:t>
            </a:r>
            <a:r>
              <a:rPr lang="en-US" sz="2200"/>
              <a:t> yang ada.</a:t>
            </a:r>
            <a:endParaRPr sz="2200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 sz="2200"/>
              <a:t>Note:</a:t>
            </a:r>
            <a:r>
              <a:rPr lang="en-US" sz="2200"/>
              <a:t> jangan lupa untuk melakukan preprocessing dan pembobotan TF-IDF, nilai K yang digunakan sesuai dengan ketentuan sebelumnya.</a:t>
            </a:r>
            <a:endParaRPr sz="22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 startAt="11"/>
            </a:pPr>
            <a:r>
              <a:rPr lang="en-US" sz="2200"/>
              <a:t>Sistem akan membandingkan antara label hasil analisis sentimen dengan label sentimen originalnya, dan kemudian akan dihitung nilai akurasinya (%)</a:t>
            </a:r>
            <a:endParaRPr sz="22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 startAt="11"/>
            </a:pPr>
            <a:r>
              <a:rPr lang="en-US" sz="2200"/>
              <a:t>Contoh tampilan hasil evaluasi adalah sebagai berikut: (next slide)</a:t>
            </a:r>
            <a:endParaRPr sz="2200"/>
          </a:p>
        </p:txBody>
      </p:sp>
      <p:sp>
        <p:nvSpPr>
          <p:cNvPr id="223" name="Google Shape;223;p8"/>
          <p:cNvSpPr txBox="1"/>
          <p:nvPr/>
        </p:nvSpPr>
        <p:spPr>
          <a:xfrm>
            <a:off x="4439107" y="494651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1786d3820_1_1"/>
          <p:cNvSpPr txBox="1"/>
          <p:nvPr>
            <p:ph type="title"/>
          </p:nvPr>
        </p:nvSpPr>
        <p:spPr>
          <a:xfrm>
            <a:off x="820400" y="4052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b="1" lang="en-US" sz="4400" u="sng"/>
              <a:t>Project details</a:t>
            </a:r>
            <a:endParaRPr b="1" i="1" sz="4400" u="sng"/>
          </a:p>
        </p:txBody>
      </p:sp>
      <p:pic>
        <p:nvPicPr>
          <p:cNvPr id="229" name="Google Shape;229;gf1786d3820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3600" y="820700"/>
            <a:ext cx="6150801" cy="595240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f1786d3820_1_1"/>
          <p:cNvSpPr txBox="1"/>
          <p:nvPr/>
        </p:nvSpPr>
        <p:spPr>
          <a:xfrm>
            <a:off x="4439107" y="4946512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1786d3820_1_7"/>
          <p:cNvSpPr txBox="1"/>
          <p:nvPr>
            <p:ph type="title"/>
          </p:nvPr>
        </p:nvSpPr>
        <p:spPr>
          <a:xfrm>
            <a:off x="801512" y="36124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b="1" lang="en-US" sz="4400" u="sng"/>
              <a:t>Project details</a:t>
            </a:r>
            <a:endParaRPr b="1" i="1" sz="4400" u="sng"/>
          </a:p>
        </p:txBody>
      </p:sp>
      <p:sp>
        <p:nvSpPr>
          <p:cNvPr id="236" name="Google Shape;236;gf1786d3820_1_7"/>
          <p:cNvSpPr txBox="1"/>
          <p:nvPr>
            <p:ph idx="1" type="body"/>
          </p:nvPr>
        </p:nvSpPr>
        <p:spPr>
          <a:xfrm>
            <a:off x="433925" y="1462150"/>
            <a:ext cx="9810600" cy="52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2" lvl="0" marL="34131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✔"/>
            </a:pPr>
            <a:r>
              <a:rPr lang="en-US" sz="2400"/>
              <a:t>Tidak ada sesi demo project secara langsung, tetapi akan diganti dengan video demo yang akan diupload di youtube atau google drive</a:t>
            </a:r>
            <a:endParaRPr sz="2400"/>
          </a:p>
          <a:p>
            <a:pPr indent="-341312" lvl="0" marL="34131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✔"/>
            </a:pPr>
            <a:r>
              <a:rPr lang="en-US" sz="2400"/>
              <a:t>Semua file-file project dan link video demo harus dikumpulkan sebelum jadwal UAS mata kuliah ini (mekanisme pengumpulan akan diberitahukan di kemudian hari).</a:t>
            </a:r>
            <a:endParaRPr sz="2400"/>
          </a:p>
          <a:p>
            <a:pPr indent="-341312" lvl="0" marL="34131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✔"/>
            </a:pPr>
            <a:r>
              <a:rPr lang="en-US" sz="2400"/>
              <a:t>Pada hari-H UAS IIR, akan ada sesi tanya-jawab dengan salah satu perwakilan tim (dipilih secara random oleh dosen). Tanya-jawab dilakukan seputar project yang dikerjakan oleh kelompok. (Mekanisme lebih detail akan diberitahukan di kemudian hari).</a:t>
            </a:r>
            <a:endParaRPr sz="2400"/>
          </a:p>
        </p:txBody>
      </p:sp>
      <p:sp>
        <p:nvSpPr>
          <p:cNvPr id="237" name="Google Shape;237;gf1786d3820_1_7"/>
          <p:cNvSpPr txBox="1"/>
          <p:nvPr/>
        </p:nvSpPr>
        <p:spPr>
          <a:xfrm>
            <a:off x="4439107" y="4946512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"/>
          <p:cNvSpPr txBox="1"/>
          <p:nvPr>
            <p:ph type="title"/>
          </p:nvPr>
        </p:nvSpPr>
        <p:spPr>
          <a:xfrm>
            <a:off x="743694" y="106078"/>
            <a:ext cx="10364400" cy="10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b="1" lang="en-US" sz="5400" u="sng"/>
              <a:t>Detail Penilaian</a:t>
            </a:r>
            <a:endParaRPr b="1" i="1" sz="5400" u="sng"/>
          </a:p>
        </p:txBody>
      </p:sp>
      <p:graphicFrame>
        <p:nvGraphicFramePr>
          <p:cNvPr id="243" name="Google Shape;243;p9"/>
          <p:cNvGraphicFramePr/>
          <p:nvPr/>
        </p:nvGraphicFramePr>
        <p:xfrm>
          <a:off x="407619" y="11157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{F6CEBC49-37BF-414F-BC8E-843A74403055}</a:tableStyleId>
              </a:tblPr>
              <a:tblGrid>
                <a:gridCol w="7562400"/>
                <a:gridCol w="145325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Kriteria Penilaian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E1E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kor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E1E9EF"/>
                    </a:solidFill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sng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Program</a:t>
                      </a:r>
                      <a:endParaRPr b="1" sz="2400" u="sng" cap="none" strike="noStrik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/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Proses Crawling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Proses Analisis Sentimen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Proses Evaluasi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Total skor Program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100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57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sng" cap="none" strike="noStrike"/>
                        <a:t>Penilaian lain</a:t>
                      </a:r>
                      <a:endParaRPr b="1" sz="2400" u="sng" cap="none" strike="noStrike"/>
                    </a:p>
                  </a:txBody>
                  <a:tcPr marT="45725" marB="45725" marR="91450" marL="91450"/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Tampilan Program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0-100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Video Demo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0-100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Tanya Jawab (Perwakilan Tim)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0-100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665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sng" cap="none" strike="noStrik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Skor </a:t>
                      </a:r>
                      <a:r>
                        <a:rPr b="1" lang="en-US" sz="2400" u="sng" cap="none" strike="noStrike"/>
                        <a:t>Akhir </a:t>
                      </a:r>
                      <a:r>
                        <a:rPr b="1" lang="en-US" sz="2400" u="none" cap="none" strike="noStrike"/>
                        <a:t>= 50% Skor Program + 10% Tampilan Program </a:t>
                      </a:r>
                      <a:endParaRPr b="1" sz="2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                     + 10% Video Demo + 30% Tanya Jawab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solidFill>
                      <a:srgbClr val="E1E9EF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/>
          <p:nvPr>
            <p:ph type="title"/>
          </p:nvPr>
        </p:nvSpPr>
        <p:spPr>
          <a:xfrm>
            <a:off x="632511" y="1392020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b="1" lang="en-US" sz="5400"/>
              <a:t>Questions???</a:t>
            </a:r>
            <a:endParaRPr b="1" sz="5400"/>
          </a:p>
        </p:txBody>
      </p:sp>
      <p:sp>
        <p:nvSpPr>
          <p:cNvPr id="249" name="Google Shape;249;p10"/>
          <p:cNvSpPr txBox="1"/>
          <p:nvPr>
            <p:ph idx="1" type="body"/>
          </p:nvPr>
        </p:nvSpPr>
        <p:spPr>
          <a:xfrm>
            <a:off x="632512" y="3191707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Via Whatsapp Group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"/>
          <p:cNvSpPr txBox="1"/>
          <p:nvPr>
            <p:ph type="title"/>
          </p:nvPr>
        </p:nvSpPr>
        <p:spPr>
          <a:xfrm>
            <a:off x="1037098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b="1" lang="en-US" sz="4400" u="sng"/>
              <a:t>Registrasi Kelompok Project</a:t>
            </a:r>
            <a:endParaRPr b="1" i="1" sz="4400" u="sng"/>
          </a:p>
        </p:txBody>
      </p:sp>
      <p:sp>
        <p:nvSpPr>
          <p:cNvPr id="255" name="Google Shape;255;p11"/>
          <p:cNvSpPr txBox="1"/>
          <p:nvPr>
            <p:ph idx="1" type="body"/>
          </p:nvPr>
        </p:nvSpPr>
        <p:spPr>
          <a:xfrm>
            <a:off x="677325" y="2603575"/>
            <a:ext cx="9950700" cy="40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3200" u="sng">
                <a:solidFill>
                  <a:schemeClr val="hlink"/>
                </a:solidFill>
                <a:hlinkClick r:id="rId3"/>
              </a:rPr>
              <a:t>https://tinyurl.com/m69yrdz5</a:t>
            </a:r>
            <a:r>
              <a:rPr lang="en-US" sz="3200"/>
              <a:t>   </a:t>
            </a:r>
            <a:endParaRPr sz="3200"/>
          </a:p>
          <a:p>
            <a:pPr indent="-342900" lvl="0" marL="3429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(login with gooaya account)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7e49f74f3_0_0"/>
          <p:cNvSpPr txBox="1"/>
          <p:nvPr>
            <p:ph type="title"/>
          </p:nvPr>
        </p:nvSpPr>
        <p:spPr>
          <a:xfrm>
            <a:off x="733935" y="1833017"/>
            <a:ext cx="8596800" cy="182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/>
              <a:t>Review UTS</a:t>
            </a:r>
            <a:endParaRPr b="1"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>
            <p:ph type="title"/>
          </p:nvPr>
        </p:nvSpPr>
        <p:spPr>
          <a:xfrm>
            <a:off x="801512" y="36124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b="1" lang="en-US" sz="4400" u="sng"/>
              <a:t>index.php</a:t>
            </a:r>
            <a:endParaRPr b="1" i="1" sz="4400" u="sng"/>
          </a:p>
        </p:txBody>
      </p:sp>
      <p:pic>
        <p:nvPicPr>
          <p:cNvPr id="160" name="Google Shape;16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25" y="1211850"/>
            <a:ext cx="10508351" cy="542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7e49f74f3_0_12"/>
          <p:cNvSpPr txBox="1"/>
          <p:nvPr>
            <p:ph type="title"/>
          </p:nvPr>
        </p:nvSpPr>
        <p:spPr>
          <a:xfrm>
            <a:off x="801512" y="36124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b="1" lang="en-US" sz="4400" u="sng"/>
              <a:t>index.php</a:t>
            </a:r>
            <a:endParaRPr b="1" i="1" sz="4400" u="sng"/>
          </a:p>
        </p:txBody>
      </p:sp>
      <p:pic>
        <p:nvPicPr>
          <p:cNvPr id="166" name="Google Shape;166;gf7e49f74f3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00" y="1853420"/>
            <a:ext cx="11887199" cy="4391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7e49f74f3_0_18"/>
          <p:cNvSpPr txBox="1"/>
          <p:nvPr>
            <p:ph type="title"/>
          </p:nvPr>
        </p:nvSpPr>
        <p:spPr>
          <a:xfrm>
            <a:off x="792062" y="13484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b="1" lang="en-US" sz="4400" u="sng"/>
              <a:t>search</a:t>
            </a:r>
            <a:r>
              <a:rPr b="1" lang="en-US" sz="4400" u="sng"/>
              <a:t>.php</a:t>
            </a:r>
            <a:endParaRPr b="1" i="1" sz="4400" u="sng"/>
          </a:p>
        </p:txBody>
      </p:sp>
      <p:pic>
        <p:nvPicPr>
          <p:cNvPr id="172" name="Google Shape;172;gf7e49f74f3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000" y="978850"/>
            <a:ext cx="6384825" cy="574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7e49f74f3_0_24"/>
          <p:cNvSpPr txBox="1"/>
          <p:nvPr>
            <p:ph type="title"/>
          </p:nvPr>
        </p:nvSpPr>
        <p:spPr>
          <a:xfrm>
            <a:off x="792062" y="13484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b="1" lang="en-US" sz="4400" u="sng"/>
              <a:t>search.php</a:t>
            </a:r>
            <a:endParaRPr b="1" i="1" sz="4400" u="sng"/>
          </a:p>
        </p:txBody>
      </p:sp>
      <p:pic>
        <p:nvPicPr>
          <p:cNvPr id="178" name="Google Shape;178;gf7e49f74f3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0" y="1108175"/>
            <a:ext cx="10953799" cy="54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7e49f74f3_0_30"/>
          <p:cNvSpPr txBox="1"/>
          <p:nvPr>
            <p:ph type="title"/>
          </p:nvPr>
        </p:nvSpPr>
        <p:spPr>
          <a:xfrm>
            <a:off x="801512" y="4994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b="1" lang="en-US" sz="4400" u="sng"/>
              <a:t>search.php</a:t>
            </a:r>
            <a:endParaRPr b="1" i="1" sz="4400" u="sng"/>
          </a:p>
        </p:txBody>
      </p:sp>
      <p:pic>
        <p:nvPicPr>
          <p:cNvPr id="184" name="Google Shape;184;gf7e49f74f3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500" y="825150"/>
            <a:ext cx="9091026" cy="593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7e49f74f3_0_36"/>
          <p:cNvSpPr txBox="1"/>
          <p:nvPr>
            <p:ph type="title"/>
          </p:nvPr>
        </p:nvSpPr>
        <p:spPr>
          <a:xfrm>
            <a:off x="733935" y="1833017"/>
            <a:ext cx="8596800" cy="182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/>
              <a:t>Project Details</a:t>
            </a:r>
            <a:endParaRPr b="1"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7e49f74f3_0_6"/>
          <p:cNvSpPr txBox="1"/>
          <p:nvPr>
            <p:ph type="title"/>
          </p:nvPr>
        </p:nvSpPr>
        <p:spPr>
          <a:xfrm>
            <a:off x="801512" y="36124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b="1" lang="en-US" sz="4400" u="sng"/>
              <a:t>Project details</a:t>
            </a:r>
            <a:endParaRPr b="1" i="1" sz="4400" u="sng"/>
          </a:p>
        </p:txBody>
      </p:sp>
      <p:sp>
        <p:nvSpPr>
          <p:cNvPr id="196" name="Google Shape;196;gf7e49f74f3_0_6"/>
          <p:cNvSpPr txBox="1"/>
          <p:nvPr>
            <p:ph idx="1" type="body"/>
          </p:nvPr>
        </p:nvSpPr>
        <p:spPr>
          <a:xfrm>
            <a:off x="250390" y="1628256"/>
            <a:ext cx="10881300" cy="4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►"/>
            </a:pPr>
            <a:r>
              <a:rPr lang="en-US" sz="3200"/>
              <a:t>Project dikerjakan secara berkelompok dengan anggota </a:t>
            </a:r>
            <a:r>
              <a:rPr b="1" lang="en-US" sz="3200"/>
              <a:t>4-5 orang</a:t>
            </a:r>
            <a:r>
              <a:rPr lang="en-US" sz="3200"/>
              <a:t> (boleh lintas KP)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Char char="►"/>
            </a:pPr>
            <a:r>
              <a:rPr b="1" lang="en-US" sz="3200"/>
              <a:t>Yang dikerjakan: </a:t>
            </a:r>
            <a:r>
              <a:rPr lang="en-US" sz="3200"/>
              <a:t>Sistem Analisis Sentimen Pada Twitter Dengan Membandingkan 3 Pendekatan (Similarity Method) Yang Berbeda Pada Metode KNN.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Char char="►"/>
            </a:pPr>
            <a:r>
              <a:rPr lang="en-US" sz="3200"/>
              <a:t>Pendekatan / Similarity method yang digunakan adalah </a:t>
            </a:r>
            <a:r>
              <a:rPr b="1" lang="en-US" sz="3200"/>
              <a:t>Based on Coefficient</a:t>
            </a:r>
            <a:r>
              <a:rPr lang="en-US" sz="3200"/>
              <a:t>.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2017-08-07T03:17:30Z</dcterms:created>
  <dc:creator>Riandaru</dc:creator>
</cp:coreProperties>
</file>