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0"/>
  </p:notesMasterIdLst>
  <p:sldIdLst>
    <p:sldId id="256" r:id="rId2"/>
    <p:sldId id="258" r:id="rId3"/>
    <p:sldId id="259" r:id="rId4"/>
    <p:sldId id="260" r:id="rId5"/>
    <p:sldId id="309" r:id="rId6"/>
    <p:sldId id="313" r:id="rId7"/>
    <p:sldId id="315" r:id="rId8"/>
    <p:sldId id="308" r:id="rId9"/>
    <p:sldId id="316" r:id="rId10"/>
    <p:sldId id="318" r:id="rId11"/>
    <p:sldId id="307" r:id="rId12"/>
    <p:sldId id="314" r:id="rId13"/>
    <p:sldId id="321" r:id="rId14"/>
    <p:sldId id="323" r:id="rId15"/>
    <p:sldId id="322" r:id="rId16"/>
    <p:sldId id="306" r:id="rId17"/>
    <p:sldId id="261" r:id="rId18"/>
    <p:sldId id="284" r:id="rId19"/>
  </p:sldIdLst>
  <p:sldSz cx="9144000" cy="5143500" type="screen16x9"/>
  <p:notesSz cx="6858000" cy="9144000"/>
  <p:embeddedFontLst>
    <p:embeddedFont>
      <p:font typeface="Barlow Semi Condensed" panose="00000506000000000000" pitchFamily="2" charset="0"/>
      <p:regular r:id="rId21"/>
      <p:bold r:id="rId22"/>
      <p:italic r:id="rId23"/>
      <p:boldItalic r:id="rId24"/>
    </p:embeddedFont>
    <p:embeddedFont>
      <p:font typeface="Barlow Semi Condensed Medium" panose="00000606000000000000" pitchFamily="2" charset="0"/>
      <p:regular r:id="rId25"/>
      <p:bold r:id="rId26"/>
      <p:italic r:id="rId27"/>
      <p:boldItalic r:id="rId28"/>
    </p:embeddedFont>
    <p:embeddedFont>
      <p:font typeface="Fjalla One" panose="02000506040000020004"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BFF938-E3A2-403B-AD88-E20770B7A733}">
  <a:tblStyle styleId="{6BBFF938-E3A2-403B-AD88-E20770B7A7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52" autoAdjust="0"/>
  </p:normalViewPr>
  <p:slideViewPr>
    <p:cSldViewPr snapToGrid="0">
      <p:cViewPr varScale="1">
        <p:scale>
          <a:sx n="93" d="100"/>
          <a:sy n="93" d="100"/>
        </p:scale>
        <p:origin x="605" y="77"/>
      </p:cViewPr>
      <p:guideLst>
        <p:guide orient="horz" pos="1620"/>
        <p:guide pos="2880"/>
      </p:guideLst>
    </p:cSldViewPr>
  </p:slideViewPr>
  <p:notesTextViewPr>
    <p:cViewPr>
      <p:scale>
        <a:sx n="1" d="1"/>
        <a:sy n="1" d="1"/>
      </p:scale>
      <p:origin x="0" y="-245"/>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Moving on to feature engineering, I engineered 2 additional features from the average rating and the number of votes for each movie. First is a popularity score, which comprises of 2 components. The second component calculates the baseline popularity score across all movies, and the first component carries the total rating of the movie. V + m, which is the number of votes and the minimum number of votes for the movie’s consideration, which serves as a normalization factor.</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The second feature would be recommendation propensity, where I took the popularity score and added a time decay factor, which penalises the popularity score the older the movie is. This will ultimately be used by the recommendation engine by sorting according to descending rec prop and popularity score.</a:t>
            </a:r>
          </a:p>
          <a:p>
            <a:pPr marL="0" lvl="0" indent="0" algn="l" rtl="0">
              <a:spcBef>
                <a:spcPts val="0"/>
              </a:spcBef>
              <a:spcAft>
                <a:spcPts val="0"/>
              </a:spcAft>
              <a:buNone/>
            </a:pPr>
            <a:endParaRPr lang="en-SG" dirty="0"/>
          </a:p>
          <a:p>
            <a:pPr marL="0" lvl="0" indent="0" algn="l" rtl="0">
              <a:spcBef>
                <a:spcPts val="0"/>
              </a:spcBef>
              <a:spcAft>
                <a:spcPts val="0"/>
              </a:spcAft>
              <a:buNone/>
            </a:pPr>
            <a:endParaRPr lang="en-SG" dirty="0"/>
          </a:p>
          <a:p>
            <a:pPr marL="0" lvl="0" indent="0" algn="l" rtl="0">
              <a:spcBef>
                <a:spcPts val="0"/>
              </a:spcBef>
              <a:spcAft>
                <a:spcPts val="0"/>
              </a:spcAft>
              <a:buNone/>
            </a:pPr>
            <a:endParaRPr lang="en-SG" dirty="0"/>
          </a:p>
          <a:p>
            <a:pPr marL="0" lvl="0" indent="0" algn="l" rtl="0">
              <a:spcBef>
                <a:spcPts val="0"/>
              </a:spcBef>
              <a:spcAft>
                <a:spcPts val="0"/>
              </a:spcAft>
              <a:buNone/>
            </a:pPr>
            <a:r>
              <a:rPr lang="en-SG" dirty="0"/>
              <a:t>Overall mean </a:t>
            </a:r>
            <a:r>
              <a:rPr lang="en-SG" dirty="0" err="1"/>
              <a:t>numVotes</a:t>
            </a:r>
            <a:r>
              <a:rPr lang="en-SG" dirty="0"/>
              <a:t> – 3208</a:t>
            </a:r>
          </a:p>
          <a:p>
            <a:pPr marL="0" lvl="0" indent="0" algn="l" rtl="0">
              <a:spcBef>
                <a:spcPts val="0"/>
              </a:spcBef>
              <a:spcAft>
                <a:spcPts val="0"/>
              </a:spcAft>
              <a:buNone/>
            </a:pPr>
            <a:endParaRPr lang="en-SG" dirty="0"/>
          </a:p>
          <a:p>
            <a:pPr marL="0" lvl="0" indent="0" algn="l" rtl="0">
              <a:spcBef>
                <a:spcPts val="0"/>
              </a:spcBef>
              <a:spcAft>
                <a:spcPts val="0"/>
              </a:spcAft>
              <a:buNone/>
            </a:pPr>
            <a:endParaRPr lang="en-SG" dirty="0"/>
          </a:p>
          <a:p>
            <a:pPr marL="0" lvl="0" indent="0" algn="l" rtl="0">
              <a:spcBef>
                <a:spcPts val="0"/>
              </a:spcBef>
              <a:spcAft>
                <a:spcPts val="0"/>
              </a:spcAft>
              <a:buNone/>
            </a:pPr>
            <a:endParaRPr lang="en-SG" dirty="0"/>
          </a:p>
          <a:p>
            <a:pPr marL="0" lvl="0" indent="0" algn="l" rtl="0">
              <a:spcBef>
                <a:spcPts val="0"/>
              </a:spcBef>
              <a:spcAft>
                <a:spcPts val="0"/>
              </a:spcAft>
              <a:buNone/>
            </a:pPr>
            <a:r>
              <a:rPr lang="en-SG" dirty="0"/>
              <a:t>Movie’s max popularity is 10, and min is 0</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Q: If a movie is very popular, but is shown 10 years ago, I would be less likely to want to recommend it over a newer movie that is less popular. Hence, I would give it the max penalty of 10. Working backwards, I derived the value of k/Year Range of DF to be 1, to give the maximum penalty to a movie that is old.</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Magnitude of the decay term is relative to magnitude of popularity score – </a:t>
            </a:r>
            <a:r>
              <a:rPr lang="en-SG" dirty="0" err="1"/>
              <a:t>popscore</a:t>
            </a:r>
            <a:r>
              <a:rPr lang="en-SG" dirty="0"/>
              <a:t> has range of 0 to 10, and decay term also has range of 0 to 10.</a:t>
            </a:r>
            <a:endParaRPr dirty="0"/>
          </a:p>
        </p:txBody>
      </p:sp>
    </p:spTree>
    <p:extLst>
      <p:ext uri="{BB962C8B-B14F-4D97-AF65-F5344CB8AC3E}">
        <p14:creationId xmlns:p14="http://schemas.microsoft.com/office/powerpoint/2010/main" val="1900620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4226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first insight I gleaned is that IMDb is possibly declining in user base, as seen from a decline in the average number of votes. This could be due to increased competition from other big players, like Apple TV and Netflix. To tackle this, one consideration would be for IMDb to collaborate with its competition to mutually boost the user base for both sites. Perhaps Netflix can have a feature that links to IMDb’s review system to review shows, since IMDb has been around for longer than Netflix and has built a user base for itself. </a:t>
            </a:r>
            <a:endParaRPr dirty="0"/>
          </a:p>
        </p:txBody>
      </p:sp>
    </p:spTree>
    <p:extLst>
      <p:ext uri="{BB962C8B-B14F-4D97-AF65-F5344CB8AC3E}">
        <p14:creationId xmlns:p14="http://schemas.microsoft.com/office/powerpoint/2010/main" val="164416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Second, I looked at movies with the highest popularity scores and </a:t>
            </a:r>
            <a:r>
              <a:rPr lang="en-SG" dirty="0" err="1"/>
              <a:t>averageRatings</a:t>
            </a:r>
            <a:r>
              <a:rPr lang="en-SG" dirty="0"/>
              <a:t>, and noticed that many of the producers of these films only produced one film, or in other words are one hit wonders. This insight can translate into action for IMDb and film producers in the following ways. </a:t>
            </a:r>
          </a:p>
          <a:p>
            <a:pPr marL="0" lvl="0" indent="0" algn="l" rtl="0">
              <a:spcBef>
                <a:spcPts val="0"/>
              </a:spcBef>
              <a:spcAft>
                <a:spcPts val="0"/>
              </a:spcAft>
              <a:buNone/>
            </a:pPr>
            <a:r>
              <a:rPr lang="en-SG" dirty="0"/>
              <a:t>For IMDb, they can conduct a deeper analysis on some commonalities of these films produced, perhaps using NLP, or by </a:t>
            </a:r>
            <a:r>
              <a:rPr lang="en-SG" dirty="0" err="1"/>
              <a:t>regoinal</a:t>
            </a:r>
            <a:r>
              <a:rPr lang="en-SG" dirty="0"/>
              <a:t> analysis etc, to gain more insight into what makes a film popular. Then, they can incorporate these insights to further improve their recommendation engine and improve user engagement on IMDb.</a:t>
            </a:r>
          </a:p>
          <a:p>
            <a:pPr marL="0" lvl="0" indent="0" algn="l" rtl="0">
              <a:spcBef>
                <a:spcPts val="0"/>
              </a:spcBef>
              <a:spcAft>
                <a:spcPts val="0"/>
              </a:spcAft>
              <a:buNone/>
            </a:pPr>
            <a:r>
              <a:rPr lang="en-SG" dirty="0"/>
              <a:t>For film producers, they can consider consulting or even recruiting these producers for production.</a:t>
            </a:r>
            <a:endParaRPr dirty="0"/>
          </a:p>
        </p:txBody>
      </p:sp>
    </p:spTree>
    <p:extLst>
      <p:ext uri="{BB962C8B-B14F-4D97-AF65-F5344CB8AC3E}">
        <p14:creationId xmlns:p14="http://schemas.microsoft.com/office/powerpoint/2010/main" val="1378481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Thirdly, I did an exploration on the overall volume of film production. Film production declined in 2019 and 2020 when COVID hit, but quickly rebounded in 2021 and 2022, with the main contributors being from the drama, comedy and action genres. </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Through the segmentation of movies by genre, IMDb can capitalize on this by targeting specific user groups who have logged in, with the genres they prefer using their recommendation engine, which can potentially improve user engagement levels. </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As for film producers, this increase in volume of production signals 2 things, that there is an increased level of competition and also increased opportunities for collaboration for film production.</a:t>
            </a:r>
          </a:p>
        </p:txBody>
      </p:sp>
    </p:spTree>
    <p:extLst>
      <p:ext uri="{BB962C8B-B14F-4D97-AF65-F5344CB8AC3E}">
        <p14:creationId xmlns:p14="http://schemas.microsoft.com/office/powerpoint/2010/main" val="3757187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Lastly, I did an analysis on the genres of movies produced, with regards to how the popularity score changes over time. I noticed that 2 particular genres, namely comedy and action, were also rising in average popularity scores amidst the 2021 to 2022 rebound. To note, for 2023, as the timeframe of the data was only till middle of 2023, the spike in average popularity score may not be as statistically significant as the previous 2 years. </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So, the actionable insight for IMDb would be to consider showcasing hot action or comedy films on their landing page to </a:t>
            </a:r>
            <a:r>
              <a:rPr lang="en-US" b="0" i="0" dirty="0">
                <a:solidFill>
                  <a:srgbClr val="D1D5DB"/>
                </a:solidFill>
                <a:effectLst/>
                <a:latin typeface="Söhne"/>
              </a:rPr>
              <a:t>capitalize on the rising trend in average popularity scores for these genres, potentially attracting a larger audience and enhancing user engagement.</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As for film producers, they can focus on creating and promoting more action and comedy films, which may enhance the films' visibility, audience reception, and overall success in the film industry.</a:t>
            </a:r>
            <a:endParaRPr dirty="0"/>
          </a:p>
        </p:txBody>
      </p:sp>
    </p:spTree>
    <p:extLst>
      <p:ext uri="{BB962C8B-B14F-4D97-AF65-F5344CB8AC3E}">
        <p14:creationId xmlns:p14="http://schemas.microsoft.com/office/powerpoint/2010/main" val="3138254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06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built 2 recommender engines. The first is a simple cosine-similarity model, where users will first input 3 movies that they enjoy. The model will then calculate a cosine similarity score with the movies in the database, output the top 30 highest scores, sorted in descending order by popularity scores and recommendation propensity, and then returning the top 5 movies.</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The second is a </a:t>
            </a:r>
            <a:r>
              <a:rPr lang="en-SG" dirty="0" err="1"/>
              <a:t>keras</a:t>
            </a:r>
            <a:r>
              <a:rPr lang="en-SG" dirty="0"/>
              <a:t> model, where the model will take a user and movie id pair, and then output a predicted user rating. I got a validation MSE of about 0.94, which is an RMSE of around 1. The model can be further improved, perhaps by hyperparameter optimization using </a:t>
            </a:r>
            <a:r>
              <a:rPr lang="en-SG" dirty="0" err="1"/>
              <a:t>keras</a:t>
            </a:r>
            <a:r>
              <a:rPr lang="en-SG" dirty="0"/>
              <a:t>-tuner, or </a:t>
            </a:r>
            <a:r>
              <a:rPr lang="en-SG"/>
              <a:t>feature engineering or collecting more data. </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will be bringing you through the project objectives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had 2 objectives for the project. First is to extract any business insights that can benefit 2 stakeholders, namely IMDb and film producers in the industry. The second would be to build a recommendation engine for users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806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main dataset that was extracted from the IMDb website is boxed up in black boxes, and this is the fact table for the dataset. The remaining 2 datasets were my attempts to scrape data from 2 other websites, which I will be explaining.</a:t>
            </a:r>
            <a:endParaRPr dirty="0"/>
          </a:p>
        </p:txBody>
      </p:sp>
    </p:spTree>
    <p:extLst>
      <p:ext uri="{BB962C8B-B14F-4D97-AF65-F5344CB8AC3E}">
        <p14:creationId xmlns:p14="http://schemas.microsoft.com/office/powerpoint/2010/main" val="252896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attempted to scrape the worldwide revenue earned by each movie using requests, </a:t>
            </a:r>
            <a:r>
              <a:rPr lang="en-SG" dirty="0" err="1"/>
              <a:t>BeautifulSoup</a:t>
            </a:r>
            <a:r>
              <a:rPr lang="en-SG" dirty="0"/>
              <a:t> and Regex to do some analysis on the characteristics of a high-revenue movie. However, there was a large majority (~70%) of movies that did not have worldwide revenue available. Hence, I did my analysis using the average rating and popularity scores of the movies instead.</a:t>
            </a:r>
            <a:endParaRPr dirty="0"/>
          </a:p>
        </p:txBody>
      </p:sp>
    </p:spTree>
    <p:extLst>
      <p:ext uri="{BB962C8B-B14F-4D97-AF65-F5344CB8AC3E}">
        <p14:creationId xmlns:p14="http://schemas.microsoft.com/office/powerpoint/2010/main" val="47413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Similarly, I attempted to scrape the user ratings from IMDb for the purpose of building a recommender engine using </a:t>
            </a:r>
            <a:r>
              <a:rPr lang="en-SG" dirty="0" err="1"/>
              <a:t>keras</a:t>
            </a:r>
            <a:r>
              <a:rPr lang="en-SG" dirty="0"/>
              <a:t>. However, due to computational limitations, I only managed to get 0.06% of the overall user ratings for my dataset. I still attempted to build the </a:t>
            </a:r>
            <a:r>
              <a:rPr lang="en-SG" dirty="0" err="1"/>
              <a:t>keras</a:t>
            </a:r>
            <a:r>
              <a:rPr lang="en-SG" dirty="0"/>
              <a:t> model but got quite a bad MSE of 3.5, hence I decided to scrap the use of this dataset.</a:t>
            </a:r>
            <a:endParaRPr dirty="0"/>
          </a:p>
        </p:txBody>
      </p:sp>
    </p:spTree>
    <p:extLst>
      <p:ext uri="{BB962C8B-B14F-4D97-AF65-F5344CB8AC3E}">
        <p14:creationId xmlns:p14="http://schemas.microsoft.com/office/powerpoint/2010/main" val="7787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As a replacement to the previous dataset, I used the </a:t>
            </a:r>
            <a:r>
              <a:rPr lang="en-SG" dirty="0" err="1"/>
              <a:t>MovieLens</a:t>
            </a:r>
            <a:r>
              <a:rPr lang="en-SG" dirty="0"/>
              <a:t> 1m dataset instead which was readily available. </a:t>
            </a:r>
            <a:endParaRPr dirty="0"/>
          </a:p>
        </p:txBody>
      </p:sp>
    </p:spTree>
    <p:extLst>
      <p:ext uri="{BB962C8B-B14F-4D97-AF65-F5344CB8AC3E}">
        <p14:creationId xmlns:p14="http://schemas.microsoft.com/office/powerpoint/2010/main" val="208157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0" r:id="rId7"/>
    <p:sldLayoutId id="2147483665" r:id="rId8"/>
    <p:sldLayoutId id="2147483673" r:id="rId9"/>
    <p:sldLayoutId id="2147483674" r:id="rId10"/>
    <p:sldLayoutId id="2147483675"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solidFill>
                  <a:schemeClr val="dk2"/>
                </a:solidFill>
              </a:rPr>
              <a:t>IMDB Recommender Engine</a:t>
            </a:r>
            <a:endParaRPr sz="36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SG" sz="2300" dirty="0">
                <a:solidFill>
                  <a:schemeClr val="accent1"/>
                </a:solidFill>
              </a:rPr>
              <a:t>Brendan Tan</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0" name="Google Shape;3214;p57">
            <a:extLst>
              <a:ext uri="{FF2B5EF4-FFF2-40B4-BE49-F238E27FC236}">
                <a16:creationId xmlns:a16="http://schemas.microsoft.com/office/drawing/2014/main" id="{DFD0618A-1F67-A79D-6AF5-EB9CD0E746B7}"/>
              </a:ext>
            </a:extLst>
          </p:cNvPr>
          <p:cNvSpPr txBox="1">
            <a:spLocks/>
          </p:cNvSpPr>
          <p:nvPr/>
        </p:nvSpPr>
        <p:spPr>
          <a:xfrm>
            <a:off x="5361697" y="3649596"/>
            <a:ext cx="2496942" cy="1155576"/>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r>
              <a:rPr lang="en-US" sz="1050" dirty="0"/>
              <a:t>Legend:</a:t>
            </a:r>
          </a:p>
          <a:p>
            <a:pPr algn="l">
              <a:buClr>
                <a:schemeClr val="dk1"/>
              </a:buClr>
              <a:buSzPts val="1100"/>
            </a:pPr>
            <a:r>
              <a:rPr lang="en-US" sz="1050" dirty="0"/>
              <a:t>R – </a:t>
            </a:r>
            <a:r>
              <a:rPr lang="en-US" sz="1050" dirty="0" err="1"/>
              <a:t>averageRating</a:t>
            </a:r>
            <a:endParaRPr lang="en-US" sz="1050" dirty="0"/>
          </a:p>
          <a:p>
            <a:pPr algn="l">
              <a:buClr>
                <a:schemeClr val="dk1"/>
              </a:buClr>
              <a:buSzPts val="1100"/>
            </a:pPr>
            <a:r>
              <a:rPr lang="en-US" sz="1050" dirty="0"/>
              <a:t>v – </a:t>
            </a:r>
            <a:r>
              <a:rPr lang="en-US" sz="1050" dirty="0" err="1"/>
              <a:t>numVotes</a:t>
            </a:r>
            <a:endParaRPr lang="en-US" sz="1050" dirty="0"/>
          </a:p>
          <a:p>
            <a:pPr algn="l">
              <a:buClr>
                <a:schemeClr val="dk1"/>
              </a:buClr>
              <a:buSzPts val="1100"/>
            </a:pPr>
            <a:r>
              <a:rPr lang="en-US" sz="1050" dirty="0"/>
              <a:t>m – minimum votes required for movie to be considered (</a:t>
            </a:r>
            <a:r>
              <a:rPr lang="en-US" sz="1050" dirty="0" err="1"/>
              <a:t>ie</a:t>
            </a:r>
            <a:r>
              <a:rPr lang="en-US" sz="1050" dirty="0"/>
              <a:t> 1000)</a:t>
            </a:r>
          </a:p>
          <a:p>
            <a:pPr algn="l">
              <a:buClr>
                <a:schemeClr val="dk1"/>
              </a:buClr>
              <a:buSzPts val="1100"/>
            </a:pPr>
            <a:r>
              <a:rPr lang="en-US" sz="1050" dirty="0"/>
              <a:t>C – mean rating across all movies</a:t>
            </a:r>
          </a:p>
          <a:p>
            <a:pPr algn="l">
              <a:buClr>
                <a:schemeClr val="dk1"/>
              </a:buClr>
              <a:buSzPts val="1100"/>
            </a:pPr>
            <a:r>
              <a:rPr lang="en-US" sz="1050" dirty="0"/>
              <a:t>k – Arbitrary number (</a:t>
            </a:r>
            <a:r>
              <a:rPr lang="en-US" sz="1050" dirty="0" err="1"/>
              <a:t>ie</a:t>
            </a:r>
            <a:r>
              <a:rPr lang="en-US" sz="1050" dirty="0"/>
              <a:t> 11)</a:t>
            </a:r>
          </a:p>
        </p:txBody>
      </p:sp>
      <p:sp>
        <p:nvSpPr>
          <p:cNvPr id="2" name="Google Shape;3213;p57">
            <a:extLst>
              <a:ext uri="{FF2B5EF4-FFF2-40B4-BE49-F238E27FC236}">
                <a16:creationId xmlns:a16="http://schemas.microsoft.com/office/drawing/2014/main" id="{A6AD04DB-579B-823A-C24B-9C3FA7D04D89}"/>
              </a:ext>
            </a:extLst>
          </p:cNvPr>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SG" dirty="0"/>
              <a:t>Feature Engineering</a:t>
            </a:r>
            <a:endParaRPr dirty="0"/>
          </a:p>
        </p:txBody>
      </p:sp>
      <p:sp>
        <p:nvSpPr>
          <p:cNvPr id="35" name="Google Shape;3214;p57">
            <a:extLst>
              <a:ext uri="{FF2B5EF4-FFF2-40B4-BE49-F238E27FC236}">
                <a16:creationId xmlns:a16="http://schemas.microsoft.com/office/drawing/2014/main" id="{F1F89B9B-829B-A7C4-CAA4-C76541D6F106}"/>
              </a:ext>
            </a:extLst>
          </p:cNvPr>
          <p:cNvSpPr txBox="1">
            <a:spLocks/>
          </p:cNvSpPr>
          <p:nvPr/>
        </p:nvSpPr>
        <p:spPr>
          <a:xfrm>
            <a:off x="4676079" y="4909098"/>
            <a:ext cx="2094818" cy="150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r>
              <a:rPr lang="en-US" sz="800" b="1" dirty="0"/>
              <a:t>Image above: Fact table for dataset used</a:t>
            </a:r>
          </a:p>
        </p:txBody>
      </p:sp>
      <p:pic>
        <p:nvPicPr>
          <p:cNvPr id="15" name="Picture 14">
            <a:extLst>
              <a:ext uri="{FF2B5EF4-FFF2-40B4-BE49-F238E27FC236}">
                <a16:creationId xmlns:a16="http://schemas.microsoft.com/office/drawing/2014/main" id="{40348031-CB2C-FDD4-757D-7EECB5D0DA00}"/>
              </a:ext>
            </a:extLst>
          </p:cNvPr>
          <p:cNvPicPr>
            <a:picLocks noChangeAspect="1"/>
          </p:cNvPicPr>
          <p:nvPr/>
        </p:nvPicPr>
        <p:blipFill rotWithShape="1">
          <a:blip r:embed="rId3"/>
          <a:srcRect l="-1" r="3303"/>
          <a:stretch/>
        </p:blipFill>
        <p:spPr>
          <a:xfrm>
            <a:off x="3843455" y="3965518"/>
            <a:ext cx="1414844" cy="891617"/>
          </a:xfrm>
          <a:prstGeom prst="rect">
            <a:avLst/>
          </a:prstGeom>
        </p:spPr>
      </p:pic>
      <p:pic>
        <p:nvPicPr>
          <p:cNvPr id="17" name="Picture 16">
            <a:extLst>
              <a:ext uri="{FF2B5EF4-FFF2-40B4-BE49-F238E27FC236}">
                <a16:creationId xmlns:a16="http://schemas.microsoft.com/office/drawing/2014/main" id="{8846A994-67D6-31EC-6BDD-B54233E31BAB}"/>
              </a:ext>
            </a:extLst>
          </p:cNvPr>
          <p:cNvPicPr>
            <a:picLocks noChangeAspect="1"/>
          </p:cNvPicPr>
          <p:nvPr/>
        </p:nvPicPr>
        <p:blipFill rotWithShape="1">
          <a:blip r:embed="rId4"/>
          <a:srcRect l="8058"/>
          <a:stretch/>
        </p:blipFill>
        <p:spPr>
          <a:xfrm>
            <a:off x="1079206" y="1206582"/>
            <a:ext cx="2956775" cy="807790"/>
          </a:xfrm>
          <a:prstGeom prst="rect">
            <a:avLst/>
          </a:prstGeom>
        </p:spPr>
      </p:pic>
      <p:sp>
        <p:nvSpPr>
          <p:cNvPr id="22" name="Google Shape;3214;p57">
            <a:extLst>
              <a:ext uri="{FF2B5EF4-FFF2-40B4-BE49-F238E27FC236}">
                <a16:creationId xmlns:a16="http://schemas.microsoft.com/office/drawing/2014/main" id="{5E2611DD-D268-CB17-CC5D-B54DCD54D6DC}"/>
              </a:ext>
            </a:extLst>
          </p:cNvPr>
          <p:cNvSpPr txBox="1">
            <a:spLocks noGrp="1"/>
          </p:cNvSpPr>
          <p:nvPr>
            <p:ph type="subTitle" idx="1"/>
          </p:nvPr>
        </p:nvSpPr>
        <p:spPr>
          <a:xfrm>
            <a:off x="1019733" y="765166"/>
            <a:ext cx="3237432"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latin typeface="Barlow Semi Condensed"/>
                <a:ea typeface="Barlow Semi Condensed"/>
                <a:cs typeface="Barlow Semi Condensed"/>
                <a:sym typeface="Barlow Semi Condensed"/>
              </a:rPr>
              <a:t>1. Popularity S</a:t>
            </a:r>
            <a:r>
              <a:rPr lang="en-SG" sz="1800" dirty="0"/>
              <a:t>core</a:t>
            </a:r>
            <a:endParaRPr sz="1800" dirty="0">
              <a:latin typeface="Barlow Semi Condensed"/>
              <a:ea typeface="Barlow Semi Condensed"/>
              <a:cs typeface="Barlow Semi Condensed"/>
              <a:sym typeface="Barlow Semi Condensed"/>
            </a:endParaRPr>
          </a:p>
        </p:txBody>
      </p:sp>
      <p:sp>
        <p:nvSpPr>
          <p:cNvPr id="23" name="Google Shape;3214;p57">
            <a:extLst>
              <a:ext uri="{FF2B5EF4-FFF2-40B4-BE49-F238E27FC236}">
                <a16:creationId xmlns:a16="http://schemas.microsoft.com/office/drawing/2014/main" id="{128A5027-5629-3091-A183-40BAD0CE8BC5}"/>
              </a:ext>
            </a:extLst>
          </p:cNvPr>
          <p:cNvSpPr txBox="1">
            <a:spLocks/>
          </p:cNvSpPr>
          <p:nvPr/>
        </p:nvSpPr>
        <p:spPr>
          <a:xfrm>
            <a:off x="4676079" y="772144"/>
            <a:ext cx="3237432"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r>
              <a:rPr lang="en-SG" sz="1800" dirty="0"/>
              <a:t>2. Recommendation Propensity</a:t>
            </a:r>
          </a:p>
        </p:txBody>
      </p:sp>
      <p:pic>
        <p:nvPicPr>
          <p:cNvPr id="26" name="Picture 25">
            <a:extLst>
              <a:ext uri="{FF2B5EF4-FFF2-40B4-BE49-F238E27FC236}">
                <a16:creationId xmlns:a16="http://schemas.microsoft.com/office/drawing/2014/main" id="{5BBA3E48-FEA6-2470-1C3D-7CEE44DB78EC}"/>
              </a:ext>
            </a:extLst>
          </p:cNvPr>
          <p:cNvPicPr>
            <a:picLocks noChangeAspect="1"/>
          </p:cNvPicPr>
          <p:nvPr/>
        </p:nvPicPr>
        <p:blipFill>
          <a:blip r:embed="rId5"/>
          <a:stretch>
            <a:fillRect/>
          </a:stretch>
        </p:blipFill>
        <p:spPr>
          <a:xfrm>
            <a:off x="4257165" y="1238171"/>
            <a:ext cx="4039342" cy="478951"/>
          </a:xfrm>
          <a:prstGeom prst="rect">
            <a:avLst/>
          </a:prstGeom>
        </p:spPr>
      </p:pic>
      <p:sp>
        <p:nvSpPr>
          <p:cNvPr id="27" name="Google Shape;3214;p57">
            <a:extLst>
              <a:ext uri="{FF2B5EF4-FFF2-40B4-BE49-F238E27FC236}">
                <a16:creationId xmlns:a16="http://schemas.microsoft.com/office/drawing/2014/main" id="{F2FE2D10-B7B1-E8C1-FA3E-88B6FE135280}"/>
              </a:ext>
            </a:extLst>
          </p:cNvPr>
          <p:cNvSpPr txBox="1">
            <a:spLocks/>
          </p:cNvSpPr>
          <p:nvPr/>
        </p:nvSpPr>
        <p:spPr>
          <a:xfrm>
            <a:off x="976933" y="1800639"/>
            <a:ext cx="2866522" cy="30752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t>2 components to popularity score</a:t>
            </a:r>
          </a:p>
          <a:p>
            <a:pPr marL="457200" indent="-330200" algn="l">
              <a:buClr>
                <a:schemeClr val="accent1"/>
              </a:buClr>
              <a:buSzPts val="1600"/>
              <a:buFont typeface="Barlow Semi Condensed"/>
              <a:buChar char="●"/>
            </a:pPr>
            <a:r>
              <a:rPr lang="en-US" dirty="0"/>
              <a:t>First component: R*v determines the total rating of the movie</a:t>
            </a:r>
          </a:p>
          <a:p>
            <a:pPr marL="457200" indent="-330200" algn="l">
              <a:buClr>
                <a:schemeClr val="accent1"/>
              </a:buClr>
              <a:buSzPts val="1600"/>
              <a:buFont typeface="Barlow Semi Condensed"/>
              <a:buChar char="●"/>
            </a:pPr>
            <a:r>
              <a:rPr lang="en-US" dirty="0"/>
              <a:t>Second component: C*m gives a baseline popularity level across all movies. </a:t>
            </a:r>
          </a:p>
          <a:p>
            <a:pPr marL="457200" indent="-330200" algn="l">
              <a:buClr>
                <a:schemeClr val="accent1"/>
              </a:buClr>
              <a:buSzPts val="1600"/>
              <a:buFont typeface="Barlow Semi Condensed"/>
              <a:buChar char="●"/>
            </a:pPr>
            <a:r>
              <a:rPr lang="en-US" dirty="0"/>
              <a:t>(</a:t>
            </a:r>
            <a:r>
              <a:rPr lang="en-US" dirty="0" err="1"/>
              <a:t>v+m</a:t>
            </a:r>
            <a:r>
              <a:rPr lang="en-US" dirty="0"/>
              <a:t>): serves as the normalization factor </a:t>
            </a:r>
          </a:p>
        </p:txBody>
      </p:sp>
      <p:sp>
        <p:nvSpPr>
          <p:cNvPr id="28" name="Google Shape;3214;p57">
            <a:extLst>
              <a:ext uri="{FF2B5EF4-FFF2-40B4-BE49-F238E27FC236}">
                <a16:creationId xmlns:a16="http://schemas.microsoft.com/office/drawing/2014/main" id="{DD8F84FD-8FD5-C21E-BC36-90CC4D3C3560}"/>
              </a:ext>
            </a:extLst>
          </p:cNvPr>
          <p:cNvSpPr txBox="1">
            <a:spLocks/>
          </p:cNvSpPr>
          <p:nvPr/>
        </p:nvSpPr>
        <p:spPr>
          <a:xfrm>
            <a:off x="4257165" y="1640144"/>
            <a:ext cx="4039342" cy="9316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t>Adding a time-decay factor k*(age/Year Range of </a:t>
            </a:r>
            <a:r>
              <a:rPr lang="en-US" dirty="0" err="1"/>
              <a:t>dataframe</a:t>
            </a:r>
            <a:r>
              <a:rPr lang="en-US" dirty="0"/>
              <a:t>)</a:t>
            </a:r>
          </a:p>
          <a:p>
            <a:pPr marL="457200" indent="-330200" algn="l">
              <a:buClr>
                <a:schemeClr val="accent1"/>
              </a:buClr>
              <a:buSzPts val="1600"/>
              <a:buFont typeface="Barlow Semi Condensed"/>
              <a:buChar char="●"/>
            </a:pPr>
            <a:r>
              <a:rPr lang="en-US" dirty="0"/>
              <a:t>Year range is 11 (</a:t>
            </a:r>
            <a:r>
              <a:rPr lang="en-US" dirty="0" err="1"/>
              <a:t>ie</a:t>
            </a:r>
            <a:r>
              <a:rPr lang="en-US" dirty="0"/>
              <a:t> 2013 to 2023) and </a:t>
            </a:r>
          </a:p>
          <a:p>
            <a:pPr marL="457200" indent="-330200" algn="l">
              <a:buClr>
                <a:schemeClr val="accent1"/>
              </a:buClr>
              <a:buSzPts val="1600"/>
              <a:buFont typeface="Barlow Semi Condensed"/>
              <a:buChar char="●"/>
            </a:pPr>
            <a:r>
              <a:rPr lang="en-US" dirty="0"/>
              <a:t>k is an arbitrary value (chosen 11). Age of movie taken as 2023 – (year of release)</a:t>
            </a:r>
          </a:p>
          <a:p>
            <a:pPr marL="457200" indent="-330200" algn="l">
              <a:buClr>
                <a:schemeClr val="accent1"/>
              </a:buClr>
              <a:buSzPts val="1600"/>
              <a:buFont typeface="Barlow Semi Condensed"/>
              <a:buChar char="●"/>
            </a:pPr>
            <a:r>
              <a:rPr lang="en-US" dirty="0" err="1"/>
              <a:t>Reco</a:t>
            </a:r>
            <a:r>
              <a:rPr lang="en-US" dirty="0"/>
              <a:t> engine shortlists 30 movie selections and recommends top 3 movies with highest </a:t>
            </a:r>
            <a:r>
              <a:rPr lang="en-US" dirty="0" err="1"/>
              <a:t>recprop</a:t>
            </a:r>
            <a:r>
              <a:rPr lang="en-US" dirty="0"/>
              <a:t> value</a:t>
            </a:r>
          </a:p>
          <a:p>
            <a:pPr marL="457200" indent="-330200" algn="l">
              <a:buClr>
                <a:schemeClr val="accent1"/>
              </a:buClr>
              <a:buSzPts val="1600"/>
              <a:buFont typeface="Barlow Semi Condensed"/>
              <a:buChar char="●"/>
            </a:pPr>
            <a:endParaRPr lang="en-US" dirty="0"/>
          </a:p>
        </p:txBody>
      </p:sp>
    </p:spTree>
    <p:extLst>
      <p:ext uri="{BB962C8B-B14F-4D97-AF65-F5344CB8AC3E}">
        <p14:creationId xmlns:p14="http://schemas.microsoft.com/office/powerpoint/2010/main" val="22344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Effect transition="in" filter="fade">
                                      <p:cBhvr>
                                        <p:cTn id="13" dur="500"/>
                                        <p:tgtEl>
                                          <p:spTgt spid="2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3"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96944" y="2335166"/>
            <a:ext cx="4150112"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Key Insights</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62231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Google Shape;3214;p57">
            <a:extLst>
              <a:ext uri="{FF2B5EF4-FFF2-40B4-BE49-F238E27FC236}">
                <a16:creationId xmlns:a16="http://schemas.microsoft.com/office/drawing/2014/main" id="{B6CF6702-071C-D8B3-C3FE-A5A6B7799A88}"/>
              </a:ext>
            </a:extLst>
          </p:cNvPr>
          <p:cNvSpPr txBox="1">
            <a:spLocks noGrp="1"/>
          </p:cNvSpPr>
          <p:nvPr>
            <p:ph type="subTitle" idx="1"/>
          </p:nvPr>
        </p:nvSpPr>
        <p:spPr>
          <a:xfrm>
            <a:off x="1049530" y="419223"/>
            <a:ext cx="6114365"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latin typeface="Barlow Semi Condensed"/>
                <a:ea typeface="Barlow Semi Condensed"/>
                <a:cs typeface="Barlow Semi Condensed"/>
                <a:sym typeface="Barlow Semi Condensed"/>
              </a:rPr>
              <a:t>1. IMDb is </a:t>
            </a:r>
            <a:r>
              <a:rPr lang="en-SG" sz="1800" dirty="0">
                <a:solidFill>
                  <a:srgbClr val="FF0000"/>
                </a:solidFill>
                <a:latin typeface="Barlow Semi Condensed"/>
                <a:ea typeface="Barlow Semi Condensed"/>
                <a:cs typeface="Barlow Semi Condensed"/>
                <a:sym typeface="Barlow Semi Condensed"/>
              </a:rPr>
              <a:t>declining</a:t>
            </a:r>
            <a:r>
              <a:rPr lang="en-SG" sz="1800" dirty="0">
                <a:latin typeface="Barlow Semi Condensed"/>
                <a:ea typeface="Barlow Semi Condensed"/>
                <a:cs typeface="Barlow Semi Condensed"/>
                <a:sym typeface="Barlow Semi Condensed"/>
              </a:rPr>
              <a:t> in voters</a:t>
            </a:r>
            <a:endParaRPr sz="1800" dirty="0">
              <a:latin typeface="Barlow Semi Condensed"/>
              <a:ea typeface="Barlow Semi Condensed"/>
              <a:cs typeface="Barlow Semi Condensed"/>
              <a:sym typeface="Barlow Semi Condensed"/>
            </a:endParaRPr>
          </a:p>
        </p:txBody>
      </p:sp>
      <p:sp>
        <p:nvSpPr>
          <p:cNvPr id="5" name="Google Shape;3214;p57">
            <a:extLst>
              <a:ext uri="{FF2B5EF4-FFF2-40B4-BE49-F238E27FC236}">
                <a16:creationId xmlns:a16="http://schemas.microsoft.com/office/drawing/2014/main" id="{62887283-045E-AABF-BCEE-41B97E97F237}"/>
              </a:ext>
            </a:extLst>
          </p:cNvPr>
          <p:cNvSpPr txBox="1">
            <a:spLocks/>
          </p:cNvSpPr>
          <p:nvPr/>
        </p:nvSpPr>
        <p:spPr>
          <a:xfrm>
            <a:off x="1049530" y="3664178"/>
            <a:ext cx="7041923" cy="1008861"/>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t>IMDb’s business model revolves around </a:t>
            </a:r>
            <a:r>
              <a:rPr lang="en-US" dirty="0">
                <a:solidFill>
                  <a:schemeClr val="accent2">
                    <a:lumMod val="75000"/>
                  </a:schemeClr>
                </a:solidFill>
              </a:rPr>
              <a:t>advertising</a:t>
            </a:r>
            <a:r>
              <a:rPr lang="en-US" dirty="0"/>
              <a:t>, sponsored content and subscription for industry professionals</a:t>
            </a:r>
          </a:p>
          <a:p>
            <a:pPr marL="457200" indent="-330200" algn="l">
              <a:buClr>
                <a:schemeClr val="accent1"/>
              </a:buClr>
              <a:buSzPts val="1600"/>
              <a:buFont typeface="Barlow Semi Condensed"/>
              <a:buChar char="●"/>
            </a:pPr>
            <a:r>
              <a:rPr lang="en-US" dirty="0"/>
              <a:t>Increased competition (Apple TV, Netflix </a:t>
            </a:r>
            <a:r>
              <a:rPr lang="en-US" dirty="0" err="1"/>
              <a:t>etc</a:t>
            </a:r>
            <a:r>
              <a:rPr lang="en-US" dirty="0"/>
              <a:t>)</a:t>
            </a:r>
          </a:p>
        </p:txBody>
      </p:sp>
      <p:sp>
        <p:nvSpPr>
          <p:cNvPr id="6" name="TextBox 5">
            <a:extLst>
              <a:ext uri="{FF2B5EF4-FFF2-40B4-BE49-F238E27FC236}">
                <a16:creationId xmlns:a16="http://schemas.microsoft.com/office/drawing/2014/main" id="{C5588FE4-C224-44A9-CA52-66D6D6C8703C}"/>
              </a:ext>
            </a:extLst>
          </p:cNvPr>
          <p:cNvSpPr txBox="1"/>
          <p:nvPr/>
        </p:nvSpPr>
        <p:spPr>
          <a:xfrm>
            <a:off x="1049529" y="4620280"/>
            <a:ext cx="6947681" cy="523220"/>
          </a:xfrm>
          <a:prstGeom prst="rect">
            <a:avLst/>
          </a:prstGeom>
          <a:noFill/>
        </p:spPr>
        <p:txBody>
          <a:bodyPr wrap="square">
            <a:spAutoFit/>
          </a:bodyPr>
          <a:lstStyle/>
          <a:p>
            <a:pPr marL="457200" indent="-330200" algn="l">
              <a:buClr>
                <a:schemeClr val="accent1"/>
              </a:buClr>
              <a:buSzPts val="1600"/>
              <a:buFont typeface="Barlow Semi Condensed"/>
              <a:buChar char="●"/>
            </a:pPr>
            <a:r>
              <a:rPr lang="en-US" dirty="0">
                <a:solidFill>
                  <a:schemeClr val="accent1"/>
                </a:solidFill>
                <a:latin typeface="Barlow Semi Condensed"/>
                <a:sym typeface="Barlow Semi Condensed"/>
              </a:rPr>
              <a:t>IMDb</a:t>
            </a:r>
            <a:r>
              <a:rPr lang="en-US" dirty="0">
                <a:solidFill>
                  <a:schemeClr val="dk2"/>
                </a:solidFill>
                <a:latin typeface="Barlow Semi Condensed"/>
                <a:sym typeface="Barlow Semi Condensed"/>
              </a:rPr>
              <a:t>: Consider collaboration with competition to mutually boost active users on both platforms</a:t>
            </a:r>
          </a:p>
        </p:txBody>
      </p:sp>
      <p:pic>
        <p:nvPicPr>
          <p:cNvPr id="7" name="Picture 6">
            <a:extLst>
              <a:ext uri="{FF2B5EF4-FFF2-40B4-BE49-F238E27FC236}">
                <a16:creationId xmlns:a16="http://schemas.microsoft.com/office/drawing/2014/main" id="{8537B884-E52A-20EE-A445-A4EAF2A2E91D}"/>
              </a:ext>
            </a:extLst>
          </p:cNvPr>
          <p:cNvPicPr>
            <a:picLocks noChangeAspect="1"/>
          </p:cNvPicPr>
          <p:nvPr/>
        </p:nvPicPr>
        <p:blipFill>
          <a:blip r:embed="rId3"/>
          <a:stretch>
            <a:fillRect/>
          </a:stretch>
        </p:blipFill>
        <p:spPr>
          <a:xfrm>
            <a:off x="1152144" y="832103"/>
            <a:ext cx="6845066" cy="3026685"/>
          </a:xfrm>
          <a:prstGeom prst="rect">
            <a:avLst/>
          </a:prstGeom>
        </p:spPr>
      </p:pic>
    </p:spTree>
    <p:extLst>
      <p:ext uri="{BB962C8B-B14F-4D97-AF65-F5344CB8AC3E}">
        <p14:creationId xmlns:p14="http://schemas.microsoft.com/office/powerpoint/2010/main" val="273069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Google Shape;3214;p57">
            <a:extLst>
              <a:ext uri="{FF2B5EF4-FFF2-40B4-BE49-F238E27FC236}">
                <a16:creationId xmlns:a16="http://schemas.microsoft.com/office/drawing/2014/main" id="{892C82FE-2A3B-C4E5-2281-C9AD350270AC}"/>
              </a:ext>
            </a:extLst>
          </p:cNvPr>
          <p:cNvSpPr txBox="1">
            <a:spLocks noGrp="1"/>
          </p:cNvSpPr>
          <p:nvPr>
            <p:ph type="subTitle" idx="1"/>
          </p:nvPr>
        </p:nvSpPr>
        <p:spPr>
          <a:xfrm>
            <a:off x="1049530" y="419223"/>
            <a:ext cx="7423471"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solidFill>
                  <a:schemeClr val="tx2">
                    <a:lumMod val="10000"/>
                  </a:schemeClr>
                </a:solidFill>
                <a:latin typeface="Barlow Semi Condensed"/>
                <a:ea typeface="Barlow Semi Condensed"/>
                <a:cs typeface="Barlow Semi Condensed"/>
                <a:sym typeface="Barlow Semi Condensed"/>
              </a:rPr>
              <a:t>2.</a:t>
            </a:r>
            <a:r>
              <a:rPr lang="en-SG" sz="1800" dirty="0">
                <a:solidFill>
                  <a:schemeClr val="tx2">
                    <a:lumMod val="10000"/>
                  </a:schemeClr>
                </a:solidFill>
              </a:rPr>
              <a:t> Producers of one-hit wonders</a:t>
            </a:r>
            <a:endParaRPr sz="1800" dirty="0">
              <a:solidFill>
                <a:schemeClr val="tx2">
                  <a:lumMod val="10000"/>
                </a:schemeClr>
              </a:solidFill>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BC18C7BC-372A-7373-FA98-50880D879E94}"/>
              </a:ext>
            </a:extLst>
          </p:cNvPr>
          <p:cNvPicPr>
            <a:picLocks noChangeAspect="1"/>
          </p:cNvPicPr>
          <p:nvPr/>
        </p:nvPicPr>
        <p:blipFill>
          <a:blip r:embed="rId3"/>
          <a:srcRect/>
          <a:stretch/>
        </p:blipFill>
        <p:spPr>
          <a:xfrm>
            <a:off x="1223364" y="967923"/>
            <a:ext cx="2110911" cy="3917324"/>
          </a:xfrm>
          <a:prstGeom prst="rect">
            <a:avLst/>
          </a:prstGeom>
        </p:spPr>
      </p:pic>
      <p:sp>
        <p:nvSpPr>
          <p:cNvPr id="2" name="Google Shape;3214;p57">
            <a:extLst>
              <a:ext uri="{FF2B5EF4-FFF2-40B4-BE49-F238E27FC236}">
                <a16:creationId xmlns:a16="http://schemas.microsoft.com/office/drawing/2014/main" id="{04B943FC-3F58-9A3E-3997-B9FEEE17D69E}"/>
              </a:ext>
            </a:extLst>
          </p:cNvPr>
          <p:cNvSpPr txBox="1">
            <a:spLocks/>
          </p:cNvSpPr>
          <p:nvPr/>
        </p:nvSpPr>
        <p:spPr>
          <a:xfrm>
            <a:off x="3824252" y="858508"/>
            <a:ext cx="3935019" cy="1184116"/>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t>Several producers created singular movies that received very high popularity scores</a:t>
            </a:r>
          </a:p>
          <a:p>
            <a:pPr marL="127000" algn="l">
              <a:buClr>
                <a:schemeClr val="accent1"/>
              </a:buClr>
              <a:buSzPts val="1600"/>
            </a:pPr>
            <a:endParaRPr lang="en-US" dirty="0"/>
          </a:p>
        </p:txBody>
      </p:sp>
      <p:sp>
        <p:nvSpPr>
          <p:cNvPr id="3" name="Google Shape;3214;p57">
            <a:extLst>
              <a:ext uri="{FF2B5EF4-FFF2-40B4-BE49-F238E27FC236}">
                <a16:creationId xmlns:a16="http://schemas.microsoft.com/office/drawing/2014/main" id="{57430947-AE51-48F6-8819-B96E290BF5FE}"/>
              </a:ext>
            </a:extLst>
          </p:cNvPr>
          <p:cNvSpPr txBox="1">
            <a:spLocks/>
          </p:cNvSpPr>
          <p:nvPr/>
        </p:nvSpPr>
        <p:spPr>
          <a:xfrm>
            <a:off x="3824251" y="1747725"/>
            <a:ext cx="3935019" cy="1184116"/>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127000" algn="l">
              <a:buClr>
                <a:schemeClr val="accent1"/>
              </a:buClr>
              <a:buSzPts val="1600"/>
            </a:pPr>
            <a:endParaRPr lang="en-US" dirty="0"/>
          </a:p>
          <a:p>
            <a:pPr marL="457200" indent="-330200" algn="l">
              <a:buClr>
                <a:schemeClr val="accent1"/>
              </a:buClr>
              <a:buSzPts val="1600"/>
              <a:buFont typeface="Barlow Semi Condensed"/>
              <a:buChar char="●"/>
            </a:pPr>
            <a:r>
              <a:rPr lang="en-US" dirty="0">
                <a:solidFill>
                  <a:schemeClr val="accent1"/>
                </a:solidFill>
              </a:rPr>
              <a:t>IMDb</a:t>
            </a:r>
            <a:r>
              <a:rPr lang="en-US" dirty="0"/>
              <a:t>: Can conduct a deeper analysis on commonalities of films produced (</a:t>
            </a:r>
            <a:r>
              <a:rPr lang="en-US" dirty="0" err="1"/>
              <a:t>eg</a:t>
            </a:r>
            <a:r>
              <a:rPr lang="en-US" dirty="0"/>
              <a:t> NLP on reviews, cast involved, regional analysis </a:t>
            </a:r>
            <a:r>
              <a:rPr lang="en-US" dirty="0" err="1"/>
              <a:t>etc</a:t>
            </a:r>
            <a:r>
              <a:rPr lang="en-US" dirty="0"/>
              <a:t>). Can also factor these attributes into their own rec engine</a:t>
            </a:r>
          </a:p>
          <a:p>
            <a:pPr marL="457200" indent="-330200" algn="l">
              <a:buClr>
                <a:schemeClr val="accent1"/>
              </a:buClr>
              <a:buSzPts val="1600"/>
              <a:buFont typeface="Barlow Semi Condensed"/>
              <a:buChar char="●"/>
            </a:pPr>
            <a:endParaRPr lang="en-US" dirty="0"/>
          </a:p>
          <a:p>
            <a:pPr marL="457200" indent="-330200" algn="l">
              <a:buClr>
                <a:schemeClr val="accent1"/>
              </a:buClr>
              <a:buSzPts val="1600"/>
              <a:buFont typeface="Barlow Semi Condensed"/>
              <a:buChar char="●"/>
            </a:pPr>
            <a:r>
              <a:rPr lang="en-US" dirty="0">
                <a:solidFill>
                  <a:schemeClr val="accent1"/>
                </a:solidFill>
              </a:rPr>
              <a:t>Film producers</a:t>
            </a:r>
            <a:r>
              <a:rPr lang="en-US" dirty="0"/>
              <a:t>: Can recruit/consult these producers for the genre they will be producing</a:t>
            </a:r>
          </a:p>
        </p:txBody>
      </p:sp>
    </p:spTree>
    <p:extLst>
      <p:ext uri="{BB962C8B-B14F-4D97-AF65-F5344CB8AC3E}">
        <p14:creationId xmlns:p14="http://schemas.microsoft.com/office/powerpoint/2010/main" val="314788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Google Shape;3214;p57">
            <a:extLst>
              <a:ext uri="{FF2B5EF4-FFF2-40B4-BE49-F238E27FC236}">
                <a16:creationId xmlns:a16="http://schemas.microsoft.com/office/drawing/2014/main" id="{145F0931-D2C7-8DB6-69C0-3FF136400926}"/>
              </a:ext>
            </a:extLst>
          </p:cNvPr>
          <p:cNvSpPr txBox="1">
            <a:spLocks noGrp="1"/>
          </p:cNvSpPr>
          <p:nvPr>
            <p:ph type="subTitle" idx="1"/>
          </p:nvPr>
        </p:nvSpPr>
        <p:spPr>
          <a:xfrm>
            <a:off x="1049530" y="419223"/>
            <a:ext cx="7423471"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solidFill>
                  <a:schemeClr val="tx2">
                    <a:lumMod val="10000"/>
                  </a:schemeClr>
                </a:solidFill>
              </a:rPr>
              <a:t>3</a:t>
            </a:r>
            <a:r>
              <a:rPr lang="en-SG" sz="1800" dirty="0">
                <a:solidFill>
                  <a:schemeClr val="tx2">
                    <a:lumMod val="10000"/>
                  </a:schemeClr>
                </a:solidFill>
                <a:latin typeface="Barlow Semi Condensed"/>
                <a:ea typeface="Barlow Semi Condensed"/>
                <a:cs typeface="Barlow Semi Condensed"/>
                <a:sym typeface="Barlow Semi Condensed"/>
              </a:rPr>
              <a:t>. Film production is rebounding to </a:t>
            </a:r>
            <a:r>
              <a:rPr lang="en-SG" sz="1800" dirty="0">
                <a:solidFill>
                  <a:srgbClr val="00B050"/>
                </a:solidFill>
                <a:latin typeface="Barlow Semi Condensed"/>
                <a:ea typeface="Barlow Semi Condensed"/>
                <a:cs typeface="Barlow Semi Condensed"/>
                <a:sym typeface="Barlow Semi Condensed"/>
              </a:rPr>
              <a:t>higher heights</a:t>
            </a:r>
            <a:endParaRPr sz="1800" dirty="0">
              <a:solidFill>
                <a:srgbClr val="00B050"/>
              </a:solidFill>
              <a:latin typeface="Barlow Semi Condensed"/>
              <a:ea typeface="Barlow Semi Condensed"/>
              <a:cs typeface="Barlow Semi Condensed"/>
              <a:sym typeface="Barlow Semi Condensed"/>
            </a:endParaRPr>
          </a:p>
        </p:txBody>
      </p:sp>
      <p:sp>
        <p:nvSpPr>
          <p:cNvPr id="9" name="Google Shape;3214;p57">
            <a:extLst>
              <a:ext uri="{FF2B5EF4-FFF2-40B4-BE49-F238E27FC236}">
                <a16:creationId xmlns:a16="http://schemas.microsoft.com/office/drawing/2014/main" id="{4A18E30C-21C8-23C4-A71C-C2BC3B12BB03}"/>
              </a:ext>
            </a:extLst>
          </p:cNvPr>
          <p:cNvSpPr txBox="1">
            <a:spLocks/>
          </p:cNvSpPr>
          <p:nvPr/>
        </p:nvSpPr>
        <p:spPr>
          <a:xfrm>
            <a:off x="5697413" y="138189"/>
            <a:ext cx="2696309" cy="1314527"/>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solidFill>
                  <a:schemeClr val="tx1">
                    <a:lumMod val="75000"/>
                  </a:schemeClr>
                </a:solidFill>
              </a:rPr>
              <a:t>Film production decreased in 2019/2020 when COVID hit, but rebounded in 2021 and 2022</a:t>
            </a:r>
          </a:p>
          <a:p>
            <a:pPr marL="127000" algn="l">
              <a:buClr>
                <a:schemeClr val="accent1"/>
              </a:buClr>
              <a:buSzPts val="1600"/>
            </a:pPr>
            <a:endParaRPr lang="en-US" dirty="0">
              <a:solidFill>
                <a:schemeClr val="tx1">
                  <a:lumMod val="75000"/>
                </a:schemeClr>
              </a:solidFill>
            </a:endParaRPr>
          </a:p>
        </p:txBody>
      </p:sp>
      <p:sp>
        <p:nvSpPr>
          <p:cNvPr id="3" name="Google Shape;3214;p57">
            <a:extLst>
              <a:ext uri="{FF2B5EF4-FFF2-40B4-BE49-F238E27FC236}">
                <a16:creationId xmlns:a16="http://schemas.microsoft.com/office/drawing/2014/main" id="{D31AC2BD-E93D-F4D9-FE3A-C0831817C34C}"/>
              </a:ext>
            </a:extLst>
          </p:cNvPr>
          <p:cNvSpPr txBox="1">
            <a:spLocks/>
          </p:cNvSpPr>
          <p:nvPr/>
        </p:nvSpPr>
        <p:spPr>
          <a:xfrm>
            <a:off x="5697413" y="2571750"/>
            <a:ext cx="2696307" cy="692115"/>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457200" indent="-330200" algn="l">
              <a:buClr>
                <a:schemeClr val="accent1"/>
              </a:buClr>
              <a:buSzPts val="1600"/>
              <a:buFont typeface="Barlow Semi Condensed"/>
              <a:buChar char="●"/>
            </a:pPr>
            <a:r>
              <a:rPr lang="en-US" dirty="0">
                <a:solidFill>
                  <a:srgbClr val="7030A0"/>
                </a:solidFill>
              </a:rPr>
              <a:t>IMDb: </a:t>
            </a:r>
            <a:r>
              <a:rPr lang="en-US" dirty="0"/>
              <a:t>Opportunity for IMDb to segment and target specific users to increase user engagement, as more films produced means more opportunities for users to rate and comment on videos.</a:t>
            </a:r>
          </a:p>
          <a:p>
            <a:pPr marL="127000" algn="l">
              <a:buClr>
                <a:schemeClr val="accent1"/>
              </a:buClr>
              <a:buSzPts val="1600"/>
            </a:pPr>
            <a:r>
              <a:rPr lang="en-US" dirty="0"/>
              <a:t> </a:t>
            </a:r>
            <a:endParaRPr lang="en-US" dirty="0">
              <a:solidFill>
                <a:srgbClr val="7030A0"/>
              </a:solidFill>
            </a:endParaRPr>
          </a:p>
          <a:p>
            <a:pPr marL="457200" indent="-330200" algn="l">
              <a:buClr>
                <a:schemeClr val="accent1"/>
              </a:buClr>
              <a:buSzPts val="1600"/>
              <a:buFont typeface="Barlow Semi Condensed"/>
              <a:buChar char="●"/>
            </a:pPr>
            <a:r>
              <a:rPr lang="en-US" dirty="0">
                <a:solidFill>
                  <a:srgbClr val="7030A0"/>
                </a:solidFill>
              </a:rPr>
              <a:t>Film producers </a:t>
            </a:r>
            <a:r>
              <a:rPr lang="en-US" dirty="0"/>
              <a:t>: Increased competition/opportunities for collaboration</a:t>
            </a:r>
          </a:p>
          <a:p>
            <a:pPr marL="127000" algn="l">
              <a:buClr>
                <a:schemeClr val="accent1"/>
              </a:buClr>
              <a:buSzPts val="1600"/>
            </a:pPr>
            <a:endParaRPr lang="en-US" dirty="0"/>
          </a:p>
        </p:txBody>
      </p:sp>
      <p:pic>
        <p:nvPicPr>
          <p:cNvPr id="16" name="Picture 15">
            <a:extLst>
              <a:ext uri="{FF2B5EF4-FFF2-40B4-BE49-F238E27FC236}">
                <a16:creationId xmlns:a16="http://schemas.microsoft.com/office/drawing/2014/main" id="{F126D0F9-BDEC-31C5-23E0-CE5B1BD77A47}"/>
              </a:ext>
            </a:extLst>
          </p:cNvPr>
          <p:cNvPicPr>
            <a:picLocks noChangeAspect="1"/>
          </p:cNvPicPr>
          <p:nvPr/>
        </p:nvPicPr>
        <p:blipFill>
          <a:blip r:embed="rId3"/>
          <a:stretch>
            <a:fillRect/>
          </a:stretch>
        </p:blipFill>
        <p:spPr>
          <a:xfrm>
            <a:off x="993922" y="793507"/>
            <a:ext cx="4624735" cy="2196847"/>
          </a:xfrm>
          <a:prstGeom prst="rect">
            <a:avLst/>
          </a:prstGeom>
        </p:spPr>
      </p:pic>
      <p:sp>
        <p:nvSpPr>
          <p:cNvPr id="19" name="Rectangle 18">
            <a:extLst>
              <a:ext uri="{FF2B5EF4-FFF2-40B4-BE49-F238E27FC236}">
                <a16:creationId xmlns:a16="http://schemas.microsoft.com/office/drawing/2014/main" id="{8A6EB2C1-F589-B82E-F5A6-1B92F6D908C4}"/>
              </a:ext>
            </a:extLst>
          </p:cNvPr>
          <p:cNvSpPr/>
          <p:nvPr/>
        </p:nvSpPr>
        <p:spPr>
          <a:xfrm>
            <a:off x="4219571" y="928763"/>
            <a:ext cx="1318889" cy="1799689"/>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Google Shape;3214;p57">
            <a:extLst>
              <a:ext uri="{FF2B5EF4-FFF2-40B4-BE49-F238E27FC236}">
                <a16:creationId xmlns:a16="http://schemas.microsoft.com/office/drawing/2014/main" id="{1110727E-7E90-ADA3-CCA1-7EE4C74FC2A1}"/>
              </a:ext>
            </a:extLst>
          </p:cNvPr>
          <p:cNvSpPr txBox="1">
            <a:spLocks/>
          </p:cNvSpPr>
          <p:nvPr/>
        </p:nvSpPr>
        <p:spPr>
          <a:xfrm>
            <a:off x="5697411" y="1195572"/>
            <a:ext cx="2696309" cy="1182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127000" algn="l">
              <a:buClr>
                <a:schemeClr val="accent1"/>
              </a:buClr>
              <a:buSzPts val="1600"/>
            </a:pPr>
            <a:endParaRPr lang="en-US" dirty="0">
              <a:solidFill>
                <a:schemeClr val="tx1">
                  <a:lumMod val="75000"/>
                </a:schemeClr>
              </a:solidFill>
            </a:endParaRPr>
          </a:p>
          <a:p>
            <a:pPr marL="457200" indent="-330200" algn="l">
              <a:buClr>
                <a:schemeClr val="accent1"/>
              </a:buClr>
              <a:buSzPts val="1600"/>
              <a:buFont typeface="Barlow Semi Condensed"/>
              <a:buChar char="●"/>
            </a:pPr>
            <a:r>
              <a:rPr lang="en-US" dirty="0">
                <a:solidFill>
                  <a:schemeClr val="tx1">
                    <a:lumMod val="75000"/>
                  </a:schemeClr>
                </a:solidFill>
              </a:rPr>
              <a:t>Majority of the production between 2021 and 2022 came from </a:t>
            </a:r>
            <a:r>
              <a:rPr lang="en-US" dirty="0">
                <a:solidFill>
                  <a:srgbClr val="7030A0"/>
                </a:solidFill>
              </a:rPr>
              <a:t>Drama</a:t>
            </a:r>
            <a:r>
              <a:rPr lang="en-US" dirty="0">
                <a:solidFill>
                  <a:schemeClr val="tx1">
                    <a:lumMod val="75000"/>
                  </a:schemeClr>
                </a:solidFill>
              </a:rPr>
              <a:t>, </a:t>
            </a:r>
            <a:r>
              <a:rPr lang="en-US" dirty="0">
                <a:solidFill>
                  <a:srgbClr val="7030A0"/>
                </a:solidFill>
              </a:rPr>
              <a:t>Horror</a:t>
            </a:r>
            <a:r>
              <a:rPr lang="en-US" dirty="0">
                <a:solidFill>
                  <a:schemeClr val="tx1">
                    <a:lumMod val="75000"/>
                  </a:schemeClr>
                </a:solidFill>
              </a:rPr>
              <a:t> and </a:t>
            </a:r>
            <a:r>
              <a:rPr lang="en-US" dirty="0">
                <a:solidFill>
                  <a:srgbClr val="7030A0"/>
                </a:solidFill>
              </a:rPr>
              <a:t>Action</a:t>
            </a:r>
            <a:r>
              <a:rPr lang="en-US" dirty="0">
                <a:solidFill>
                  <a:schemeClr val="tx1">
                    <a:lumMod val="75000"/>
                  </a:schemeClr>
                </a:solidFill>
              </a:rPr>
              <a:t> genres</a:t>
            </a:r>
          </a:p>
          <a:p>
            <a:pPr marL="127000" algn="l">
              <a:buClr>
                <a:schemeClr val="accent1"/>
              </a:buClr>
              <a:buSzPts val="1600"/>
            </a:pPr>
            <a:endParaRPr lang="en-US" dirty="0"/>
          </a:p>
        </p:txBody>
      </p:sp>
      <p:pic>
        <p:nvPicPr>
          <p:cNvPr id="25" name="Picture 24">
            <a:extLst>
              <a:ext uri="{FF2B5EF4-FFF2-40B4-BE49-F238E27FC236}">
                <a16:creationId xmlns:a16="http://schemas.microsoft.com/office/drawing/2014/main" id="{6D5EAC57-79E4-573D-C18B-2931BEF4E21C}"/>
              </a:ext>
            </a:extLst>
          </p:cNvPr>
          <p:cNvPicPr>
            <a:picLocks noChangeAspect="1"/>
          </p:cNvPicPr>
          <p:nvPr/>
        </p:nvPicPr>
        <p:blipFill>
          <a:blip r:embed="rId4"/>
          <a:stretch>
            <a:fillRect/>
          </a:stretch>
        </p:blipFill>
        <p:spPr>
          <a:xfrm>
            <a:off x="4026706" y="3125610"/>
            <a:ext cx="1817668" cy="1393452"/>
          </a:xfrm>
          <a:prstGeom prst="rect">
            <a:avLst/>
          </a:prstGeom>
        </p:spPr>
      </p:pic>
      <p:pic>
        <p:nvPicPr>
          <p:cNvPr id="27" name="Picture 26">
            <a:extLst>
              <a:ext uri="{FF2B5EF4-FFF2-40B4-BE49-F238E27FC236}">
                <a16:creationId xmlns:a16="http://schemas.microsoft.com/office/drawing/2014/main" id="{EFAA36E9-5BF7-AFE1-C6CA-C37B14DDBA88}"/>
              </a:ext>
            </a:extLst>
          </p:cNvPr>
          <p:cNvPicPr>
            <a:picLocks noChangeAspect="1"/>
          </p:cNvPicPr>
          <p:nvPr/>
        </p:nvPicPr>
        <p:blipFill>
          <a:blip r:embed="rId5"/>
          <a:stretch>
            <a:fillRect/>
          </a:stretch>
        </p:blipFill>
        <p:spPr>
          <a:xfrm>
            <a:off x="2274611" y="3156641"/>
            <a:ext cx="1767837" cy="1362421"/>
          </a:xfrm>
          <a:prstGeom prst="rect">
            <a:avLst/>
          </a:prstGeom>
        </p:spPr>
      </p:pic>
      <p:pic>
        <p:nvPicPr>
          <p:cNvPr id="29" name="Picture 28">
            <a:extLst>
              <a:ext uri="{FF2B5EF4-FFF2-40B4-BE49-F238E27FC236}">
                <a16:creationId xmlns:a16="http://schemas.microsoft.com/office/drawing/2014/main" id="{0BC3CA1A-80E2-1AF6-D4F2-CB06B3CA0FD2}"/>
              </a:ext>
            </a:extLst>
          </p:cNvPr>
          <p:cNvPicPr>
            <a:picLocks noChangeAspect="1"/>
          </p:cNvPicPr>
          <p:nvPr/>
        </p:nvPicPr>
        <p:blipFill>
          <a:blip r:embed="rId6"/>
          <a:stretch>
            <a:fillRect/>
          </a:stretch>
        </p:blipFill>
        <p:spPr>
          <a:xfrm>
            <a:off x="593441" y="3165902"/>
            <a:ext cx="1767837" cy="1353160"/>
          </a:xfrm>
          <a:prstGeom prst="rect">
            <a:avLst/>
          </a:prstGeom>
        </p:spPr>
      </p:pic>
      <p:sp>
        <p:nvSpPr>
          <p:cNvPr id="22" name="Rectangle 21">
            <a:extLst>
              <a:ext uri="{FF2B5EF4-FFF2-40B4-BE49-F238E27FC236}">
                <a16:creationId xmlns:a16="http://schemas.microsoft.com/office/drawing/2014/main" id="{943E7DB2-B82B-31D6-12AE-79894DA813CD}"/>
              </a:ext>
            </a:extLst>
          </p:cNvPr>
          <p:cNvSpPr/>
          <p:nvPr/>
        </p:nvSpPr>
        <p:spPr>
          <a:xfrm>
            <a:off x="1709706" y="3165902"/>
            <a:ext cx="516260" cy="1312869"/>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a:extLst>
              <a:ext uri="{FF2B5EF4-FFF2-40B4-BE49-F238E27FC236}">
                <a16:creationId xmlns:a16="http://schemas.microsoft.com/office/drawing/2014/main" id="{9D31EF80-8A22-19AE-2676-15B7C528AE04}"/>
              </a:ext>
            </a:extLst>
          </p:cNvPr>
          <p:cNvSpPr/>
          <p:nvPr/>
        </p:nvSpPr>
        <p:spPr>
          <a:xfrm>
            <a:off x="3375134" y="3145756"/>
            <a:ext cx="516260" cy="1333016"/>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84C3A9B5-35D6-DD34-EF2C-36A671683E60}"/>
              </a:ext>
            </a:extLst>
          </p:cNvPr>
          <p:cNvSpPr/>
          <p:nvPr/>
        </p:nvSpPr>
        <p:spPr>
          <a:xfrm>
            <a:off x="5174894" y="3125610"/>
            <a:ext cx="516260" cy="1353161"/>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328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19" grpId="0" animBg="1"/>
      <p:bldP spid="23" grpId="0"/>
      <p:bldP spid="22"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Google Shape;3214;p57">
            <a:extLst>
              <a:ext uri="{FF2B5EF4-FFF2-40B4-BE49-F238E27FC236}">
                <a16:creationId xmlns:a16="http://schemas.microsoft.com/office/drawing/2014/main" id="{145F0931-D2C7-8DB6-69C0-3FF136400926}"/>
              </a:ext>
            </a:extLst>
          </p:cNvPr>
          <p:cNvSpPr txBox="1">
            <a:spLocks noGrp="1"/>
          </p:cNvSpPr>
          <p:nvPr>
            <p:ph type="subTitle" idx="1"/>
          </p:nvPr>
        </p:nvSpPr>
        <p:spPr>
          <a:xfrm>
            <a:off x="1049530" y="419223"/>
            <a:ext cx="7423471"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solidFill>
                  <a:schemeClr val="tx2">
                    <a:lumMod val="10000"/>
                  </a:schemeClr>
                </a:solidFill>
              </a:rPr>
              <a:t>4</a:t>
            </a:r>
            <a:r>
              <a:rPr lang="en-SG" sz="1800" dirty="0">
                <a:solidFill>
                  <a:schemeClr val="tx2">
                    <a:lumMod val="10000"/>
                  </a:schemeClr>
                </a:solidFill>
                <a:latin typeface="Barlow Semi Condensed"/>
                <a:ea typeface="Barlow Semi Condensed"/>
                <a:cs typeface="Barlow Semi Condensed"/>
                <a:sym typeface="Barlow Semi Condensed"/>
              </a:rPr>
              <a:t>. Genre trends with rising popularities</a:t>
            </a:r>
            <a:endParaRPr sz="1800" dirty="0">
              <a:solidFill>
                <a:schemeClr val="tx2">
                  <a:lumMod val="10000"/>
                </a:schemeClr>
              </a:solidFill>
              <a:latin typeface="Barlow Semi Condensed"/>
              <a:ea typeface="Barlow Semi Condensed"/>
              <a:cs typeface="Barlow Semi Condensed"/>
              <a:sym typeface="Barlow Semi Condensed"/>
            </a:endParaRPr>
          </a:p>
        </p:txBody>
      </p:sp>
      <p:pic>
        <p:nvPicPr>
          <p:cNvPr id="6" name="Picture 5">
            <a:extLst>
              <a:ext uri="{FF2B5EF4-FFF2-40B4-BE49-F238E27FC236}">
                <a16:creationId xmlns:a16="http://schemas.microsoft.com/office/drawing/2014/main" id="{DC313FB8-D1F2-348C-FABC-292F78AF95F2}"/>
              </a:ext>
            </a:extLst>
          </p:cNvPr>
          <p:cNvPicPr>
            <a:picLocks noChangeAspect="1"/>
          </p:cNvPicPr>
          <p:nvPr/>
        </p:nvPicPr>
        <p:blipFill>
          <a:blip r:embed="rId3"/>
          <a:srcRect/>
          <a:stretch/>
        </p:blipFill>
        <p:spPr>
          <a:xfrm>
            <a:off x="1361887" y="895169"/>
            <a:ext cx="2235026" cy="1756591"/>
          </a:xfrm>
          <a:prstGeom prst="rect">
            <a:avLst/>
          </a:prstGeom>
        </p:spPr>
      </p:pic>
      <p:pic>
        <p:nvPicPr>
          <p:cNvPr id="8" name="Picture 7">
            <a:extLst>
              <a:ext uri="{FF2B5EF4-FFF2-40B4-BE49-F238E27FC236}">
                <a16:creationId xmlns:a16="http://schemas.microsoft.com/office/drawing/2014/main" id="{E7E89420-D9C4-937C-DD8F-5805272BCC56}"/>
              </a:ext>
            </a:extLst>
          </p:cNvPr>
          <p:cNvPicPr>
            <a:picLocks noChangeAspect="1"/>
          </p:cNvPicPr>
          <p:nvPr/>
        </p:nvPicPr>
        <p:blipFill>
          <a:blip r:embed="rId4"/>
          <a:srcRect/>
          <a:stretch/>
        </p:blipFill>
        <p:spPr>
          <a:xfrm>
            <a:off x="3776616" y="981450"/>
            <a:ext cx="2129199" cy="1656782"/>
          </a:xfrm>
          <a:prstGeom prst="rect">
            <a:avLst/>
          </a:prstGeom>
        </p:spPr>
      </p:pic>
      <p:sp>
        <p:nvSpPr>
          <p:cNvPr id="9" name="Google Shape;3214;p57">
            <a:extLst>
              <a:ext uri="{FF2B5EF4-FFF2-40B4-BE49-F238E27FC236}">
                <a16:creationId xmlns:a16="http://schemas.microsoft.com/office/drawing/2014/main" id="{4A18E30C-21C8-23C4-A71C-C2BC3B12BB03}"/>
              </a:ext>
            </a:extLst>
          </p:cNvPr>
          <p:cNvSpPr txBox="1">
            <a:spLocks/>
          </p:cNvSpPr>
          <p:nvPr/>
        </p:nvSpPr>
        <p:spPr>
          <a:xfrm>
            <a:off x="1127760" y="2651760"/>
            <a:ext cx="6545580" cy="1184116"/>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solidFill>
                  <a:schemeClr val="accent1"/>
                </a:solidFill>
              </a:rPr>
              <a:t>Action</a:t>
            </a:r>
            <a:r>
              <a:rPr lang="en-US" dirty="0"/>
              <a:t> and </a:t>
            </a:r>
            <a:r>
              <a:rPr lang="en-US" dirty="0">
                <a:solidFill>
                  <a:schemeClr val="accent1"/>
                </a:solidFill>
              </a:rPr>
              <a:t>Comedy</a:t>
            </a:r>
            <a:r>
              <a:rPr lang="en-US" dirty="0"/>
              <a:t> films are </a:t>
            </a:r>
            <a:r>
              <a:rPr lang="en-US" dirty="0">
                <a:solidFill>
                  <a:srgbClr val="00B050"/>
                </a:solidFill>
              </a:rPr>
              <a:t>rising in popularity </a:t>
            </a:r>
            <a:r>
              <a:rPr lang="en-US" dirty="0"/>
              <a:t>(with both genres rising above the mean popularity recently)</a:t>
            </a:r>
          </a:p>
          <a:p>
            <a:pPr marL="127000" algn="l">
              <a:buClr>
                <a:schemeClr val="accent1"/>
              </a:buClr>
              <a:buSzPts val="1600"/>
            </a:pPr>
            <a:endParaRPr lang="en-US" dirty="0"/>
          </a:p>
        </p:txBody>
      </p:sp>
      <p:sp>
        <p:nvSpPr>
          <p:cNvPr id="3" name="Google Shape;3214;p57">
            <a:extLst>
              <a:ext uri="{FF2B5EF4-FFF2-40B4-BE49-F238E27FC236}">
                <a16:creationId xmlns:a16="http://schemas.microsoft.com/office/drawing/2014/main" id="{D31AC2BD-E93D-F4D9-FE3A-C0831817C34C}"/>
              </a:ext>
            </a:extLst>
          </p:cNvPr>
          <p:cNvSpPr txBox="1">
            <a:spLocks/>
          </p:cNvSpPr>
          <p:nvPr/>
        </p:nvSpPr>
        <p:spPr>
          <a:xfrm>
            <a:off x="1127760" y="3445419"/>
            <a:ext cx="6545580" cy="692115"/>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457200" indent="-330200" algn="l">
              <a:buClr>
                <a:schemeClr val="accent1"/>
              </a:buClr>
              <a:buSzPts val="1600"/>
              <a:buFont typeface="Barlow Semi Condensed"/>
              <a:buChar char="●"/>
            </a:pPr>
            <a:r>
              <a:rPr lang="en-US" dirty="0">
                <a:solidFill>
                  <a:schemeClr val="accent1"/>
                </a:solidFill>
              </a:rPr>
              <a:t>IMDb</a:t>
            </a:r>
            <a:r>
              <a:rPr lang="en-US" dirty="0"/>
              <a:t>: Can consider showcasing hot action/comedy films on landing site</a:t>
            </a:r>
          </a:p>
          <a:p>
            <a:pPr marL="457200" indent="-330200" algn="l">
              <a:buClr>
                <a:schemeClr val="accent1"/>
              </a:buClr>
              <a:buSzPts val="1600"/>
              <a:buFont typeface="Barlow Semi Condensed"/>
              <a:buChar char="●"/>
            </a:pPr>
            <a:endParaRPr lang="en-US" dirty="0"/>
          </a:p>
          <a:p>
            <a:pPr marL="457200" indent="-330200" algn="l">
              <a:buClr>
                <a:schemeClr val="accent1"/>
              </a:buClr>
              <a:buSzPts val="1600"/>
              <a:buFont typeface="Barlow Semi Condensed"/>
              <a:buChar char="●"/>
            </a:pPr>
            <a:r>
              <a:rPr lang="en-US" dirty="0">
                <a:solidFill>
                  <a:schemeClr val="accent1"/>
                </a:solidFill>
              </a:rPr>
              <a:t>Film producers</a:t>
            </a:r>
            <a:r>
              <a:rPr lang="en-US" dirty="0"/>
              <a:t>: Can consider producing films of these genres</a:t>
            </a:r>
          </a:p>
        </p:txBody>
      </p:sp>
    </p:spTree>
    <p:extLst>
      <p:ext uri="{BB962C8B-B14F-4D97-AF65-F5344CB8AC3E}">
        <p14:creationId xmlns:p14="http://schemas.microsoft.com/office/powerpoint/2010/main" val="64011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96944" y="2510113"/>
            <a:ext cx="4150112"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Recommender Engine</a:t>
            </a:r>
            <a:endParaRPr sz="44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28122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 Created</a:t>
            </a:r>
            <a:endParaRPr dirty="0"/>
          </a:p>
        </p:txBody>
      </p:sp>
      <p:sp>
        <p:nvSpPr>
          <p:cNvPr id="2197" name="Google Shape;2197;p40"/>
          <p:cNvSpPr txBox="1">
            <a:spLocks noGrp="1"/>
          </p:cNvSpPr>
          <p:nvPr>
            <p:ph type="subTitle" idx="2"/>
          </p:nvPr>
        </p:nvSpPr>
        <p:spPr>
          <a:xfrm>
            <a:off x="1356360" y="1796796"/>
            <a:ext cx="265938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Cosine-similarity model</a:t>
            </a:r>
            <a:endParaRPr dirty="0"/>
          </a:p>
        </p:txBody>
      </p:sp>
      <p:sp>
        <p:nvSpPr>
          <p:cNvPr id="2198" name="Google Shape;2198;p40"/>
          <p:cNvSpPr txBox="1">
            <a:spLocks noGrp="1"/>
          </p:cNvSpPr>
          <p:nvPr>
            <p:ph type="subTitle" idx="3"/>
          </p:nvPr>
        </p:nvSpPr>
        <p:spPr>
          <a:xfrm>
            <a:off x="4678680" y="1786182"/>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Keras</a:t>
            </a:r>
            <a:endParaRPr dirty="0"/>
          </a:p>
        </p:txBody>
      </p:sp>
      <p:sp>
        <p:nvSpPr>
          <p:cNvPr id="2200" name="Google Shape;2200;p40"/>
          <p:cNvSpPr txBox="1">
            <a:spLocks noGrp="1"/>
          </p:cNvSpPr>
          <p:nvPr>
            <p:ph type="subTitle" idx="5"/>
          </p:nvPr>
        </p:nvSpPr>
        <p:spPr>
          <a:xfrm>
            <a:off x="1234440" y="2208276"/>
            <a:ext cx="3009900" cy="16703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 User inputs 3 movies they enjoy</a:t>
            </a:r>
          </a:p>
          <a:p>
            <a:pPr marL="0" lvl="0" indent="0" algn="l" rtl="0">
              <a:spcBef>
                <a:spcPts val="0"/>
              </a:spcBef>
              <a:spcAft>
                <a:spcPts val="0"/>
              </a:spcAft>
              <a:buNone/>
            </a:pPr>
            <a:r>
              <a:rPr lang="en-SG" dirty="0">
                <a:latin typeface="Barlow Semi Condensed"/>
                <a:ea typeface="Barlow Semi Condensed"/>
                <a:cs typeface="Barlow Semi Condensed"/>
                <a:sym typeface="Barlow Semi Condensed"/>
              </a:rPr>
              <a:t>- Mo</a:t>
            </a:r>
            <a:r>
              <a:rPr lang="en-SG" dirty="0"/>
              <a:t>del will calculate cosine similarity scores with movies in database</a:t>
            </a:r>
          </a:p>
          <a:p>
            <a:pPr marL="0" lvl="0" indent="0" algn="l" rtl="0">
              <a:spcBef>
                <a:spcPts val="0"/>
              </a:spcBef>
              <a:spcAft>
                <a:spcPts val="0"/>
              </a:spcAft>
              <a:buNone/>
            </a:pPr>
            <a:r>
              <a:rPr lang="en-SG" dirty="0">
                <a:latin typeface="Barlow Semi Condensed"/>
                <a:ea typeface="Barlow Semi Condensed"/>
                <a:cs typeface="Barlow Semi Condensed"/>
                <a:sym typeface="Barlow Semi Condensed"/>
              </a:rPr>
              <a:t>- Sorted by highest popularity scores and recommendation propensity, returning top 5 movies</a:t>
            </a:r>
            <a:endParaRPr dirty="0">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4457700" y="2197662"/>
            <a:ext cx="2572620" cy="107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latin typeface="Barlow Semi Condensed"/>
                <a:ea typeface="Barlow Semi Condensed"/>
                <a:cs typeface="Barlow Semi Condensed"/>
                <a:sym typeface="Barlow Semi Condensed"/>
              </a:rPr>
              <a:t>- Trained using MovieLens 1m dataset</a:t>
            </a:r>
          </a:p>
          <a:p>
            <a:pPr marL="0" lvl="0" indent="0" algn="l" rtl="0">
              <a:spcBef>
                <a:spcPts val="0"/>
              </a:spcBef>
              <a:spcAft>
                <a:spcPts val="0"/>
              </a:spcAft>
              <a:buNone/>
            </a:pPr>
            <a:r>
              <a:rPr lang="en" dirty="0"/>
              <a:t>- Model takes 2 inputs: user index and movie index</a:t>
            </a: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 </a:t>
            </a:r>
            <a:r>
              <a:rPr lang="en" dirty="0"/>
              <a:t>Passes the inputs through NN architecture and predicts a user rating</a:t>
            </a:r>
          </a:p>
          <a:p>
            <a:pPr marL="0" lvl="0" indent="0" algn="l" rtl="0">
              <a:spcBef>
                <a:spcPts val="0"/>
              </a:spcBef>
              <a:spcAft>
                <a:spcPts val="0"/>
              </a:spcAft>
              <a:buNone/>
            </a:pPr>
            <a:r>
              <a:rPr lang="en" dirty="0">
                <a:latin typeface="Barlow Semi Condensed"/>
                <a:ea typeface="Barlow Semi Condensed"/>
                <a:cs typeface="Barlow Semi Condensed"/>
                <a:sym typeface="Barlow Semi Condensed"/>
              </a:rPr>
              <a:t>- </a:t>
            </a:r>
            <a:r>
              <a:rPr lang="en" dirty="0"/>
              <a:t>val_mse of 0.94</a:t>
            </a:r>
            <a:endParaRPr dirty="0">
              <a:latin typeface="Barlow Semi Condensed"/>
              <a:ea typeface="Barlow Semi Condensed"/>
              <a:cs typeface="Barlow Semi Condensed"/>
              <a:sym typeface="Barlow Semi Condensed"/>
            </a:endParaRPr>
          </a:p>
        </p:txBody>
      </p:sp>
      <p:grpSp>
        <p:nvGrpSpPr>
          <p:cNvPr id="2202" name="Google Shape;2202;p40"/>
          <p:cNvGrpSpPr/>
          <p:nvPr/>
        </p:nvGrpSpPr>
        <p:grpSpPr>
          <a:xfrm>
            <a:off x="2450479" y="1291129"/>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5350702" y="1281537"/>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pic>
        <p:nvPicPr>
          <p:cNvPr id="7" name="Picture 6">
            <a:extLst>
              <a:ext uri="{FF2B5EF4-FFF2-40B4-BE49-F238E27FC236}">
                <a16:creationId xmlns:a16="http://schemas.microsoft.com/office/drawing/2014/main" id="{14C20587-F102-963A-9F4A-9CBC68CF808F}"/>
              </a:ext>
            </a:extLst>
          </p:cNvPr>
          <p:cNvPicPr>
            <a:picLocks noChangeAspect="1"/>
          </p:cNvPicPr>
          <p:nvPr/>
        </p:nvPicPr>
        <p:blipFill>
          <a:blip r:embed="rId3"/>
          <a:stretch>
            <a:fillRect/>
          </a:stretch>
        </p:blipFill>
        <p:spPr>
          <a:xfrm>
            <a:off x="6947649" y="328434"/>
            <a:ext cx="1948976" cy="42919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7">
                                            <p:txEl>
                                              <p:pRg st="0" end="0"/>
                                            </p:txEl>
                                          </p:spTgt>
                                        </p:tgtEl>
                                        <p:attrNameLst>
                                          <p:attrName>style.visibility</p:attrName>
                                        </p:attrNameLst>
                                      </p:cBhvr>
                                      <p:to>
                                        <p:strVal val="visible"/>
                                      </p:to>
                                    </p:set>
                                    <p:animEffect transition="in" filter="fade">
                                      <p:cBhvr>
                                        <p:cTn id="7" dur="500"/>
                                        <p:tgtEl>
                                          <p:spTgt spid="219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02"/>
                                        </p:tgtEl>
                                        <p:attrNameLst>
                                          <p:attrName>style.visibility</p:attrName>
                                        </p:attrNameLst>
                                      </p:cBhvr>
                                      <p:to>
                                        <p:strVal val="visible"/>
                                      </p:to>
                                    </p:set>
                                    <p:animEffect transition="in" filter="fade">
                                      <p:cBhvr>
                                        <p:cTn id="10" dur="500"/>
                                        <p:tgtEl>
                                          <p:spTgt spid="220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00">
                                            <p:txEl>
                                              <p:pRg st="0" end="0"/>
                                            </p:txEl>
                                          </p:spTgt>
                                        </p:tgtEl>
                                        <p:attrNameLst>
                                          <p:attrName>style.visibility</p:attrName>
                                        </p:attrNameLst>
                                      </p:cBhvr>
                                      <p:to>
                                        <p:strVal val="visible"/>
                                      </p:to>
                                    </p:set>
                                    <p:animEffect transition="in" filter="fade">
                                      <p:cBhvr>
                                        <p:cTn id="13" dur="500"/>
                                        <p:tgtEl>
                                          <p:spTgt spid="220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00">
                                            <p:txEl>
                                              <p:pRg st="1" end="1"/>
                                            </p:txEl>
                                          </p:spTgt>
                                        </p:tgtEl>
                                        <p:attrNameLst>
                                          <p:attrName>style.visibility</p:attrName>
                                        </p:attrNameLst>
                                      </p:cBhvr>
                                      <p:to>
                                        <p:strVal val="visible"/>
                                      </p:to>
                                    </p:set>
                                    <p:animEffect transition="in" filter="fade">
                                      <p:cBhvr>
                                        <p:cTn id="18" dur="500"/>
                                        <p:tgtEl>
                                          <p:spTgt spid="220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00">
                                            <p:txEl>
                                              <p:pRg st="2" end="2"/>
                                            </p:txEl>
                                          </p:spTgt>
                                        </p:tgtEl>
                                        <p:attrNameLst>
                                          <p:attrName>style.visibility</p:attrName>
                                        </p:attrNameLst>
                                      </p:cBhvr>
                                      <p:to>
                                        <p:strVal val="visible"/>
                                      </p:to>
                                    </p:set>
                                    <p:animEffect transition="in" filter="fade">
                                      <p:cBhvr>
                                        <p:cTn id="23" dur="500"/>
                                        <p:tgtEl>
                                          <p:spTgt spid="220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198">
                                            <p:txEl>
                                              <p:pRg st="0" end="0"/>
                                            </p:txEl>
                                          </p:spTgt>
                                        </p:tgtEl>
                                        <p:attrNameLst>
                                          <p:attrName>style.visibility</p:attrName>
                                        </p:attrNameLst>
                                      </p:cBhvr>
                                      <p:to>
                                        <p:strVal val="visible"/>
                                      </p:to>
                                    </p:set>
                                    <p:animEffect transition="in" filter="fade">
                                      <p:cBhvr>
                                        <p:cTn id="28" dur="500"/>
                                        <p:tgtEl>
                                          <p:spTgt spid="2198">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212"/>
                                        </p:tgtEl>
                                        <p:attrNameLst>
                                          <p:attrName>style.visibility</p:attrName>
                                        </p:attrNameLst>
                                      </p:cBhvr>
                                      <p:to>
                                        <p:strVal val="visible"/>
                                      </p:to>
                                    </p:set>
                                    <p:animEffect transition="in" filter="fade">
                                      <p:cBhvr>
                                        <p:cTn id="31" dur="500"/>
                                        <p:tgtEl>
                                          <p:spTgt spid="22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01">
                                            <p:txEl>
                                              <p:pRg st="0" end="0"/>
                                            </p:txEl>
                                          </p:spTgt>
                                        </p:tgtEl>
                                        <p:attrNameLst>
                                          <p:attrName>style.visibility</p:attrName>
                                        </p:attrNameLst>
                                      </p:cBhvr>
                                      <p:to>
                                        <p:strVal val="visible"/>
                                      </p:to>
                                    </p:set>
                                    <p:animEffect transition="in" filter="fade">
                                      <p:cBhvr>
                                        <p:cTn id="34" dur="500"/>
                                        <p:tgtEl>
                                          <p:spTgt spid="220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01">
                                            <p:txEl>
                                              <p:pRg st="1" end="1"/>
                                            </p:txEl>
                                          </p:spTgt>
                                        </p:tgtEl>
                                        <p:attrNameLst>
                                          <p:attrName>style.visibility</p:attrName>
                                        </p:attrNameLst>
                                      </p:cBhvr>
                                      <p:to>
                                        <p:strVal val="visible"/>
                                      </p:to>
                                    </p:set>
                                    <p:animEffect transition="in" filter="fade">
                                      <p:cBhvr>
                                        <p:cTn id="39" dur="500"/>
                                        <p:tgtEl>
                                          <p:spTgt spid="2201">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01">
                                            <p:txEl>
                                              <p:pRg st="2" end="2"/>
                                            </p:txEl>
                                          </p:spTgt>
                                        </p:tgtEl>
                                        <p:attrNameLst>
                                          <p:attrName>style.visibility</p:attrName>
                                        </p:attrNameLst>
                                      </p:cBhvr>
                                      <p:to>
                                        <p:strVal val="visible"/>
                                      </p:to>
                                    </p:set>
                                    <p:animEffect transition="in" filter="fade">
                                      <p:cBhvr>
                                        <p:cTn id="44" dur="500"/>
                                        <p:tgtEl>
                                          <p:spTgt spid="2201">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01">
                                            <p:txEl>
                                              <p:pRg st="3" end="3"/>
                                            </p:txEl>
                                          </p:spTgt>
                                        </p:tgtEl>
                                        <p:attrNameLst>
                                          <p:attrName>style.visibility</p:attrName>
                                        </p:attrNameLst>
                                      </p:cBhvr>
                                      <p:to>
                                        <p:strVal val="visible"/>
                                      </p:to>
                                    </p:set>
                                    <p:animEffect transition="in" filter="fade">
                                      <p:cBhvr>
                                        <p:cTn id="49" dur="500"/>
                                        <p:tgtEl>
                                          <p:spTgt spid="2201">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7" grpId="0" build="p"/>
      <p:bldP spid="2198" grpId="0" build="p"/>
      <p:bldP spid="2200" grpId="0" uiExpand="1" build="p"/>
      <p:bldP spid="220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731647" y="573573"/>
            <a:ext cx="635100" cy="734640"/>
            <a:chOff x="731647" y="573573"/>
            <a:chExt cx="635100" cy="734640"/>
          </a:xfrm>
        </p:grpSpPr>
        <p:grpSp>
          <p:nvGrpSpPr>
            <p:cNvPr id="1897" name="Google Shape;1897;p37"/>
            <p:cNvGrpSpPr/>
            <p:nvPr/>
          </p:nvGrpSpPr>
          <p:grpSpPr>
            <a:xfrm>
              <a:off x="731647" y="573573"/>
              <a:ext cx="635100" cy="635100"/>
              <a:chOff x="917231" y="750460"/>
              <a:chExt cx="635100" cy="635100"/>
            </a:xfrm>
          </p:grpSpPr>
          <p:sp>
            <p:nvSpPr>
              <p:cNvPr id="1898" name="Google Shape;189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7"/>
            <p:cNvGrpSpPr/>
            <p:nvPr/>
          </p:nvGrpSpPr>
          <p:grpSpPr>
            <a:xfrm>
              <a:off x="961679" y="1281213"/>
              <a:ext cx="175013" cy="27000"/>
              <a:chOff x="5662375" y="212375"/>
              <a:chExt cx="175013" cy="27000"/>
            </a:xfrm>
          </p:grpSpPr>
          <p:sp>
            <p:nvSpPr>
              <p:cNvPr id="1901" name="Google Shape;190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2" name="Google Shape;190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3" name="Google Shape;190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04" name="Google Shape;1904;p37"/>
          <p:cNvGrpSpPr/>
          <p:nvPr/>
        </p:nvGrpSpPr>
        <p:grpSpPr>
          <a:xfrm>
            <a:off x="737558" y="1717350"/>
            <a:ext cx="635100" cy="733490"/>
            <a:chOff x="731647" y="1650460"/>
            <a:chExt cx="635100" cy="733490"/>
          </a:xfrm>
        </p:grpSpPr>
        <p:grpSp>
          <p:nvGrpSpPr>
            <p:cNvPr id="1905" name="Google Shape;1905;p37"/>
            <p:cNvGrpSpPr/>
            <p:nvPr/>
          </p:nvGrpSpPr>
          <p:grpSpPr>
            <a:xfrm>
              <a:off x="731647" y="1650460"/>
              <a:ext cx="635100" cy="635100"/>
              <a:chOff x="917231" y="1827973"/>
              <a:chExt cx="635100" cy="635100"/>
            </a:xfrm>
          </p:grpSpPr>
          <p:sp>
            <p:nvSpPr>
              <p:cNvPr id="1906" name="Google Shape;190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37"/>
            <p:cNvGrpSpPr/>
            <p:nvPr/>
          </p:nvGrpSpPr>
          <p:grpSpPr>
            <a:xfrm>
              <a:off x="961679" y="2356951"/>
              <a:ext cx="175013" cy="27000"/>
              <a:chOff x="5662375" y="212375"/>
              <a:chExt cx="175013" cy="27000"/>
            </a:xfrm>
          </p:grpSpPr>
          <p:sp>
            <p:nvSpPr>
              <p:cNvPr id="1909" name="Google Shape;190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0" name="Google Shape;191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1" name="Google Shape;191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912" name="Google Shape;1912;p37"/>
          <p:cNvGrpSpPr/>
          <p:nvPr/>
        </p:nvGrpSpPr>
        <p:grpSpPr>
          <a:xfrm>
            <a:off x="760876" y="2884805"/>
            <a:ext cx="635100" cy="734984"/>
            <a:chOff x="731647" y="2728277"/>
            <a:chExt cx="635100" cy="734984"/>
          </a:xfrm>
        </p:grpSpPr>
        <p:grpSp>
          <p:nvGrpSpPr>
            <p:cNvPr id="1913" name="Google Shape;1913;p37"/>
            <p:cNvGrpSpPr/>
            <p:nvPr/>
          </p:nvGrpSpPr>
          <p:grpSpPr>
            <a:xfrm>
              <a:off x="731647" y="2728277"/>
              <a:ext cx="635100" cy="635100"/>
              <a:chOff x="917231" y="2905502"/>
              <a:chExt cx="635100" cy="635100"/>
            </a:xfrm>
          </p:grpSpPr>
          <p:sp>
            <p:nvSpPr>
              <p:cNvPr id="1914" name="Google Shape;191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37"/>
            <p:cNvGrpSpPr/>
            <p:nvPr/>
          </p:nvGrpSpPr>
          <p:grpSpPr>
            <a:xfrm>
              <a:off x="961679" y="3436260"/>
              <a:ext cx="175013" cy="27000"/>
              <a:chOff x="5662375" y="212375"/>
              <a:chExt cx="175013" cy="27000"/>
            </a:xfrm>
          </p:grpSpPr>
          <p:sp>
            <p:nvSpPr>
              <p:cNvPr id="1917" name="Google Shape;191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8" name="Google Shape;191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19" name="Google Shape;191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28" name="Google Shape;192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1930" name="Google Shape;1930;p37"/>
          <p:cNvSpPr txBox="1">
            <a:spLocks noGrp="1"/>
          </p:cNvSpPr>
          <p:nvPr>
            <p:ph type="subTitle" idx="1"/>
          </p:nvPr>
        </p:nvSpPr>
        <p:spPr>
          <a:xfrm>
            <a:off x="1670119" y="7025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Project Objectives</a:t>
            </a:r>
            <a:endParaRPr dirty="0"/>
          </a:p>
        </p:txBody>
      </p:sp>
      <p:sp>
        <p:nvSpPr>
          <p:cNvPr id="1931" name="Google Shape;1931;p37"/>
          <p:cNvSpPr txBox="1">
            <a:spLocks noGrp="1"/>
          </p:cNvSpPr>
          <p:nvPr>
            <p:ph type="subTitle" idx="3"/>
          </p:nvPr>
        </p:nvSpPr>
        <p:spPr>
          <a:xfrm>
            <a:off x="1676005" y="1802087"/>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Data Acquisition &amp; Loading</a:t>
            </a:r>
            <a:endParaRPr dirty="0"/>
          </a:p>
        </p:txBody>
      </p:sp>
      <p:sp>
        <p:nvSpPr>
          <p:cNvPr id="1933" name="Google Shape;1933;p37"/>
          <p:cNvSpPr txBox="1">
            <a:spLocks noGrp="1"/>
          </p:cNvSpPr>
          <p:nvPr>
            <p:ph type="subTitle" idx="5"/>
          </p:nvPr>
        </p:nvSpPr>
        <p:spPr>
          <a:xfrm>
            <a:off x="1699002" y="296164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Key Insights</a:t>
            </a:r>
            <a:endParaRPr dirty="0"/>
          </a:p>
        </p:txBody>
      </p:sp>
      <p:sp>
        <p:nvSpPr>
          <p:cNvPr id="1937" name="Google Shape;1937;p37"/>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38" name="Google Shape;1938;p37"/>
          <p:cNvSpPr txBox="1">
            <a:spLocks noGrp="1"/>
          </p:cNvSpPr>
          <p:nvPr>
            <p:ph type="title" idx="13"/>
          </p:nvPr>
        </p:nvSpPr>
        <p:spPr>
          <a:xfrm>
            <a:off x="819727" y="186825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39" name="Google Shape;1939;p37"/>
          <p:cNvSpPr txBox="1">
            <a:spLocks noGrp="1"/>
          </p:cNvSpPr>
          <p:nvPr>
            <p:ph type="title" idx="14"/>
          </p:nvPr>
        </p:nvSpPr>
        <p:spPr>
          <a:xfrm>
            <a:off x="843045" y="303688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941" name="Google Shape;1941;p37"/>
          <p:cNvGrpSpPr/>
          <p:nvPr/>
        </p:nvGrpSpPr>
        <p:grpSpPr>
          <a:xfrm>
            <a:off x="4410910" y="1562377"/>
            <a:ext cx="4430405" cy="3106404"/>
            <a:chOff x="862950" y="825025"/>
            <a:chExt cx="5862650" cy="4111175"/>
          </a:xfrm>
        </p:grpSpPr>
        <p:sp>
          <p:nvSpPr>
            <p:cNvPr id="1942" name="Google Shape;1942;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12;p37">
            <a:extLst>
              <a:ext uri="{FF2B5EF4-FFF2-40B4-BE49-F238E27FC236}">
                <a16:creationId xmlns:a16="http://schemas.microsoft.com/office/drawing/2014/main" id="{48955FFC-639A-D33A-B9F9-99916F32065B}"/>
              </a:ext>
            </a:extLst>
          </p:cNvPr>
          <p:cNvGrpSpPr/>
          <p:nvPr/>
        </p:nvGrpSpPr>
        <p:grpSpPr>
          <a:xfrm>
            <a:off x="775924" y="3813481"/>
            <a:ext cx="635100" cy="734984"/>
            <a:chOff x="731647" y="2728277"/>
            <a:chExt cx="635100" cy="734984"/>
          </a:xfrm>
        </p:grpSpPr>
        <p:grpSp>
          <p:nvGrpSpPr>
            <p:cNvPr id="20" name="Google Shape;1913;p37">
              <a:extLst>
                <a:ext uri="{FF2B5EF4-FFF2-40B4-BE49-F238E27FC236}">
                  <a16:creationId xmlns:a16="http://schemas.microsoft.com/office/drawing/2014/main" id="{AC7AA78F-83B2-6B00-A967-267C9B0611CB}"/>
                </a:ext>
              </a:extLst>
            </p:cNvPr>
            <p:cNvGrpSpPr/>
            <p:nvPr/>
          </p:nvGrpSpPr>
          <p:grpSpPr>
            <a:xfrm>
              <a:off x="731647" y="2728277"/>
              <a:ext cx="635100" cy="635100"/>
              <a:chOff x="917231" y="2905502"/>
              <a:chExt cx="635100" cy="635100"/>
            </a:xfrm>
          </p:grpSpPr>
          <p:sp>
            <p:nvSpPr>
              <p:cNvPr id="25" name="Google Shape;1914;p37">
                <a:extLst>
                  <a:ext uri="{FF2B5EF4-FFF2-40B4-BE49-F238E27FC236}">
                    <a16:creationId xmlns:a16="http://schemas.microsoft.com/office/drawing/2014/main" id="{ADEB52EE-C176-D53C-5B43-049F1AAAA1F0}"/>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15;p37">
                <a:extLst>
                  <a:ext uri="{FF2B5EF4-FFF2-40B4-BE49-F238E27FC236}">
                    <a16:creationId xmlns:a16="http://schemas.microsoft.com/office/drawing/2014/main" id="{000A4158-5457-DDB8-F121-C6AD3258DCAE}"/>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916;p37">
              <a:extLst>
                <a:ext uri="{FF2B5EF4-FFF2-40B4-BE49-F238E27FC236}">
                  <a16:creationId xmlns:a16="http://schemas.microsoft.com/office/drawing/2014/main" id="{62B4570F-C216-7A0D-C98D-08D500991C45}"/>
                </a:ext>
              </a:extLst>
            </p:cNvPr>
            <p:cNvGrpSpPr/>
            <p:nvPr/>
          </p:nvGrpSpPr>
          <p:grpSpPr>
            <a:xfrm>
              <a:off x="961679" y="3436260"/>
              <a:ext cx="175013" cy="27000"/>
              <a:chOff x="5662375" y="212375"/>
              <a:chExt cx="175013" cy="27000"/>
            </a:xfrm>
          </p:grpSpPr>
          <p:sp>
            <p:nvSpPr>
              <p:cNvPr id="22" name="Google Shape;1917;p37">
                <a:extLst>
                  <a:ext uri="{FF2B5EF4-FFF2-40B4-BE49-F238E27FC236}">
                    <a16:creationId xmlns:a16="http://schemas.microsoft.com/office/drawing/2014/main" id="{345ED950-AE1E-AEA7-240D-E432DAB2FE3C}"/>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 name="Google Shape;1918;p37">
                <a:extLst>
                  <a:ext uri="{FF2B5EF4-FFF2-40B4-BE49-F238E27FC236}">
                    <a16:creationId xmlns:a16="http://schemas.microsoft.com/office/drawing/2014/main" id="{F6EF8FC6-6405-C711-EF91-8346ABA4A84E}"/>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 name="Google Shape;1919;p37">
                <a:extLst>
                  <a:ext uri="{FF2B5EF4-FFF2-40B4-BE49-F238E27FC236}">
                    <a16:creationId xmlns:a16="http://schemas.microsoft.com/office/drawing/2014/main" id="{414B8C08-5D11-3B92-85E1-FE4A317BAE42}"/>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7" name="Google Shape;1933;p37">
            <a:extLst>
              <a:ext uri="{FF2B5EF4-FFF2-40B4-BE49-F238E27FC236}">
                <a16:creationId xmlns:a16="http://schemas.microsoft.com/office/drawing/2014/main" id="{C03374F0-1F8A-1909-D7DB-B2B341952D5A}"/>
              </a:ext>
            </a:extLst>
          </p:cNvPr>
          <p:cNvSpPr txBox="1">
            <a:spLocks/>
          </p:cNvSpPr>
          <p:nvPr/>
        </p:nvSpPr>
        <p:spPr>
          <a:xfrm>
            <a:off x="1674097" y="3956128"/>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SG" dirty="0"/>
              <a:t>Recommender Engine</a:t>
            </a:r>
          </a:p>
        </p:txBody>
      </p:sp>
      <p:sp>
        <p:nvSpPr>
          <p:cNvPr id="29" name="Google Shape;1939;p37">
            <a:extLst>
              <a:ext uri="{FF2B5EF4-FFF2-40B4-BE49-F238E27FC236}">
                <a16:creationId xmlns:a16="http://schemas.microsoft.com/office/drawing/2014/main" id="{1E7CBDD1-867E-DCB4-87FA-EA73C2B15A8F}"/>
              </a:ext>
            </a:extLst>
          </p:cNvPr>
          <p:cNvSpPr txBox="1">
            <a:spLocks/>
          </p:cNvSpPr>
          <p:nvPr/>
        </p:nvSpPr>
        <p:spPr>
          <a:xfrm>
            <a:off x="858093" y="3965564"/>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96944" y="2231088"/>
            <a:ext cx="4150112"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Project Guidelines</a:t>
            </a:r>
            <a:endParaRPr sz="44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32" name="Google Shape;3213;p57">
            <a:extLst>
              <a:ext uri="{FF2B5EF4-FFF2-40B4-BE49-F238E27FC236}">
                <a16:creationId xmlns:a16="http://schemas.microsoft.com/office/drawing/2014/main" id="{8DA48F3F-15D0-F561-DFE5-96AC38873619}"/>
              </a:ext>
            </a:extLst>
          </p:cNvPr>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SG" dirty="0"/>
              <a:t>Project Objectives</a:t>
            </a:r>
            <a:endParaRPr dirty="0"/>
          </a:p>
          <a:p>
            <a:pPr marL="0" lvl="0" indent="0" algn="ctr" rtl="0">
              <a:spcBef>
                <a:spcPts val="0"/>
              </a:spcBef>
              <a:spcAft>
                <a:spcPts val="0"/>
              </a:spcAft>
              <a:buNone/>
            </a:pPr>
            <a:endParaRPr dirty="0"/>
          </a:p>
        </p:txBody>
      </p:sp>
      <p:sp>
        <p:nvSpPr>
          <p:cNvPr id="33" name="Google Shape;3214;p57">
            <a:extLst>
              <a:ext uri="{FF2B5EF4-FFF2-40B4-BE49-F238E27FC236}">
                <a16:creationId xmlns:a16="http://schemas.microsoft.com/office/drawing/2014/main" id="{533CC04E-BCB5-4B4D-8691-E4980AE39271}"/>
              </a:ext>
            </a:extLst>
          </p:cNvPr>
          <p:cNvSpPr txBox="1">
            <a:spLocks noGrp="1"/>
          </p:cNvSpPr>
          <p:nvPr>
            <p:ph type="subTitle" idx="1"/>
          </p:nvPr>
        </p:nvSpPr>
        <p:spPr>
          <a:xfrm>
            <a:off x="1014900" y="963526"/>
            <a:ext cx="3237432" cy="1608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2000" dirty="0">
                <a:latin typeface="Barlow Semi Condensed"/>
                <a:ea typeface="Barlow Semi Condensed"/>
                <a:cs typeface="Barlow Semi Condensed"/>
                <a:sym typeface="Barlow Semi Condensed"/>
              </a:rPr>
              <a:t>1. To extract </a:t>
            </a:r>
            <a:r>
              <a:rPr lang="en-SG" sz="2000" dirty="0">
                <a:solidFill>
                  <a:schemeClr val="accent1"/>
                </a:solidFill>
                <a:latin typeface="Barlow Semi Condensed"/>
                <a:ea typeface="Barlow Semi Condensed"/>
                <a:cs typeface="Barlow Semi Condensed"/>
                <a:sym typeface="Barlow Semi Condensed"/>
              </a:rPr>
              <a:t>key business insights</a:t>
            </a:r>
            <a:r>
              <a:rPr lang="en-SG" sz="2000" dirty="0">
                <a:solidFill>
                  <a:schemeClr val="accent1"/>
                </a:solidFill>
              </a:rPr>
              <a:t> </a:t>
            </a:r>
            <a:r>
              <a:rPr lang="en-SG" sz="2000" dirty="0">
                <a:latin typeface="Barlow Semi Condensed"/>
                <a:ea typeface="Barlow Semi Condensed"/>
                <a:cs typeface="Barlow Semi Condensed"/>
                <a:sym typeface="Barlow Semi Condensed"/>
              </a:rPr>
              <a:t>regarding the movie industry</a:t>
            </a:r>
            <a:r>
              <a:rPr lang="en-SG" sz="2000" dirty="0"/>
              <a:t> that benefits 2 stakeholders: </a:t>
            </a:r>
            <a:r>
              <a:rPr lang="en-SG" sz="2000" dirty="0">
                <a:solidFill>
                  <a:schemeClr val="accent1"/>
                </a:solidFill>
              </a:rPr>
              <a:t>IMDb</a:t>
            </a:r>
            <a:r>
              <a:rPr lang="en-SG" sz="2000" dirty="0"/>
              <a:t> and </a:t>
            </a:r>
            <a:r>
              <a:rPr lang="en-SG" sz="2000" dirty="0">
                <a:solidFill>
                  <a:schemeClr val="accent1"/>
                </a:solidFill>
              </a:rPr>
              <a:t>Film Producers</a:t>
            </a:r>
          </a:p>
          <a:p>
            <a:pPr marL="0" lvl="0" indent="0" algn="l" rtl="0">
              <a:spcBef>
                <a:spcPts val="0"/>
              </a:spcBef>
              <a:spcAft>
                <a:spcPts val="0"/>
              </a:spcAft>
              <a:buClr>
                <a:schemeClr val="dk1"/>
              </a:buClr>
              <a:buSzPts val="1100"/>
              <a:buFont typeface="Arial"/>
              <a:buNone/>
            </a:pPr>
            <a:endParaRPr lang="en-SG" sz="2000" dirty="0">
              <a:latin typeface="Barlow Semi Condensed"/>
              <a:ea typeface="Barlow Semi Condensed"/>
              <a:cs typeface="Barlow Semi Condensed"/>
              <a:sym typeface="Barlow Semi Condensed"/>
            </a:endParaRPr>
          </a:p>
        </p:txBody>
      </p:sp>
      <p:grpSp>
        <p:nvGrpSpPr>
          <p:cNvPr id="38" name="Group 37">
            <a:extLst>
              <a:ext uri="{FF2B5EF4-FFF2-40B4-BE49-F238E27FC236}">
                <a16:creationId xmlns:a16="http://schemas.microsoft.com/office/drawing/2014/main" id="{22A717EC-691F-2415-CA39-E37C4B5D1F67}"/>
              </a:ext>
            </a:extLst>
          </p:cNvPr>
          <p:cNvGrpSpPr/>
          <p:nvPr/>
        </p:nvGrpSpPr>
        <p:grpSpPr>
          <a:xfrm>
            <a:off x="4968724" y="925683"/>
            <a:ext cx="3163097" cy="3163097"/>
            <a:chOff x="4968724" y="925683"/>
            <a:chExt cx="3163097" cy="3163097"/>
          </a:xfrm>
        </p:grpSpPr>
        <p:grpSp>
          <p:nvGrpSpPr>
            <p:cNvPr id="34" name="Google Shape;2326;p44">
              <a:extLst>
                <a:ext uri="{FF2B5EF4-FFF2-40B4-BE49-F238E27FC236}">
                  <a16:creationId xmlns:a16="http://schemas.microsoft.com/office/drawing/2014/main" id="{7AB37C41-7463-9565-D28C-BC3F8E123E9B}"/>
                </a:ext>
              </a:extLst>
            </p:cNvPr>
            <p:cNvGrpSpPr/>
            <p:nvPr/>
          </p:nvGrpSpPr>
          <p:grpSpPr>
            <a:xfrm>
              <a:off x="4968724" y="925683"/>
              <a:ext cx="3163097" cy="3163097"/>
              <a:chOff x="4522050" y="622650"/>
              <a:chExt cx="3898200" cy="3898200"/>
            </a:xfrm>
          </p:grpSpPr>
          <p:sp>
            <p:nvSpPr>
              <p:cNvPr id="35" name="Google Shape;2327;p44">
                <a:extLst>
                  <a:ext uri="{FF2B5EF4-FFF2-40B4-BE49-F238E27FC236}">
                    <a16:creationId xmlns:a16="http://schemas.microsoft.com/office/drawing/2014/main" id="{11E92851-5D6B-D304-386A-11A9274847EC}"/>
                  </a:ext>
                </a:extLst>
              </p:cNvPr>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28;p44">
                <a:extLst>
                  <a:ext uri="{FF2B5EF4-FFF2-40B4-BE49-F238E27FC236}">
                    <a16:creationId xmlns:a16="http://schemas.microsoft.com/office/drawing/2014/main" id="{E66B73CD-FF9E-106C-F429-C922499D3650}"/>
                  </a:ext>
                </a:extLst>
              </p:cNvPr>
              <p:cNvSpPr/>
              <p:nvPr/>
            </p:nvSpPr>
            <p:spPr>
              <a:xfrm>
                <a:off x="4698900" y="799500"/>
                <a:ext cx="3544500" cy="3544500"/>
              </a:xfrm>
              <a:prstGeom prst="ellipse">
                <a:avLst/>
              </a:prstGeom>
              <a:solidFill>
                <a:schemeClr val="l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 name="Google Shape;2331;p44">
              <a:extLst>
                <a:ext uri="{FF2B5EF4-FFF2-40B4-BE49-F238E27FC236}">
                  <a16:creationId xmlns:a16="http://schemas.microsoft.com/office/drawing/2014/main" id="{E797592A-BD7E-0DB6-9B81-F0103BE4023F}"/>
                </a:ext>
              </a:extLst>
            </p:cNvPr>
            <p:cNvPicPr preferRelativeResize="0"/>
            <p:nvPr/>
          </p:nvPicPr>
          <p:blipFill rotWithShape="1">
            <a:blip r:embed="rId3">
              <a:alphaModFix/>
            </a:blip>
            <a:srcRect l="33634" r="4032"/>
            <a:stretch/>
          </p:blipFill>
          <p:spPr>
            <a:xfrm>
              <a:off x="5288466" y="1205654"/>
              <a:ext cx="2563914" cy="2570763"/>
            </a:xfrm>
            <a:prstGeom prst="ellipse">
              <a:avLst/>
            </a:prstGeom>
            <a:noFill/>
            <a:ln>
              <a:noFill/>
            </a:ln>
          </p:spPr>
        </p:pic>
      </p:grpSp>
      <p:sp>
        <p:nvSpPr>
          <p:cNvPr id="5" name="TextBox 4">
            <a:extLst>
              <a:ext uri="{FF2B5EF4-FFF2-40B4-BE49-F238E27FC236}">
                <a16:creationId xmlns:a16="http://schemas.microsoft.com/office/drawing/2014/main" id="{67D172F7-886B-5B7D-4911-06B072C263B7}"/>
              </a:ext>
            </a:extLst>
          </p:cNvPr>
          <p:cNvSpPr txBox="1"/>
          <p:nvPr/>
        </p:nvSpPr>
        <p:spPr>
          <a:xfrm>
            <a:off x="1012179" y="2869747"/>
            <a:ext cx="323743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3D3D3D"/>
              </a:buClr>
              <a:buSzPts val="1100"/>
              <a:buFont typeface="Arial"/>
              <a:buNone/>
              <a:tabLst/>
              <a:defRPr/>
            </a:pPr>
            <a:r>
              <a:rPr kumimoji="0" lang="en-US" sz="2000" b="0" i="0" u="none" strike="noStrike" kern="0" cap="none" spc="0" normalizeH="0" baseline="0" noProof="0" dirty="0">
                <a:ln>
                  <a:noFill/>
                </a:ln>
                <a:solidFill>
                  <a:srgbClr val="494949"/>
                </a:solidFill>
                <a:effectLst/>
                <a:uLnTx/>
                <a:uFillTx/>
                <a:latin typeface="Barlow Semi Condensed"/>
                <a:sym typeface="Barlow Semi Condensed"/>
              </a:rPr>
              <a:t>2. To build models that provide </a:t>
            </a:r>
            <a:r>
              <a:rPr kumimoji="0" lang="en-US" sz="2000" b="0" i="0" u="none" strike="noStrike" kern="0" cap="none" spc="0" normalizeH="0" baseline="0" noProof="0" dirty="0">
                <a:ln>
                  <a:noFill/>
                </a:ln>
                <a:solidFill>
                  <a:srgbClr val="AB8FDC"/>
                </a:solidFill>
                <a:effectLst/>
                <a:uLnTx/>
                <a:uFillTx/>
                <a:latin typeface="Barlow Semi Condensed"/>
                <a:sym typeface="Barlow Semi Condensed"/>
              </a:rPr>
              <a:t>recommendations</a:t>
            </a:r>
            <a:r>
              <a:rPr kumimoji="0" lang="en-US" sz="2000" b="0" i="0" u="none" strike="noStrike" kern="0" cap="none" spc="0" normalizeH="0" baseline="0" noProof="0" dirty="0">
                <a:ln>
                  <a:noFill/>
                </a:ln>
                <a:solidFill>
                  <a:srgbClr val="494949"/>
                </a:solidFill>
                <a:effectLst/>
                <a:uLnTx/>
                <a:uFillTx/>
                <a:latin typeface="Barlow Semi Condensed"/>
                <a:sym typeface="Barlow Semi Condensed"/>
              </a:rPr>
              <a:t> for users</a:t>
            </a:r>
            <a:endParaRPr kumimoji="0" lang="en-US" sz="2000" b="0" i="0" u="none" strike="noStrike" kern="0" cap="none" spc="0" normalizeH="0" baseline="0" noProof="0" dirty="0">
              <a:ln>
                <a:noFill/>
              </a:ln>
              <a:solidFill>
                <a:srgbClr val="494949"/>
              </a:solidFill>
              <a:effectLst/>
              <a:uLnTx/>
              <a:uFillTx/>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444905" y="2571750"/>
            <a:ext cx="4150112"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Data Acquisition &amp; Manipulation</a:t>
            </a:r>
            <a:endParaRPr sz="44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07818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Google Shape;3213;p57">
            <a:extLst>
              <a:ext uri="{FF2B5EF4-FFF2-40B4-BE49-F238E27FC236}">
                <a16:creationId xmlns:a16="http://schemas.microsoft.com/office/drawing/2014/main" id="{A6AD04DB-579B-823A-C24B-9C3FA7D04D89}"/>
              </a:ext>
            </a:extLst>
          </p:cNvPr>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SG" dirty="0"/>
              <a:t>Data Acquisition</a:t>
            </a:r>
            <a:endParaRPr dirty="0"/>
          </a:p>
        </p:txBody>
      </p:sp>
      <p:sp>
        <p:nvSpPr>
          <p:cNvPr id="5" name="Google Shape;3214;p57">
            <a:extLst>
              <a:ext uri="{FF2B5EF4-FFF2-40B4-BE49-F238E27FC236}">
                <a16:creationId xmlns:a16="http://schemas.microsoft.com/office/drawing/2014/main" id="{8E9A6312-2251-C998-D58F-37CF59BB0118}"/>
              </a:ext>
            </a:extLst>
          </p:cNvPr>
          <p:cNvSpPr txBox="1">
            <a:spLocks noGrp="1"/>
          </p:cNvSpPr>
          <p:nvPr>
            <p:ph type="subTitle" idx="1"/>
          </p:nvPr>
        </p:nvSpPr>
        <p:spPr>
          <a:xfrm>
            <a:off x="1016638" y="833663"/>
            <a:ext cx="6298561"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latin typeface="Barlow Semi Condensed"/>
                <a:ea typeface="Barlow Semi Condensed"/>
                <a:cs typeface="Barlow Semi Condensed"/>
                <a:sym typeface="Barlow Semi Condensed"/>
              </a:rPr>
              <a:t>1. IMDb Non-Commercial Dataset (updated in mid-2023) </a:t>
            </a:r>
            <a:endParaRPr sz="1800" dirty="0">
              <a:latin typeface="Barlow Semi Condensed"/>
              <a:ea typeface="Barlow Semi Condensed"/>
              <a:cs typeface="Barlow Semi Condensed"/>
              <a:sym typeface="Barlow Semi Condensed"/>
            </a:endParaRPr>
          </a:p>
        </p:txBody>
      </p:sp>
      <p:grpSp>
        <p:nvGrpSpPr>
          <p:cNvPr id="14" name="Group 13">
            <a:extLst>
              <a:ext uri="{FF2B5EF4-FFF2-40B4-BE49-F238E27FC236}">
                <a16:creationId xmlns:a16="http://schemas.microsoft.com/office/drawing/2014/main" id="{CCF781AE-0AB8-CC33-7777-5DEB19F2FE9C}"/>
              </a:ext>
            </a:extLst>
          </p:cNvPr>
          <p:cNvGrpSpPr/>
          <p:nvPr/>
        </p:nvGrpSpPr>
        <p:grpSpPr>
          <a:xfrm>
            <a:off x="1016639" y="1217232"/>
            <a:ext cx="5044025" cy="3572197"/>
            <a:chOff x="1141351" y="1482655"/>
            <a:chExt cx="4691471" cy="3322517"/>
          </a:xfrm>
        </p:grpSpPr>
        <p:pic>
          <p:nvPicPr>
            <p:cNvPr id="7" name="Picture 6">
              <a:extLst>
                <a:ext uri="{FF2B5EF4-FFF2-40B4-BE49-F238E27FC236}">
                  <a16:creationId xmlns:a16="http://schemas.microsoft.com/office/drawing/2014/main" id="{AFF8E1BF-6D58-B935-DC37-2EF512D6B3BA}"/>
                </a:ext>
              </a:extLst>
            </p:cNvPr>
            <p:cNvPicPr>
              <a:picLocks noChangeAspect="1"/>
            </p:cNvPicPr>
            <p:nvPr/>
          </p:nvPicPr>
          <p:blipFill>
            <a:blip r:embed="rId3"/>
            <a:stretch>
              <a:fillRect/>
            </a:stretch>
          </p:blipFill>
          <p:spPr>
            <a:xfrm>
              <a:off x="1141351" y="1482655"/>
              <a:ext cx="4691471" cy="3322517"/>
            </a:xfrm>
            <a:prstGeom prst="rect">
              <a:avLst/>
            </a:prstGeom>
          </p:spPr>
        </p:pic>
        <p:sp>
          <p:nvSpPr>
            <p:cNvPr id="8" name="Rectangle 7">
              <a:extLst>
                <a:ext uri="{FF2B5EF4-FFF2-40B4-BE49-F238E27FC236}">
                  <a16:creationId xmlns:a16="http://schemas.microsoft.com/office/drawing/2014/main" id="{E823E0D8-F0DC-0604-C14F-E200D99EB469}"/>
                </a:ext>
              </a:extLst>
            </p:cNvPr>
            <p:cNvSpPr/>
            <p:nvPr/>
          </p:nvSpPr>
          <p:spPr>
            <a:xfrm>
              <a:off x="3152077" y="1512226"/>
              <a:ext cx="1226705" cy="595627"/>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0E0865AC-A8B3-B42A-54BB-4737BDB9EF16}"/>
                </a:ext>
              </a:extLst>
            </p:cNvPr>
            <p:cNvSpPr/>
            <p:nvPr/>
          </p:nvSpPr>
          <p:spPr>
            <a:xfrm>
              <a:off x="1271016" y="2363435"/>
              <a:ext cx="1063306" cy="967063"/>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F7F0CC15-0829-233F-4D6C-C8B009B08FD6}"/>
                </a:ext>
              </a:extLst>
            </p:cNvPr>
            <p:cNvSpPr/>
            <p:nvPr/>
          </p:nvSpPr>
          <p:spPr>
            <a:xfrm>
              <a:off x="1271016" y="3366095"/>
              <a:ext cx="1063306" cy="967063"/>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D34482D-694B-E92D-AFBB-97D7E0E5B762}"/>
                </a:ext>
              </a:extLst>
            </p:cNvPr>
            <p:cNvSpPr/>
            <p:nvPr/>
          </p:nvSpPr>
          <p:spPr>
            <a:xfrm>
              <a:off x="3152077" y="4099309"/>
              <a:ext cx="1063306" cy="705863"/>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6448FB7F-A4C5-E3E4-84E3-63C9F886A64F}"/>
                </a:ext>
              </a:extLst>
            </p:cNvPr>
            <p:cNvSpPr/>
            <p:nvPr/>
          </p:nvSpPr>
          <p:spPr>
            <a:xfrm>
              <a:off x="3152077" y="2675167"/>
              <a:ext cx="1063306" cy="1324404"/>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10366985-1C6B-A48B-B5FE-98AA18BACA41}"/>
                </a:ext>
              </a:extLst>
            </p:cNvPr>
            <p:cNvSpPr/>
            <p:nvPr/>
          </p:nvSpPr>
          <p:spPr>
            <a:xfrm>
              <a:off x="4769516" y="3500704"/>
              <a:ext cx="1063306" cy="1197210"/>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33" name="Rectangle 32">
            <a:extLst>
              <a:ext uri="{FF2B5EF4-FFF2-40B4-BE49-F238E27FC236}">
                <a16:creationId xmlns:a16="http://schemas.microsoft.com/office/drawing/2014/main" id="{F8C788C7-B14A-E733-72BC-104A495D0CE0}"/>
              </a:ext>
            </a:extLst>
          </p:cNvPr>
          <p:cNvSpPr/>
          <p:nvPr/>
        </p:nvSpPr>
        <p:spPr>
          <a:xfrm>
            <a:off x="6692382" y="4596313"/>
            <a:ext cx="484973" cy="150479"/>
          </a:xfrm>
          <a:prstGeom prst="rect">
            <a:avLst/>
          </a:pr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Google Shape;3214;p57">
            <a:extLst>
              <a:ext uri="{FF2B5EF4-FFF2-40B4-BE49-F238E27FC236}">
                <a16:creationId xmlns:a16="http://schemas.microsoft.com/office/drawing/2014/main" id="{280E05BC-CF17-51FE-7695-3450D0B5B832}"/>
              </a:ext>
            </a:extLst>
          </p:cNvPr>
          <p:cNvSpPr txBox="1">
            <a:spLocks/>
          </p:cNvSpPr>
          <p:nvPr/>
        </p:nvSpPr>
        <p:spPr>
          <a:xfrm>
            <a:off x="7177355" y="4476644"/>
            <a:ext cx="881260" cy="346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r>
              <a:rPr lang="en-US" sz="1200" dirty="0"/>
              <a:t> - Extracted from IMDb </a:t>
            </a:r>
          </a:p>
        </p:txBody>
      </p:sp>
      <p:sp>
        <p:nvSpPr>
          <p:cNvPr id="35" name="Google Shape;3214;p57">
            <a:extLst>
              <a:ext uri="{FF2B5EF4-FFF2-40B4-BE49-F238E27FC236}">
                <a16:creationId xmlns:a16="http://schemas.microsoft.com/office/drawing/2014/main" id="{F1F89B9B-829B-A7C4-CAA4-C76541D6F106}"/>
              </a:ext>
            </a:extLst>
          </p:cNvPr>
          <p:cNvSpPr txBox="1">
            <a:spLocks/>
          </p:cNvSpPr>
          <p:nvPr/>
        </p:nvSpPr>
        <p:spPr>
          <a:xfrm>
            <a:off x="4676079" y="4909098"/>
            <a:ext cx="2094818" cy="150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r>
              <a:rPr lang="en-US" sz="800" b="1" dirty="0"/>
              <a:t>Image above: Fact table for dataset used</a:t>
            </a:r>
          </a:p>
        </p:txBody>
      </p:sp>
    </p:spTree>
    <p:extLst>
      <p:ext uri="{BB962C8B-B14F-4D97-AF65-F5344CB8AC3E}">
        <p14:creationId xmlns:p14="http://schemas.microsoft.com/office/powerpoint/2010/main" val="341633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31" name="Group 30">
            <a:extLst>
              <a:ext uri="{FF2B5EF4-FFF2-40B4-BE49-F238E27FC236}">
                <a16:creationId xmlns:a16="http://schemas.microsoft.com/office/drawing/2014/main" id="{DDDD228B-C0E1-3B70-8A66-A8873C644033}"/>
              </a:ext>
            </a:extLst>
          </p:cNvPr>
          <p:cNvGrpSpPr/>
          <p:nvPr/>
        </p:nvGrpSpPr>
        <p:grpSpPr>
          <a:xfrm>
            <a:off x="1242219" y="1382363"/>
            <a:ext cx="6023704" cy="2210279"/>
            <a:chOff x="1469915" y="2720284"/>
            <a:chExt cx="6023704" cy="2210279"/>
          </a:xfrm>
        </p:grpSpPr>
        <p:pic>
          <p:nvPicPr>
            <p:cNvPr id="22" name="Picture 21">
              <a:extLst>
                <a:ext uri="{FF2B5EF4-FFF2-40B4-BE49-F238E27FC236}">
                  <a16:creationId xmlns:a16="http://schemas.microsoft.com/office/drawing/2014/main" id="{7AD1F118-B72D-076D-6F9B-EE3654F555F9}"/>
                </a:ext>
              </a:extLst>
            </p:cNvPr>
            <p:cNvPicPr>
              <a:picLocks noChangeAspect="1"/>
            </p:cNvPicPr>
            <p:nvPr/>
          </p:nvPicPr>
          <p:blipFill rotWithShape="1">
            <a:blip r:embed="rId3"/>
            <a:srcRect t="6618"/>
            <a:stretch/>
          </p:blipFill>
          <p:spPr>
            <a:xfrm>
              <a:off x="5364956" y="2720284"/>
              <a:ext cx="2128663" cy="2210279"/>
            </a:xfrm>
            <a:prstGeom prst="rect">
              <a:avLst/>
            </a:prstGeom>
          </p:spPr>
        </p:pic>
        <p:pic>
          <p:nvPicPr>
            <p:cNvPr id="24" name="Picture 23">
              <a:extLst>
                <a:ext uri="{FF2B5EF4-FFF2-40B4-BE49-F238E27FC236}">
                  <a16:creationId xmlns:a16="http://schemas.microsoft.com/office/drawing/2014/main" id="{C6A3EF2B-AB78-380A-F78F-5D06244C2764}"/>
                </a:ext>
              </a:extLst>
            </p:cNvPr>
            <p:cNvPicPr>
              <a:picLocks noChangeAspect="1"/>
            </p:cNvPicPr>
            <p:nvPr/>
          </p:nvPicPr>
          <p:blipFill>
            <a:blip r:embed="rId4"/>
            <a:stretch>
              <a:fillRect/>
            </a:stretch>
          </p:blipFill>
          <p:spPr>
            <a:xfrm>
              <a:off x="1469915" y="2755811"/>
              <a:ext cx="3295374" cy="2061780"/>
            </a:xfrm>
            <a:prstGeom prst="rect">
              <a:avLst/>
            </a:prstGeom>
          </p:spPr>
        </p:pic>
        <p:sp>
          <p:nvSpPr>
            <p:cNvPr id="25" name="Rectangle 24">
              <a:extLst>
                <a:ext uri="{FF2B5EF4-FFF2-40B4-BE49-F238E27FC236}">
                  <a16:creationId xmlns:a16="http://schemas.microsoft.com/office/drawing/2014/main" id="{51BB5F78-F2A2-FFD7-0760-13DBB294FCDA}"/>
                </a:ext>
              </a:extLst>
            </p:cNvPr>
            <p:cNvSpPr/>
            <p:nvPr/>
          </p:nvSpPr>
          <p:spPr>
            <a:xfrm>
              <a:off x="1600755" y="2755810"/>
              <a:ext cx="2128663" cy="220111"/>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ectangle 25">
              <a:extLst>
                <a:ext uri="{FF2B5EF4-FFF2-40B4-BE49-F238E27FC236}">
                  <a16:creationId xmlns:a16="http://schemas.microsoft.com/office/drawing/2014/main" id="{38BE4A78-30DE-B245-B1DD-CA6D2BC4EF85}"/>
                </a:ext>
              </a:extLst>
            </p:cNvPr>
            <p:cNvSpPr/>
            <p:nvPr/>
          </p:nvSpPr>
          <p:spPr>
            <a:xfrm>
              <a:off x="1650381" y="3902647"/>
              <a:ext cx="2817541" cy="440222"/>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B8475374-617F-6E85-B509-9815FF6C1E48}"/>
                </a:ext>
              </a:extLst>
            </p:cNvPr>
            <p:cNvSpPr/>
            <p:nvPr/>
          </p:nvSpPr>
          <p:spPr>
            <a:xfrm>
              <a:off x="5587435" y="4676608"/>
              <a:ext cx="575472" cy="25395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8" name="Straight Connector 27">
              <a:extLst>
                <a:ext uri="{FF2B5EF4-FFF2-40B4-BE49-F238E27FC236}">
                  <a16:creationId xmlns:a16="http://schemas.microsoft.com/office/drawing/2014/main" id="{370B522E-D6FB-56CE-ADE5-BB14D8DE1754}"/>
                </a:ext>
              </a:extLst>
            </p:cNvPr>
            <p:cNvCxnSpPr>
              <a:cxnSpLocks/>
              <a:endCxn id="27" idx="1"/>
            </p:cNvCxnSpPr>
            <p:nvPr/>
          </p:nvCxnSpPr>
          <p:spPr>
            <a:xfrm>
              <a:off x="4488623" y="4122758"/>
              <a:ext cx="1098812" cy="680828"/>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Google Shape;3214;p57">
            <a:extLst>
              <a:ext uri="{FF2B5EF4-FFF2-40B4-BE49-F238E27FC236}">
                <a16:creationId xmlns:a16="http://schemas.microsoft.com/office/drawing/2014/main" id="{4842D187-9E6B-9694-66AA-E179DB214680}"/>
              </a:ext>
            </a:extLst>
          </p:cNvPr>
          <p:cNvSpPr txBox="1">
            <a:spLocks noGrp="1"/>
          </p:cNvSpPr>
          <p:nvPr>
            <p:ph type="subTitle" idx="1"/>
          </p:nvPr>
        </p:nvSpPr>
        <p:spPr>
          <a:xfrm>
            <a:off x="1016639" y="833663"/>
            <a:ext cx="3237432"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t>2</a:t>
            </a:r>
            <a:r>
              <a:rPr lang="en-SG" sz="1800" dirty="0">
                <a:latin typeface="Barlow Semi Condensed"/>
                <a:ea typeface="Barlow Semi Condensed"/>
                <a:cs typeface="Barlow Semi Condensed"/>
                <a:sym typeface="Barlow Semi Condensed"/>
              </a:rPr>
              <a:t>. Scraped from </a:t>
            </a:r>
            <a:r>
              <a:rPr lang="en-SG" sz="1800" dirty="0" err="1">
                <a:latin typeface="Barlow Semi Condensed"/>
                <a:ea typeface="Barlow Semi Condensed"/>
                <a:cs typeface="Barlow Semi Condensed"/>
                <a:sym typeface="Barlow Semi Condensed"/>
              </a:rPr>
              <a:t>boxofficemojo</a:t>
            </a:r>
            <a:endParaRPr sz="1800" dirty="0">
              <a:latin typeface="Barlow Semi Condensed"/>
              <a:ea typeface="Barlow Semi Condensed"/>
              <a:cs typeface="Barlow Semi Condensed"/>
              <a:sym typeface="Barlow Semi Condensed"/>
            </a:endParaRPr>
          </a:p>
        </p:txBody>
      </p:sp>
      <p:sp>
        <p:nvSpPr>
          <p:cNvPr id="3" name="Google Shape;3214;p57">
            <a:extLst>
              <a:ext uri="{FF2B5EF4-FFF2-40B4-BE49-F238E27FC236}">
                <a16:creationId xmlns:a16="http://schemas.microsoft.com/office/drawing/2014/main" id="{9FD8942F-8E78-D139-325B-E9944EE36AB3}"/>
              </a:ext>
            </a:extLst>
          </p:cNvPr>
          <p:cNvSpPr txBox="1">
            <a:spLocks/>
          </p:cNvSpPr>
          <p:nvPr/>
        </p:nvSpPr>
        <p:spPr>
          <a:xfrm>
            <a:off x="814701" y="3554156"/>
            <a:ext cx="6878739" cy="755681"/>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t>Using requests, </a:t>
            </a:r>
            <a:r>
              <a:rPr lang="en-US" dirty="0" err="1"/>
              <a:t>BeautifulSoup</a:t>
            </a:r>
            <a:r>
              <a:rPr lang="en-US" dirty="0"/>
              <a:t> and Regex</a:t>
            </a:r>
          </a:p>
          <a:p>
            <a:pPr marL="457200" indent="-330200" algn="l">
              <a:buClr>
                <a:schemeClr val="accent1"/>
              </a:buClr>
              <a:buSzPts val="1600"/>
              <a:buFont typeface="Barlow Semi Condensed"/>
              <a:buChar char="●"/>
            </a:pPr>
            <a:r>
              <a:rPr lang="en-US" dirty="0"/>
              <a:t>Scraped worldwide revenue values for each movie</a:t>
            </a:r>
          </a:p>
        </p:txBody>
      </p:sp>
      <p:sp>
        <p:nvSpPr>
          <p:cNvPr id="11" name="TextBox 10">
            <a:extLst>
              <a:ext uri="{FF2B5EF4-FFF2-40B4-BE49-F238E27FC236}">
                <a16:creationId xmlns:a16="http://schemas.microsoft.com/office/drawing/2014/main" id="{46963DAD-6A4F-169C-0CD0-3CBD2EB6750C}"/>
              </a:ext>
            </a:extLst>
          </p:cNvPr>
          <p:cNvSpPr txBox="1"/>
          <p:nvPr/>
        </p:nvSpPr>
        <p:spPr>
          <a:xfrm>
            <a:off x="814700" y="4398328"/>
            <a:ext cx="6878739" cy="307777"/>
          </a:xfrm>
          <a:prstGeom prst="rect">
            <a:avLst/>
          </a:prstGeom>
          <a:solidFill>
            <a:schemeClr val="bg1"/>
          </a:solidFill>
        </p:spPr>
        <p:txBody>
          <a:bodyPr wrap="square">
            <a:spAutoFit/>
          </a:bodyPr>
          <a:lstStyle/>
          <a:p>
            <a:pPr marL="457200" indent="-330200" algn="l">
              <a:buClr>
                <a:schemeClr val="accent1"/>
              </a:buClr>
              <a:buSzPts val="1600"/>
              <a:buFont typeface="Barlow Semi Condensed"/>
              <a:buChar char="●"/>
            </a:pPr>
            <a:r>
              <a:rPr lang="en-US" dirty="0">
                <a:solidFill>
                  <a:schemeClr val="dk2"/>
                </a:solidFill>
                <a:latin typeface="Barlow Semi Condensed"/>
                <a:sym typeface="Barlow Semi Condensed"/>
              </a:rPr>
              <a:t>Purpose: To conduct an analysis on features of movies that earned high revenues </a:t>
            </a:r>
          </a:p>
        </p:txBody>
      </p:sp>
    </p:spTree>
    <p:extLst>
      <p:ext uri="{BB962C8B-B14F-4D97-AF65-F5344CB8AC3E}">
        <p14:creationId xmlns:p14="http://schemas.microsoft.com/office/powerpoint/2010/main" val="403439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0" name="Group 19">
            <a:extLst>
              <a:ext uri="{FF2B5EF4-FFF2-40B4-BE49-F238E27FC236}">
                <a16:creationId xmlns:a16="http://schemas.microsoft.com/office/drawing/2014/main" id="{E2D007C4-8E1F-6857-D4B6-036BC5D9A044}"/>
              </a:ext>
            </a:extLst>
          </p:cNvPr>
          <p:cNvGrpSpPr/>
          <p:nvPr/>
        </p:nvGrpSpPr>
        <p:grpSpPr>
          <a:xfrm>
            <a:off x="282679" y="1473198"/>
            <a:ext cx="8266407" cy="1955181"/>
            <a:chOff x="223024" y="371708"/>
            <a:chExt cx="8266407" cy="1955181"/>
          </a:xfrm>
        </p:grpSpPr>
        <p:grpSp>
          <p:nvGrpSpPr>
            <p:cNvPr id="13" name="Group 12">
              <a:extLst>
                <a:ext uri="{FF2B5EF4-FFF2-40B4-BE49-F238E27FC236}">
                  <a16:creationId xmlns:a16="http://schemas.microsoft.com/office/drawing/2014/main" id="{BC8635FA-E98D-661A-C72A-C0F2C2D34780}"/>
                </a:ext>
              </a:extLst>
            </p:cNvPr>
            <p:cNvGrpSpPr/>
            <p:nvPr/>
          </p:nvGrpSpPr>
          <p:grpSpPr>
            <a:xfrm>
              <a:off x="223024" y="371708"/>
              <a:ext cx="4519962" cy="1955180"/>
              <a:chOff x="475785" y="1553737"/>
              <a:chExt cx="4519962" cy="1955180"/>
            </a:xfrm>
          </p:grpSpPr>
          <p:pic>
            <p:nvPicPr>
              <p:cNvPr id="7" name="Picture 6">
                <a:extLst>
                  <a:ext uri="{FF2B5EF4-FFF2-40B4-BE49-F238E27FC236}">
                    <a16:creationId xmlns:a16="http://schemas.microsoft.com/office/drawing/2014/main" id="{43C998B5-8EA2-6989-44DF-34EEBF2CB5AC}"/>
                  </a:ext>
                </a:extLst>
              </p:cNvPr>
              <p:cNvPicPr>
                <a:picLocks noChangeAspect="1"/>
              </p:cNvPicPr>
              <p:nvPr/>
            </p:nvPicPr>
            <p:blipFill rotWithShape="1">
              <a:blip r:embed="rId3"/>
              <a:srcRect l="4412" t="25431" r="5623" b="17888"/>
              <a:stretch/>
            </p:blipFill>
            <p:spPr>
              <a:xfrm>
                <a:off x="475785" y="1553737"/>
                <a:ext cx="4519962" cy="1955180"/>
              </a:xfrm>
              <a:prstGeom prst="rect">
                <a:avLst/>
              </a:prstGeom>
            </p:spPr>
          </p:pic>
          <p:sp>
            <p:nvSpPr>
              <p:cNvPr id="9" name="Rectangle 8">
                <a:extLst>
                  <a:ext uri="{FF2B5EF4-FFF2-40B4-BE49-F238E27FC236}">
                    <a16:creationId xmlns:a16="http://schemas.microsoft.com/office/drawing/2014/main" id="{3E00B679-A1A9-9A87-D310-A212BF4E9778}"/>
                  </a:ext>
                </a:extLst>
              </p:cNvPr>
              <p:cNvSpPr/>
              <p:nvPr/>
            </p:nvSpPr>
            <p:spPr>
              <a:xfrm>
                <a:off x="628913" y="1762798"/>
                <a:ext cx="1666556" cy="94333"/>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E54ACD38-2344-69D5-3986-092C168ECFB4}"/>
                  </a:ext>
                </a:extLst>
              </p:cNvPr>
              <p:cNvSpPr/>
              <p:nvPr/>
            </p:nvSpPr>
            <p:spPr>
              <a:xfrm>
                <a:off x="628913" y="1982909"/>
                <a:ext cx="4303698" cy="94333"/>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4190C7AF-D52C-A63A-6FBF-27215CA914A2}"/>
                  </a:ext>
                </a:extLst>
              </p:cNvPr>
              <p:cNvSpPr/>
              <p:nvPr/>
            </p:nvSpPr>
            <p:spPr>
              <a:xfrm>
                <a:off x="628913" y="3238591"/>
                <a:ext cx="1809105" cy="184474"/>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5" name="Picture 14">
              <a:extLst>
                <a:ext uri="{FF2B5EF4-FFF2-40B4-BE49-F238E27FC236}">
                  <a16:creationId xmlns:a16="http://schemas.microsoft.com/office/drawing/2014/main" id="{EF2362A0-3D45-D2D2-08D4-952709F4F2EA}"/>
                </a:ext>
              </a:extLst>
            </p:cNvPr>
            <p:cNvPicPr>
              <a:picLocks noChangeAspect="1"/>
            </p:cNvPicPr>
            <p:nvPr/>
          </p:nvPicPr>
          <p:blipFill rotWithShape="1">
            <a:blip r:embed="rId4"/>
            <a:srcRect b="26222"/>
            <a:stretch/>
          </p:blipFill>
          <p:spPr>
            <a:xfrm>
              <a:off x="4896114" y="371709"/>
              <a:ext cx="3593317" cy="1955180"/>
            </a:xfrm>
            <a:prstGeom prst="rect">
              <a:avLst/>
            </a:prstGeom>
          </p:spPr>
        </p:pic>
        <p:sp>
          <p:nvSpPr>
            <p:cNvPr id="16" name="Rectangle 15">
              <a:extLst>
                <a:ext uri="{FF2B5EF4-FFF2-40B4-BE49-F238E27FC236}">
                  <a16:creationId xmlns:a16="http://schemas.microsoft.com/office/drawing/2014/main" id="{179BDC3C-4FA6-0DFC-E37D-0E811962833D}"/>
                </a:ext>
              </a:extLst>
            </p:cNvPr>
            <p:cNvSpPr/>
            <p:nvPr/>
          </p:nvSpPr>
          <p:spPr>
            <a:xfrm>
              <a:off x="5048458" y="1650382"/>
              <a:ext cx="363601" cy="14868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Connector 18">
              <a:extLst>
                <a:ext uri="{FF2B5EF4-FFF2-40B4-BE49-F238E27FC236}">
                  <a16:creationId xmlns:a16="http://schemas.microsoft.com/office/drawing/2014/main" id="{8CCF6DCC-F1BB-4DF7-74B9-1F2DEFFFA847}"/>
                </a:ext>
              </a:extLst>
            </p:cNvPr>
            <p:cNvCxnSpPr>
              <a:endCxn id="16" idx="1"/>
            </p:cNvCxnSpPr>
            <p:nvPr/>
          </p:nvCxnSpPr>
          <p:spPr>
            <a:xfrm flipV="1">
              <a:off x="2185257" y="1724723"/>
              <a:ext cx="2863201" cy="42407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Google Shape;3214;p57">
            <a:extLst>
              <a:ext uri="{FF2B5EF4-FFF2-40B4-BE49-F238E27FC236}">
                <a16:creationId xmlns:a16="http://schemas.microsoft.com/office/drawing/2014/main" id="{B494F36D-551E-504B-BC2B-8C5A74A1DD4F}"/>
              </a:ext>
            </a:extLst>
          </p:cNvPr>
          <p:cNvSpPr txBox="1">
            <a:spLocks noGrp="1"/>
          </p:cNvSpPr>
          <p:nvPr>
            <p:ph type="subTitle" idx="1"/>
          </p:nvPr>
        </p:nvSpPr>
        <p:spPr>
          <a:xfrm>
            <a:off x="1016639" y="841478"/>
            <a:ext cx="3237432"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latin typeface="Barlow Semi Condensed"/>
                <a:ea typeface="Barlow Semi Condensed"/>
                <a:cs typeface="Barlow Semi Condensed"/>
                <a:sym typeface="Barlow Semi Condensed"/>
              </a:rPr>
              <a:t>3. Scraped from IMDb</a:t>
            </a:r>
            <a:endParaRPr sz="1800" dirty="0">
              <a:latin typeface="Barlow Semi Condensed"/>
              <a:ea typeface="Barlow Semi Condensed"/>
              <a:cs typeface="Barlow Semi Condensed"/>
              <a:sym typeface="Barlow Semi Condensed"/>
            </a:endParaRPr>
          </a:p>
        </p:txBody>
      </p:sp>
      <p:sp>
        <p:nvSpPr>
          <p:cNvPr id="4" name="Google Shape;3214;p57">
            <a:extLst>
              <a:ext uri="{FF2B5EF4-FFF2-40B4-BE49-F238E27FC236}">
                <a16:creationId xmlns:a16="http://schemas.microsoft.com/office/drawing/2014/main" id="{6A8EECEE-D53A-C35F-0A7B-4FD0486817D0}"/>
              </a:ext>
            </a:extLst>
          </p:cNvPr>
          <p:cNvSpPr txBox="1">
            <a:spLocks/>
          </p:cNvSpPr>
          <p:nvPr/>
        </p:nvSpPr>
        <p:spPr>
          <a:xfrm>
            <a:off x="814701" y="3554156"/>
            <a:ext cx="6878739" cy="699411"/>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t>Scraped arrays of (user, rating) tuples for collaborative filtering recommender engine</a:t>
            </a:r>
          </a:p>
          <a:p>
            <a:pPr marL="457200" indent="-330200" algn="l">
              <a:buClr>
                <a:schemeClr val="accent1"/>
              </a:buClr>
              <a:buSzPts val="1600"/>
              <a:buFont typeface="Barlow Semi Condensed"/>
              <a:buChar char="●"/>
            </a:pPr>
            <a:endParaRPr lang="en-US" dirty="0"/>
          </a:p>
        </p:txBody>
      </p:sp>
      <p:sp>
        <p:nvSpPr>
          <p:cNvPr id="8" name="TextBox 7">
            <a:extLst>
              <a:ext uri="{FF2B5EF4-FFF2-40B4-BE49-F238E27FC236}">
                <a16:creationId xmlns:a16="http://schemas.microsoft.com/office/drawing/2014/main" id="{99EE0C85-086D-5867-DABE-3B6BA6534615}"/>
              </a:ext>
            </a:extLst>
          </p:cNvPr>
          <p:cNvSpPr txBox="1"/>
          <p:nvPr/>
        </p:nvSpPr>
        <p:spPr>
          <a:xfrm>
            <a:off x="803205" y="4233971"/>
            <a:ext cx="7348038" cy="738664"/>
          </a:xfrm>
          <a:prstGeom prst="rect">
            <a:avLst/>
          </a:prstGeom>
          <a:solidFill>
            <a:schemeClr val="bg1"/>
          </a:solidFill>
        </p:spPr>
        <p:txBody>
          <a:bodyPr wrap="square">
            <a:spAutoFit/>
          </a:bodyPr>
          <a:lstStyle/>
          <a:p>
            <a:pPr marL="457200" marR="0" lvl="0" indent="-330200" algn="l" defTabSz="914400" rtl="0" eaLnBrk="1" fontAlgn="auto" latinLnBrk="0" hangingPunct="1">
              <a:lnSpc>
                <a:spcPct val="100000"/>
              </a:lnSpc>
              <a:spcBef>
                <a:spcPts val="0"/>
              </a:spcBef>
              <a:spcAft>
                <a:spcPts val="0"/>
              </a:spcAft>
              <a:buClr>
                <a:srgbClr val="AB8FDC"/>
              </a:buClr>
              <a:buSzPts val="1600"/>
              <a:buFont typeface="Barlow Semi Condensed"/>
              <a:buChar char="●"/>
              <a:tabLst/>
              <a:defRPr/>
            </a:pPr>
            <a:r>
              <a:rPr lang="en-US" dirty="0">
                <a:solidFill>
                  <a:schemeClr val="dk2"/>
                </a:solidFill>
                <a:latin typeface="Barlow Semi Condensed"/>
              </a:rPr>
              <a:t>Purpose: To build a user-based collaborative filtering recommender engine </a:t>
            </a:r>
          </a:p>
          <a:p>
            <a:pPr marL="457200" marR="0" lvl="0" indent="-330200" algn="l" defTabSz="914400" rtl="0" eaLnBrk="1" fontAlgn="auto" latinLnBrk="0" hangingPunct="1">
              <a:lnSpc>
                <a:spcPct val="100000"/>
              </a:lnSpc>
              <a:spcBef>
                <a:spcPts val="0"/>
              </a:spcBef>
              <a:spcAft>
                <a:spcPts val="0"/>
              </a:spcAft>
              <a:buClr>
                <a:srgbClr val="AB8FDC"/>
              </a:buClr>
              <a:buSzPts val="1600"/>
              <a:buFont typeface="Barlow Semi Condensed"/>
              <a:buChar char="●"/>
              <a:tabLst/>
              <a:defRPr/>
            </a:pPr>
            <a:r>
              <a:rPr lang="en-US" dirty="0">
                <a:solidFill>
                  <a:schemeClr val="dk2"/>
                </a:solidFill>
                <a:latin typeface="Barlow Semi Condensed"/>
              </a:rPr>
              <a:t>Data had 99.94% sparsity and resultant recommender engine built using </a:t>
            </a:r>
            <a:r>
              <a:rPr lang="en-US" dirty="0" err="1">
                <a:solidFill>
                  <a:schemeClr val="dk2"/>
                </a:solidFill>
                <a:latin typeface="Barlow Semi Condensed"/>
              </a:rPr>
              <a:t>Keras</a:t>
            </a:r>
            <a:r>
              <a:rPr lang="en-US" dirty="0">
                <a:solidFill>
                  <a:schemeClr val="dk2"/>
                </a:solidFill>
                <a:latin typeface="Barlow Semi Condensed"/>
              </a:rPr>
              <a:t> got ~3.5 MSE (</a:t>
            </a:r>
            <a:r>
              <a:rPr lang="en-US" dirty="0" err="1">
                <a:solidFill>
                  <a:schemeClr val="dk2"/>
                </a:solidFill>
                <a:latin typeface="Barlow Semi Condensed"/>
              </a:rPr>
              <a:t>ie</a:t>
            </a:r>
            <a:r>
              <a:rPr lang="en-US" dirty="0">
                <a:solidFill>
                  <a:schemeClr val="dk2"/>
                </a:solidFill>
                <a:latin typeface="Barlow Semi Condensed"/>
              </a:rPr>
              <a:t> RMSE of ~1.87)</a:t>
            </a:r>
          </a:p>
        </p:txBody>
      </p:sp>
    </p:spTree>
    <p:extLst>
      <p:ext uri="{BB962C8B-B14F-4D97-AF65-F5344CB8AC3E}">
        <p14:creationId xmlns:p14="http://schemas.microsoft.com/office/powerpoint/2010/main" val="408778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 name="Google Shape;3214;p57">
            <a:extLst>
              <a:ext uri="{FF2B5EF4-FFF2-40B4-BE49-F238E27FC236}">
                <a16:creationId xmlns:a16="http://schemas.microsoft.com/office/drawing/2014/main" id="{4842D187-9E6B-9694-66AA-E179DB214680}"/>
              </a:ext>
            </a:extLst>
          </p:cNvPr>
          <p:cNvSpPr txBox="1">
            <a:spLocks noGrp="1"/>
          </p:cNvSpPr>
          <p:nvPr>
            <p:ph type="subTitle" idx="1"/>
          </p:nvPr>
        </p:nvSpPr>
        <p:spPr>
          <a:xfrm>
            <a:off x="1016638" y="569069"/>
            <a:ext cx="3237432"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SG" sz="1800" dirty="0"/>
              <a:t>4</a:t>
            </a:r>
            <a:r>
              <a:rPr lang="en-SG" sz="1800" dirty="0">
                <a:latin typeface="Barlow Semi Condensed"/>
                <a:ea typeface="Barlow Semi Condensed"/>
                <a:cs typeface="Barlow Semi Condensed"/>
                <a:sym typeface="Barlow Semi Condensed"/>
              </a:rPr>
              <a:t>. </a:t>
            </a:r>
            <a:r>
              <a:rPr lang="en-SG" sz="1800" dirty="0" err="1">
                <a:latin typeface="Barlow Semi Condensed"/>
                <a:ea typeface="Barlow Semi Condensed"/>
                <a:cs typeface="Barlow Semi Condensed"/>
                <a:sym typeface="Barlow Semi Condensed"/>
              </a:rPr>
              <a:t>MovieLens</a:t>
            </a:r>
            <a:r>
              <a:rPr lang="en-SG" sz="1800" dirty="0">
                <a:latin typeface="Barlow Semi Condensed"/>
                <a:ea typeface="Barlow Semi Condensed"/>
                <a:cs typeface="Barlow Semi Condensed"/>
                <a:sym typeface="Barlow Semi Condensed"/>
              </a:rPr>
              <a:t> 1m dataset</a:t>
            </a:r>
            <a:endParaRPr sz="1800" dirty="0">
              <a:latin typeface="Barlow Semi Condensed"/>
              <a:ea typeface="Barlow Semi Condensed"/>
              <a:cs typeface="Barlow Semi Condensed"/>
              <a:sym typeface="Barlow Semi Condensed"/>
            </a:endParaRPr>
          </a:p>
        </p:txBody>
      </p:sp>
      <p:sp>
        <p:nvSpPr>
          <p:cNvPr id="3" name="Google Shape;3214;p57">
            <a:extLst>
              <a:ext uri="{FF2B5EF4-FFF2-40B4-BE49-F238E27FC236}">
                <a16:creationId xmlns:a16="http://schemas.microsoft.com/office/drawing/2014/main" id="{9FD8942F-8E78-D139-325B-E9944EE36AB3}"/>
              </a:ext>
            </a:extLst>
          </p:cNvPr>
          <p:cNvSpPr txBox="1">
            <a:spLocks/>
          </p:cNvSpPr>
          <p:nvPr/>
        </p:nvSpPr>
        <p:spPr>
          <a:xfrm>
            <a:off x="814701" y="4415883"/>
            <a:ext cx="6878739" cy="727617"/>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algn="l">
              <a:buClr>
                <a:schemeClr val="dk1"/>
              </a:buClr>
              <a:buSzPts val="1100"/>
            </a:pPr>
            <a:endParaRPr lang="en-US" dirty="0"/>
          </a:p>
          <a:p>
            <a:pPr marL="457200" indent="-330200" algn="l">
              <a:buClr>
                <a:schemeClr val="accent1"/>
              </a:buClr>
              <a:buSzPts val="1600"/>
              <a:buFont typeface="Barlow Semi Condensed"/>
              <a:buChar char="●"/>
            </a:pPr>
            <a:r>
              <a:rPr lang="en-US" dirty="0"/>
              <a:t>Replacement for dataset used for collaborative filtering model </a:t>
            </a:r>
          </a:p>
          <a:p>
            <a:pPr marL="457200" indent="-330200" algn="l">
              <a:buClr>
                <a:schemeClr val="accent1"/>
              </a:buClr>
              <a:buSzPts val="1600"/>
              <a:buFont typeface="Barlow Semi Condensed"/>
              <a:buChar char="●"/>
            </a:pPr>
            <a:endParaRPr lang="en-US" dirty="0"/>
          </a:p>
          <a:p>
            <a:pPr marL="457200" indent="-330200" algn="l">
              <a:buClr>
                <a:schemeClr val="accent1"/>
              </a:buClr>
              <a:buSzPts val="1600"/>
              <a:buFont typeface="Barlow Semi Condensed"/>
              <a:buChar char="●"/>
            </a:pPr>
            <a:endParaRPr lang="en-US" dirty="0"/>
          </a:p>
        </p:txBody>
      </p:sp>
      <p:pic>
        <p:nvPicPr>
          <p:cNvPr id="5" name="Picture 4">
            <a:extLst>
              <a:ext uri="{FF2B5EF4-FFF2-40B4-BE49-F238E27FC236}">
                <a16:creationId xmlns:a16="http://schemas.microsoft.com/office/drawing/2014/main" id="{6CF1E713-3793-8D7F-1A63-A4043DF773F5}"/>
              </a:ext>
            </a:extLst>
          </p:cNvPr>
          <p:cNvPicPr>
            <a:picLocks noChangeAspect="1"/>
          </p:cNvPicPr>
          <p:nvPr/>
        </p:nvPicPr>
        <p:blipFill>
          <a:blip r:embed="rId3"/>
          <a:stretch>
            <a:fillRect/>
          </a:stretch>
        </p:blipFill>
        <p:spPr>
          <a:xfrm>
            <a:off x="1103997" y="2829338"/>
            <a:ext cx="2437024" cy="1745093"/>
          </a:xfrm>
          <a:prstGeom prst="rect">
            <a:avLst/>
          </a:prstGeom>
        </p:spPr>
      </p:pic>
      <p:pic>
        <p:nvPicPr>
          <p:cNvPr id="7" name="Picture 6">
            <a:extLst>
              <a:ext uri="{FF2B5EF4-FFF2-40B4-BE49-F238E27FC236}">
                <a16:creationId xmlns:a16="http://schemas.microsoft.com/office/drawing/2014/main" id="{469371C7-F897-12F4-524E-58A28D743EF8}"/>
              </a:ext>
            </a:extLst>
          </p:cNvPr>
          <p:cNvPicPr>
            <a:picLocks noChangeAspect="1"/>
          </p:cNvPicPr>
          <p:nvPr/>
        </p:nvPicPr>
        <p:blipFill>
          <a:blip r:embed="rId4"/>
          <a:stretch>
            <a:fillRect/>
          </a:stretch>
        </p:blipFill>
        <p:spPr>
          <a:xfrm>
            <a:off x="1100254" y="973024"/>
            <a:ext cx="5538439" cy="1802191"/>
          </a:xfrm>
          <a:prstGeom prst="rect">
            <a:avLst/>
          </a:prstGeom>
        </p:spPr>
      </p:pic>
    </p:spTree>
    <p:extLst>
      <p:ext uri="{BB962C8B-B14F-4D97-AF65-F5344CB8AC3E}">
        <p14:creationId xmlns:p14="http://schemas.microsoft.com/office/powerpoint/2010/main" val="74763451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AB8FDC"/>
      </a:accent1>
      <a:accent2>
        <a:srgbClr val="C7BAFC"/>
      </a:accent2>
      <a:accent3>
        <a:srgbClr val="E4D8FF"/>
      </a:accent3>
      <a:accent4>
        <a:srgbClr val="BEBEBE"/>
      </a:accent4>
      <a:accent5>
        <a:srgbClr val="20004D"/>
      </a:accent5>
      <a:accent6>
        <a:srgbClr val="9E9E9E"/>
      </a:accent6>
      <a:hlink>
        <a:srgbClr val="AB8FD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654</TotalTime>
  <Words>1848</Words>
  <Application>Microsoft Office PowerPoint</Application>
  <PresentationFormat>On-screen Show (16:9)</PresentationFormat>
  <Paragraphs>135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Barlow Semi Condensed Medium</vt:lpstr>
      <vt:lpstr>Barlow Semi Condensed</vt:lpstr>
      <vt:lpstr>Arial</vt:lpstr>
      <vt:lpstr>Söhne</vt:lpstr>
      <vt:lpstr>Fjalla One</vt:lpstr>
      <vt:lpstr>Technology Consulting by Slidesgo</vt:lpstr>
      <vt:lpstr>IMDB Recommender Engine</vt:lpstr>
      <vt:lpstr>Table of Contents</vt:lpstr>
      <vt:lpstr>Project Guidelines</vt:lpstr>
      <vt:lpstr>Project Objectives </vt:lpstr>
      <vt:lpstr>Data Acquisition &amp; Manipulation</vt:lpstr>
      <vt:lpstr>Data Acquisition</vt:lpstr>
      <vt:lpstr>PowerPoint Presentation</vt:lpstr>
      <vt:lpstr>PowerPoint Presentation</vt:lpstr>
      <vt:lpstr>PowerPoint Presentation</vt:lpstr>
      <vt:lpstr>Feature Engineering</vt:lpstr>
      <vt:lpstr>Key Insights</vt:lpstr>
      <vt:lpstr>PowerPoint Presentation</vt:lpstr>
      <vt:lpstr>PowerPoint Presentation</vt:lpstr>
      <vt:lpstr>PowerPoint Presentation</vt:lpstr>
      <vt:lpstr>PowerPoint Presentation</vt:lpstr>
      <vt:lpstr>Recommender Engine</vt:lpstr>
      <vt:lpstr>Models Created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cp:lastModifiedBy>Brendan Tan</cp:lastModifiedBy>
  <cp:revision>19</cp:revision>
  <dcterms:modified xsi:type="dcterms:W3CDTF">2024-01-03T07:27:08Z</dcterms:modified>
</cp:coreProperties>
</file>