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1"/>
  </p:notesMasterIdLst>
  <p:sldIdLst>
    <p:sldId id="256" r:id="rId2"/>
    <p:sldId id="291" r:id="rId3"/>
    <p:sldId id="292" r:id="rId4"/>
    <p:sldId id="257" r:id="rId5"/>
    <p:sldId id="262" r:id="rId6"/>
    <p:sldId id="260" r:id="rId7"/>
    <p:sldId id="264" r:id="rId8"/>
    <p:sldId id="259" r:id="rId9"/>
    <p:sldId id="263" r:id="rId10"/>
    <p:sldId id="266" r:id="rId11"/>
    <p:sldId id="267" r:id="rId12"/>
    <p:sldId id="258" r:id="rId13"/>
    <p:sldId id="279" r:id="rId14"/>
    <p:sldId id="276" r:id="rId15"/>
    <p:sldId id="294" r:id="rId16"/>
    <p:sldId id="270" r:id="rId17"/>
    <p:sldId id="268" r:id="rId18"/>
    <p:sldId id="269" r:id="rId19"/>
    <p:sldId id="272" r:id="rId20"/>
    <p:sldId id="274" r:id="rId21"/>
    <p:sldId id="273" r:id="rId22"/>
    <p:sldId id="275" r:id="rId23"/>
    <p:sldId id="271" r:id="rId24"/>
    <p:sldId id="277" r:id="rId25"/>
    <p:sldId id="278" r:id="rId26"/>
    <p:sldId id="293" r:id="rId27"/>
    <p:sldId id="295" r:id="rId28"/>
    <p:sldId id="280" r:id="rId29"/>
    <p:sldId id="281" r:id="rId30"/>
    <p:sldId id="282" r:id="rId31"/>
    <p:sldId id="283" r:id="rId32"/>
    <p:sldId id="284" r:id="rId33"/>
    <p:sldId id="285" r:id="rId34"/>
    <p:sldId id="286" r:id="rId35"/>
    <p:sldId id="287" r:id="rId36"/>
    <p:sldId id="288" r:id="rId37"/>
    <p:sldId id="289" r:id="rId38"/>
    <p:sldId id="290" r:id="rId39"/>
    <p:sldId id="265" r:id="rId40"/>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G:\Student%20flow.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G:\Student%20flow.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Gino\Documents\causes%20of%20disability%202010.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Gino\Documents\causes%20of%20disability%20201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szh.wilbert\Desktop\Gino%20doc%2026112010\CBS\Absolute%20numbers%20of%20birth,%20death%20and%20immigrants%201972-2008.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Chart%20in%20HPFinalJune.doc"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szh.wilbert\Desktop\Gino%20doc%2026112010\Aruba%202025\GINI%20COEFFICIENT.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Selected%20econoomic%20indicator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http://cbs.aw/wp/wp-content/uploads/2015/11/Ad.5.02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sz="1000" b="0">
                <a:latin typeface="Verdana" pitchFamily="34" charset="0"/>
                <a:ea typeface="Verdana" pitchFamily="34" charset="0"/>
                <a:cs typeface="Verdana" pitchFamily="34" charset="0"/>
              </a:rPr>
              <a:t>Chart</a:t>
            </a:r>
            <a:r>
              <a:rPr lang="en-US" sz="1000" b="0" baseline="0">
                <a:latin typeface="Verdana" pitchFamily="34" charset="0"/>
                <a:ea typeface="Verdana" pitchFamily="34" charset="0"/>
                <a:cs typeface="Verdana" pitchFamily="34" charset="0"/>
              </a:rPr>
              <a:t> 3. </a:t>
            </a:r>
            <a:r>
              <a:rPr lang="en-US" sz="1000" b="0">
                <a:latin typeface="Verdana" pitchFamily="34" charset="0"/>
                <a:ea typeface="Verdana" pitchFamily="34" charset="0"/>
                <a:cs typeface="Verdana" pitchFamily="34" charset="0"/>
              </a:rPr>
              <a:t> Percentage of Aruba-born</a:t>
            </a:r>
            <a:r>
              <a:rPr lang="en-US" sz="1000" b="0" baseline="0">
                <a:latin typeface="Verdana" pitchFamily="34" charset="0"/>
                <a:ea typeface="Verdana" pitchFamily="34" charset="0"/>
                <a:cs typeface="Verdana" pitchFamily="34" charset="0"/>
              </a:rPr>
              <a:t> and foreign-born </a:t>
            </a:r>
          </a:p>
          <a:p>
            <a:pPr>
              <a:defRPr/>
            </a:pPr>
            <a:r>
              <a:rPr lang="en-US" sz="1000" b="0" baseline="0">
                <a:latin typeface="Verdana" pitchFamily="34" charset="0"/>
                <a:ea typeface="Verdana" pitchFamily="34" charset="0"/>
                <a:cs typeface="Verdana" pitchFamily="34" charset="0"/>
              </a:rPr>
              <a:t>              population during the 1981-2010 period.</a:t>
            </a:r>
            <a:endParaRPr lang="en-US" sz="1000" b="0">
              <a:latin typeface="Verdana" pitchFamily="34" charset="0"/>
              <a:ea typeface="Verdana" pitchFamily="34" charset="0"/>
              <a:cs typeface="Verdana" pitchFamily="34" charset="0"/>
            </a:endParaRPr>
          </a:p>
        </c:rich>
      </c:tx>
      <c:layout/>
    </c:title>
    <c:view3D>
      <c:rAngAx val="1"/>
    </c:view3D>
    <c:plotArea>
      <c:layout/>
      <c:bar3DChart>
        <c:barDir val="bar"/>
        <c:grouping val="clustered"/>
        <c:ser>
          <c:idx val="0"/>
          <c:order val="0"/>
          <c:tx>
            <c:strRef>
              <c:f>Sheet1!$B$3</c:f>
              <c:strCache>
                <c:ptCount val="1"/>
                <c:pt idx="0">
                  <c:v>Aruban-born</c:v>
                </c:pt>
              </c:strCache>
            </c:strRef>
          </c:tx>
          <c:dLbls>
            <c:showVal val="1"/>
          </c:dLbls>
          <c:cat>
            <c:numRef>
              <c:f>Sheet1!$A$4:$A$7</c:f>
              <c:numCache>
                <c:formatCode>General</c:formatCode>
                <c:ptCount val="4"/>
                <c:pt idx="0">
                  <c:v>1981</c:v>
                </c:pt>
                <c:pt idx="1">
                  <c:v>1991</c:v>
                </c:pt>
                <c:pt idx="2">
                  <c:v>2000</c:v>
                </c:pt>
                <c:pt idx="3">
                  <c:v>2010</c:v>
                </c:pt>
              </c:numCache>
            </c:numRef>
          </c:cat>
          <c:val>
            <c:numRef>
              <c:f>Sheet1!$B$4:$B$7</c:f>
              <c:numCache>
                <c:formatCode>General</c:formatCode>
                <c:ptCount val="4"/>
                <c:pt idx="0">
                  <c:v>81.5</c:v>
                </c:pt>
                <c:pt idx="1">
                  <c:v>76.099999999999994</c:v>
                </c:pt>
                <c:pt idx="2">
                  <c:v>33.5</c:v>
                </c:pt>
                <c:pt idx="3">
                  <c:v>34</c:v>
                </c:pt>
              </c:numCache>
            </c:numRef>
          </c:val>
        </c:ser>
        <c:ser>
          <c:idx val="1"/>
          <c:order val="1"/>
          <c:tx>
            <c:strRef>
              <c:f>Sheet1!$C$3</c:f>
              <c:strCache>
                <c:ptCount val="1"/>
                <c:pt idx="0">
                  <c:v>Foreign-born</c:v>
                </c:pt>
              </c:strCache>
            </c:strRef>
          </c:tx>
          <c:dLbls>
            <c:dLbl>
              <c:idx val="0"/>
              <c:layout>
                <c:manualLayout>
                  <c:x val="8.3333333333333419E-3"/>
                  <c:y val="-1.3888888888889225E-2"/>
                </c:manualLayout>
              </c:layout>
              <c:showVal val="1"/>
            </c:dLbl>
            <c:dLbl>
              <c:idx val="1"/>
              <c:layout>
                <c:manualLayout>
                  <c:x val="1.1111111111111129E-2"/>
                  <c:y val="-2.3148512685914627E-2"/>
                </c:manualLayout>
              </c:layout>
              <c:showVal val="1"/>
            </c:dLbl>
            <c:showVal val="1"/>
          </c:dLbls>
          <c:cat>
            <c:numRef>
              <c:f>Sheet1!$A$4:$A$7</c:f>
              <c:numCache>
                <c:formatCode>General</c:formatCode>
                <c:ptCount val="4"/>
                <c:pt idx="0">
                  <c:v>1981</c:v>
                </c:pt>
                <c:pt idx="1">
                  <c:v>1991</c:v>
                </c:pt>
                <c:pt idx="2">
                  <c:v>2000</c:v>
                </c:pt>
                <c:pt idx="3">
                  <c:v>2010</c:v>
                </c:pt>
              </c:numCache>
            </c:numRef>
          </c:cat>
          <c:val>
            <c:numRef>
              <c:f>Sheet1!$C$4:$C$7</c:f>
              <c:numCache>
                <c:formatCode>General</c:formatCode>
                <c:ptCount val="4"/>
                <c:pt idx="0">
                  <c:v>18.5</c:v>
                </c:pt>
                <c:pt idx="1">
                  <c:v>23.9</c:v>
                </c:pt>
                <c:pt idx="2">
                  <c:v>66.5</c:v>
                </c:pt>
                <c:pt idx="3">
                  <c:v>66</c:v>
                </c:pt>
              </c:numCache>
            </c:numRef>
          </c:val>
        </c:ser>
        <c:dLbls>
          <c:showVal val="1"/>
        </c:dLbls>
        <c:shape val="box"/>
        <c:axId val="66302336"/>
        <c:axId val="66303872"/>
        <c:axId val="0"/>
      </c:bar3DChart>
      <c:catAx>
        <c:axId val="66302336"/>
        <c:scaling>
          <c:orientation val="minMax"/>
        </c:scaling>
        <c:axPos val="l"/>
        <c:numFmt formatCode="General" sourceLinked="1"/>
        <c:majorTickMark val="none"/>
        <c:tickLblPos val="nextTo"/>
        <c:crossAx val="66303872"/>
        <c:crosses val="autoZero"/>
        <c:auto val="1"/>
        <c:lblAlgn val="ctr"/>
        <c:lblOffset val="100"/>
      </c:catAx>
      <c:valAx>
        <c:axId val="66303872"/>
        <c:scaling>
          <c:orientation val="minMax"/>
        </c:scaling>
        <c:delete val="1"/>
        <c:axPos val="b"/>
        <c:numFmt formatCode="General" sourceLinked="1"/>
        <c:majorTickMark val="none"/>
        <c:tickLblPos val="none"/>
        <c:crossAx val="66302336"/>
        <c:crosses val="autoZero"/>
        <c:crossBetween val="between"/>
      </c:valAx>
    </c:plotArea>
    <c:legend>
      <c:legendPos val="t"/>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100" b="0"/>
              <a:t>Chart 21-A   Percentage of students repeating grade in regular primary education by grade</a:t>
            </a:r>
            <a:r>
              <a:rPr lang="en-US" sz="1100" b="0" baseline="0"/>
              <a:t> level</a:t>
            </a:r>
            <a:r>
              <a:rPr lang="en-US" sz="1100" b="0"/>
              <a:t> during 2011-2014</a:t>
            </a:r>
            <a:r>
              <a:rPr lang="en-US" sz="1100" b="0" baseline="0"/>
              <a:t> </a:t>
            </a:r>
            <a:r>
              <a:rPr lang="en-US" sz="1100" b="0"/>
              <a:t>academic</a:t>
            </a:r>
            <a:r>
              <a:rPr lang="en-US" sz="1100" b="0" baseline="0"/>
              <a:t> periods</a:t>
            </a:r>
            <a:endParaRPr lang="en-US" sz="1100" b="0"/>
          </a:p>
        </c:rich>
      </c:tx>
      <c:layout>
        <c:manualLayout>
          <c:xMode val="edge"/>
          <c:yMode val="edge"/>
          <c:x val="0.11988888888888888"/>
          <c:y val="0"/>
        </c:manualLayout>
      </c:layout>
    </c:title>
    <c:view3D>
      <c:rAngAx val="1"/>
    </c:view3D>
    <c:plotArea>
      <c:layout/>
      <c:bar3DChart>
        <c:barDir val="col"/>
        <c:grouping val="clustered"/>
        <c:ser>
          <c:idx val="0"/>
          <c:order val="0"/>
          <c:tx>
            <c:strRef>
              <c:f>Sheet1!$B$9</c:f>
              <c:strCache>
                <c:ptCount val="1"/>
                <c:pt idx="0">
                  <c:v>Male</c:v>
                </c:pt>
              </c:strCache>
            </c:strRef>
          </c:tx>
          <c:dLbls>
            <c:showVal val="1"/>
          </c:dLbls>
          <c:cat>
            <c:strRef>
              <c:f>Sheet1!$C$8:$S$8</c:f>
              <c:strCache>
                <c:ptCount val="17"/>
                <c:pt idx="0">
                  <c:v>Grade 1/2</c:v>
                </c:pt>
                <c:pt idx="1">
                  <c:v>Grade 2/3</c:v>
                </c:pt>
                <c:pt idx="2">
                  <c:v>Grade 3/4</c:v>
                </c:pt>
                <c:pt idx="3">
                  <c:v>Grade 4/5</c:v>
                </c:pt>
                <c:pt idx="4">
                  <c:v>Grade 5/6</c:v>
                </c:pt>
                <c:pt idx="6">
                  <c:v>Grade 1/2</c:v>
                </c:pt>
                <c:pt idx="7">
                  <c:v>Grade 2/3</c:v>
                </c:pt>
                <c:pt idx="8">
                  <c:v>Grade 3/4</c:v>
                </c:pt>
                <c:pt idx="9">
                  <c:v>Grade 4/5</c:v>
                </c:pt>
                <c:pt idx="10">
                  <c:v>Grade 5/6</c:v>
                </c:pt>
                <c:pt idx="12">
                  <c:v>Grade 1/2</c:v>
                </c:pt>
                <c:pt idx="13">
                  <c:v>Grade 2/3</c:v>
                </c:pt>
                <c:pt idx="14">
                  <c:v>Grade 3/4</c:v>
                </c:pt>
                <c:pt idx="15">
                  <c:v>Grade 4/5</c:v>
                </c:pt>
                <c:pt idx="16">
                  <c:v>Grade 5/6</c:v>
                </c:pt>
              </c:strCache>
            </c:strRef>
          </c:cat>
          <c:val>
            <c:numRef>
              <c:f>Sheet1!$C$9:$S$9</c:f>
              <c:numCache>
                <c:formatCode>General</c:formatCode>
                <c:ptCount val="17"/>
                <c:pt idx="0">
                  <c:v>20</c:v>
                </c:pt>
                <c:pt idx="1">
                  <c:v>12</c:v>
                </c:pt>
                <c:pt idx="2">
                  <c:v>11</c:v>
                </c:pt>
                <c:pt idx="3">
                  <c:v>8</c:v>
                </c:pt>
                <c:pt idx="4">
                  <c:v>7</c:v>
                </c:pt>
                <c:pt idx="6">
                  <c:v>18</c:v>
                </c:pt>
                <c:pt idx="7">
                  <c:v>12</c:v>
                </c:pt>
                <c:pt idx="8">
                  <c:v>8</c:v>
                </c:pt>
                <c:pt idx="9">
                  <c:v>9</c:v>
                </c:pt>
                <c:pt idx="10">
                  <c:v>8</c:v>
                </c:pt>
                <c:pt idx="12">
                  <c:v>16</c:v>
                </c:pt>
                <c:pt idx="13">
                  <c:v>15</c:v>
                </c:pt>
                <c:pt idx="14">
                  <c:v>6</c:v>
                </c:pt>
                <c:pt idx="15">
                  <c:v>7</c:v>
                </c:pt>
                <c:pt idx="16">
                  <c:v>7</c:v>
                </c:pt>
              </c:numCache>
            </c:numRef>
          </c:val>
        </c:ser>
        <c:ser>
          <c:idx val="1"/>
          <c:order val="1"/>
          <c:tx>
            <c:strRef>
              <c:f>Sheet1!$B$10</c:f>
              <c:strCache>
                <c:ptCount val="1"/>
                <c:pt idx="0">
                  <c:v>Female</c:v>
                </c:pt>
              </c:strCache>
            </c:strRef>
          </c:tx>
          <c:dLbls>
            <c:dLbl>
              <c:idx val="0"/>
              <c:layout>
                <c:manualLayout>
                  <c:x val="1.3888888888889051E-2"/>
                  <c:y val="-9.2596237970253726E-3"/>
                </c:manualLayout>
              </c:layout>
              <c:showVal val="1"/>
            </c:dLbl>
            <c:dLbl>
              <c:idx val="1"/>
              <c:layout>
                <c:manualLayout>
                  <c:x val="1.6666666666666701E-2"/>
                  <c:y val="1.3888888888889065E-2"/>
                </c:manualLayout>
              </c:layout>
              <c:showVal val="1"/>
            </c:dLbl>
            <c:dLbl>
              <c:idx val="2"/>
              <c:layout>
                <c:manualLayout>
                  <c:x val="8.3333333333333367E-3"/>
                  <c:y val="0"/>
                </c:manualLayout>
              </c:layout>
              <c:showVal val="1"/>
            </c:dLbl>
            <c:dLbl>
              <c:idx val="3"/>
              <c:layout>
                <c:manualLayout>
                  <c:x val="5.5555555555555558E-3"/>
                  <c:y val="9.259259259259427E-3"/>
                </c:manualLayout>
              </c:layout>
              <c:showVal val="1"/>
            </c:dLbl>
            <c:dLbl>
              <c:idx val="4"/>
              <c:layout>
                <c:manualLayout>
                  <c:x val="5.5555555555555558E-3"/>
                  <c:y val="0"/>
                </c:manualLayout>
              </c:layout>
              <c:showVal val="1"/>
            </c:dLbl>
            <c:dLbl>
              <c:idx val="6"/>
              <c:layout>
                <c:manualLayout>
                  <c:x val="1.1111111111111125E-2"/>
                  <c:y val="4.2437781360068601E-17"/>
                </c:manualLayout>
              </c:layout>
              <c:showVal val="1"/>
            </c:dLbl>
            <c:dLbl>
              <c:idx val="7"/>
              <c:layout>
                <c:manualLayout>
                  <c:x val="5.5555555555555046E-3"/>
                  <c:y val="-9.259259259259427E-3"/>
                </c:manualLayout>
              </c:layout>
              <c:showVal val="1"/>
            </c:dLbl>
            <c:dLbl>
              <c:idx val="8"/>
              <c:layout>
                <c:manualLayout>
                  <c:x val="1.3888888888889065E-2"/>
                  <c:y val="9.259259259259427E-3"/>
                </c:manualLayout>
              </c:layout>
              <c:showVal val="1"/>
            </c:dLbl>
            <c:dLbl>
              <c:idx val="9"/>
              <c:layout>
                <c:manualLayout>
                  <c:x val="8.3333333333333367E-3"/>
                  <c:y val="9.259259259259427E-3"/>
                </c:manualLayout>
              </c:layout>
              <c:showVal val="1"/>
            </c:dLbl>
            <c:dLbl>
              <c:idx val="10"/>
              <c:layout>
                <c:manualLayout>
                  <c:x val="1.1111111111111125E-2"/>
                  <c:y val="-9.259259259259427E-3"/>
                </c:manualLayout>
              </c:layout>
              <c:showVal val="1"/>
            </c:dLbl>
            <c:dLbl>
              <c:idx val="12"/>
              <c:layout>
                <c:manualLayout>
                  <c:x val="8.3333333333333367E-3"/>
                  <c:y val="-9.259259259259427E-3"/>
                </c:manualLayout>
              </c:layout>
              <c:showVal val="1"/>
            </c:dLbl>
            <c:dLbl>
              <c:idx val="13"/>
              <c:layout>
                <c:manualLayout>
                  <c:x val="8.3333333333333367E-3"/>
                  <c:y val="-4.6296296296296892E-3"/>
                </c:manualLayout>
              </c:layout>
              <c:showVal val="1"/>
            </c:dLbl>
            <c:dLbl>
              <c:idx val="14"/>
              <c:layout>
                <c:manualLayout>
                  <c:x val="1.1111111111111125E-2"/>
                  <c:y val="-4.6296296296296892E-3"/>
                </c:manualLayout>
              </c:layout>
              <c:showVal val="1"/>
            </c:dLbl>
            <c:dLbl>
              <c:idx val="15"/>
              <c:layout>
                <c:manualLayout>
                  <c:x val="5.5555555555555558E-3"/>
                  <c:y val="0"/>
                </c:manualLayout>
              </c:layout>
              <c:showVal val="1"/>
            </c:dLbl>
            <c:dLbl>
              <c:idx val="16"/>
              <c:layout>
                <c:manualLayout>
                  <c:x val="1.1111111111111125E-2"/>
                  <c:y val="-9.259259259259427E-3"/>
                </c:manualLayout>
              </c:layout>
              <c:showVal val="1"/>
            </c:dLbl>
            <c:showVal val="1"/>
          </c:dLbls>
          <c:cat>
            <c:strRef>
              <c:f>Sheet1!$C$8:$S$8</c:f>
              <c:strCache>
                <c:ptCount val="17"/>
                <c:pt idx="0">
                  <c:v>Grade 1/2</c:v>
                </c:pt>
                <c:pt idx="1">
                  <c:v>Grade 2/3</c:v>
                </c:pt>
                <c:pt idx="2">
                  <c:v>Grade 3/4</c:v>
                </c:pt>
                <c:pt idx="3">
                  <c:v>Grade 4/5</c:v>
                </c:pt>
                <c:pt idx="4">
                  <c:v>Grade 5/6</c:v>
                </c:pt>
                <c:pt idx="6">
                  <c:v>Grade 1/2</c:v>
                </c:pt>
                <c:pt idx="7">
                  <c:v>Grade 2/3</c:v>
                </c:pt>
                <c:pt idx="8">
                  <c:v>Grade 3/4</c:v>
                </c:pt>
                <c:pt idx="9">
                  <c:v>Grade 4/5</c:v>
                </c:pt>
                <c:pt idx="10">
                  <c:v>Grade 5/6</c:v>
                </c:pt>
                <c:pt idx="12">
                  <c:v>Grade 1/2</c:v>
                </c:pt>
                <c:pt idx="13">
                  <c:v>Grade 2/3</c:v>
                </c:pt>
                <c:pt idx="14">
                  <c:v>Grade 3/4</c:v>
                </c:pt>
                <c:pt idx="15">
                  <c:v>Grade 4/5</c:v>
                </c:pt>
                <c:pt idx="16">
                  <c:v>Grade 5/6</c:v>
                </c:pt>
              </c:strCache>
            </c:strRef>
          </c:cat>
          <c:val>
            <c:numRef>
              <c:f>Sheet1!$C$10:$S$10</c:f>
              <c:numCache>
                <c:formatCode>General</c:formatCode>
                <c:ptCount val="17"/>
                <c:pt idx="0">
                  <c:v>16</c:v>
                </c:pt>
                <c:pt idx="1">
                  <c:v>9</c:v>
                </c:pt>
                <c:pt idx="2">
                  <c:v>6</c:v>
                </c:pt>
                <c:pt idx="3">
                  <c:v>8</c:v>
                </c:pt>
                <c:pt idx="4">
                  <c:v>7</c:v>
                </c:pt>
                <c:pt idx="6">
                  <c:v>14</c:v>
                </c:pt>
                <c:pt idx="7">
                  <c:v>8</c:v>
                </c:pt>
                <c:pt idx="8">
                  <c:v>5</c:v>
                </c:pt>
                <c:pt idx="9">
                  <c:v>7</c:v>
                </c:pt>
                <c:pt idx="10">
                  <c:v>5</c:v>
                </c:pt>
                <c:pt idx="12">
                  <c:v>11</c:v>
                </c:pt>
                <c:pt idx="13">
                  <c:v>7</c:v>
                </c:pt>
                <c:pt idx="14">
                  <c:v>4</c:v>
                </c:pt>
                <c:pt idx="15">
                  <c:v>7</c:v>
                </c:pt>
                <c:pt idx="16">
                  <c:v>5</c:v>
                </c:pt>
              </c:numCache>
            </c:numRef>
          </c:val>
        </c:ser>
        <c:dLbls>
          <c:showVal val="1"/>
        </c:dLbls>
        <c:shape val="box"/>
        <c:axId val="73911296"/>
        <c:axId val="73921280"/>
        <c:axId val="0"/>
      </c:bar3DChart>
      <c:catAx>
        <c:axId val="73911296"/>
        <c:scaling>
          <c:orientation val="minMax"/>
        </c:scaling>
        <c:axPos val="b"/>
        <c:majorTickMark val="none"/>
        <c:tickLblPos val="nextTo"/>
        <c:crossAx val="73921280"/>
        <c:crosses val="autoZero"/>
        <c:auto val="1"/>
        <c:lblAlgn val="ctr"/>
        <c:lblOffset val="100"/>
      </c:catAx>
      <c:valAx>
        <c:axId val="73921280"/>
        <c:scaling>
          <c:orientation val="minMax"/>
        </c:scaling>
        <c:delete val="1"/>
        <c:axPos val="l"/>
        <c:numFmt formatCode="General" sourceLinked="1"/>
        <c:majorTickMark val="none"/>
        <c:tickLblPos val="none"/>
        <c:crossAx val="73911296"/>
        <c:crosses val="autoZero"/>
        <c:crossBetween val="between"/>
      </c:valAx>
    </c:plotArea>
    <c:legend>
      <c:legendPos val="t"/>
      <c:layout/>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27"/>
  <c:chart>
    <c:title>
      <c:tx>
        <c:rich>
          <a:bodyPr/>
          <a:lstStyle/>
          <a:p>
            <a:pPr>
              <a:defRPr/>
            </a:pPr>
            <a:r>
              <a:rPr lang="en-US" sz="1000" b="0"/>
              <a:t>Chart 22   Percentage of students promoted</a:t>
            </a:r>
            <a:r>
              <a:rPr lang="en-US" sz="1000" b="0" baseline="0"/>
              <a:t> to the next grade due to age at regular   primary schools during  the 2011-2014 academic periods</a:t>
            </a:r>
            <a:endParaRPr lang="en-US" sz="1000" b="0"/>
          </a:p>
        </c:rich>
      </c:tx>
      <c:layout/>
    </c:title>
    <c:view3D>
      <c:rAngAx val="1"/>
    </c:view3D>
    <c:plotArea>
      <c:layout/>
      <c:bar3DChart>
        <c:barDir val="col"/>
        <c:grouping val="clustered"/>
        <c:ser>
          <c:idx val="0"/>
          <c:order val="0"/>
          <c:tx>
            <c:strRef>
              <c:f>Sheet1!$B$32</c:f>
              <c:strCache>
                <c:ptCount val="1"/>
                <c:pt idx="0">
                  <c:v>Male</c:v>
                </c:pt>
              </c:strCache>
            </c:strRef>
          </c:tx>
          <c:dLbls>
            <c:showVal val="1"/>
          </c:dLbls>
          <c:cat>
            <c:strRef>
              <c:f>Sheet1!$C$31:$S$31</c:f>
              <c:strCache>
                <c:ptCount val="17"/>
                <c:pt idx="0">
                  <c:v>Grade 1/2</c:v>
                </c:pt>
                <c:pt idx="1">
                  <c:v>Grade 2/3</c:v>
                </c:pt>
                <c:pt idx="2">
                  <c:v>Grade 3/4</c:v>
                </c:pt>
                <c:pt idx="3">
                  <c:v>Grade 4/5</c:v>
                </c:pt>
                <c:pt idx="4">
                  <c:v>Grade 5/6</c:v>
                </c:pt>
                <c:pt idx="6">
                  <c:v>Grade 1/2</c:v>
                </c:pt>
                <c:pt idx="7">
                  <c:v>Grade 2/3</c:v>
                </c:pt>
                <c:pt idx="8">
                  <c:v>Grade 3/4</c:v>
                </c:pt>
                <c:pt idx="9">
                  <c:v>Grade 4/5</c:v>
                </c:pt>
                <c:pt idx="10">
                  <c:v>Grade 5/6</c:v>
                </c:pt>
                <c:pt idx="12">
                  <c:v>Grade 1/2</c:v>
                </c:pt>
                <c:pt idx="13">
                  <c:v>Grade 2/3</c:v>
                </c:pt>
                <c:pt idx="14">
                  <c:v>Grade 3/4</c:v>
                </c:pt>
                <c:pt idx="15">
                  <c:v>Grade 4/5</c:v>
                </c:pt>
                <c:pt idx="16">
                  <c:v>Grade 5/6</c:v>
                </c:pt>
              </c:strCache>
            </c:strRef>
          </c:cat>
          <c:val>
            <c:numRef>
              <c:f>Sheet1!$C$32:$S$32</c:f>
              <c:numCache>
                <c:formatCode>General</c:formatCode>
                <c:ptCount val="17"/>
                <c:pt idx="0">
                  <c:v>4</c:v>
                </c:pt>
                <c:pt idx="1">
                  <c:v>4</c:v>
                </c:pt>
                <c:pt idx="2">
                  <c:v>6</c:v>
                </c:pt>
                <c:pt idx="3">
                  <c:v>11</c:v>
                </c:pt>
                <c:pt idx="4">
                  <c:v>18</c:v>
                </c:pt>
                <c:pt idx="6">
                  <c:v>6</c:v>
                </c:pt>
                <c:pt idx="7">
                  <c:v>5</c:v>
                </c:pt>
                <c:pt idx="8">
                  <c:v>6</c:v>
                </c:pt>
                <c:pt idx="9">
                  <c:v>11</c:v>
                </c:pt>
                <c:pt idx="10">
                  <c:v>15</c:v>
                </c:pt>
                <c:pt idx="12">
                  <c:v>4</c:v>
                </c:pt>
                <c:pt idx="13">
                  <c:v>4</c:v>
                </c:pt>
                <c:pt idx="14">
                  <c:v>6</c:v>
                </c:pt>
                <c:pt idx="15">
                  <c:v>11</c:v>
                </c:pt>
                <c:pt idx="16">
                  <c:v>17</c:v>
                </c:pt>
              </c:numCache>
            </c:numRef>
          </c:val>
        </c:ser>
        <c:ser>
          <c:idx val="1"/>
          <c:order val="1"/>
          <c:tx>
            <c:strRef>
              <c:f>Sheet1!$B$33</c:f>
              <c:strCache>
                <c:ptCount val="1"/>
                <c:pt idx="0">
                  <c:v>Female</c:v>
                </c:pt>
              </c:strCache>
            </c:strRef>
          </c:tx>
          <c:dLbls>
            <c:dLbl>
              <c:idx val="0"/>
              <c:layout>
                <c:manualLayout>
                  <c:x val="1.282051282051282E-2"/>
                  <c:y val="0"/>
                </c:manualLayout>
              </c:layout>
              <c:showVal val="1"/>
            </c:dLbl>
            <c:dLbl>
              <c:idx val="1"/>
              <c:layout>
                <c:manualLayout>
                  <c:x val="4.273504273504293E-3"/>
                  <c:y val="0"/>
                </c:manualLayout>
              </c:layout>
              <c:showVal val="1"/>
            </c:dLbl>
            <c:dLbl>
              <c:idx val="2"/>
              <c:layout>
                <c:manualLayout>
                  <c:x val="6.4102564102564534E-3"/>
                  <c:y val="0"/>
                </c:manualLayout>
              </c:layout>
              <c:showVal val="1"/>
            </c:dLbl>
            <c:dLbl>
              <c:idx val="3"/>
              <c:layout>
                <c:manualLayout>
                  <c:x val="4.2735042735042739E-3"/>
                  <c:y val="0"/>
                </c:manualLayout>
              </c:layout>
              <c:showVal val="1"/>
            </c:dLbl>
            <c:dLbl>
              <c:idx val="4"/>
              <c:layout>
                <c:manualLayout>
                  <c:x val="6.4102564102564239E-3"/>
                  <c:y val="0"/>
                </c:manualLayout>
              </c:layout>
              <c:showVal val="1"/>
            </c:dLbl>
            <c:dLbl>
              <c:idx val="6"/>
              <c:layout>
                <c:manualLayout>
                  <c:x val="4.2735042735042739E-3"/>
                  <c:y val="-4.4424700133274099E-3"/>
                </c:manualLayout>
              </c:layout>
              <c:showVal val="1"/>
            </c:dLbl>
            <c:dLbl>
              <c:idx val="7"/>
              <c:layout>
                <c:manualLayout>
                  <c:x val="4.2735042735042739E-3"/>
                  <c:y val="0"/>
                </c:manualLayout>
              </c:layout>
              <c:showVal val="1"/>
            </c:dLbl>
            <c:dLbl>
              <c:idx val="8"/>
              <c:layout>
                <c:manualLayout>
                  <c:x val="8.5470085470085496E-3"/>
                  <c:y val="-8.144434272567663E-17"/>
                </c:manualLayout>
              </c:layout>
              <c:showVal val="1"/>
            </c:dLbl>
            <c:dLbl>
              <c:idx val="9"/>
              <c:layout>
                <c:manualLayout>
                  <c:x val="4.273504273504352E-3"/>
                  <c:y val="-4.4424700133274099E-3"/>
                </c:manualLayout>
              </c:layout>
              <c:showVal val="1"/>
            </c:dLbl>
            <c:dLbl>
              <c:idx val="10"/>
              <c:layout>
                <c:manualLayout>
                  <c:x val="6.4102564102564534E-3"/>
                  <c:y val="0"/>
                </c:manualLayout>
              </c:layout>
              <c:showVal val="1"/>
            </c:dLbl>
            <c:dLbl>
              <c:idx val="12"/>
              <c:layout>
                <c:manualLayout>
                  <c:x val="4.2735042735042739E-3"/>
                  <c:y val="-8.144434272567663E-17"/>
                </c:manualLayout>
              </c:layout>
              <c:showVal val="1"/>
            </c:dLbl>
            <c:dLbl>
              <c:idx val="13"/>
              <c:layout>
                <c:manualLayout>
                  <c:x val="4.2735042735042739E-3"/>
                  <c:y val="-8.144434272567663E-17"/>
                </c:manualLayout>
              </c:layout>
              <c:showVal val="1"/>
            </c:dLbl>
            <c:dLbl>
              <c:idx val="14"/>
              <c:layout>
                <c:manualLayout>
                  <c:x val="4.2735042735042739E-3"/>
                  <c:y val="0"/>
                </c:manualLayout>
              </c:layout>
              <c:showVal val="1"/>
            </c:dLbl>
            <c:dLbl>
              <c:idx val="15"/>
              <c:layout>
                <c:manualLayout>
                  <c:x val="6.4102564102564534E-3"/>
                  <c:y val="0"/>
                </c:manualLayout>
              </c:layout>
              <c:showVal val="1"/>
            </c:dLbl>
            <c:dLbl>
              <c:idx val="16"/>
              <c:layout>
                <c:manualLayout>
                  <c:x val="6.4102564102564534E-3"/>
                  <c:y val="0"/>
                </c:manualLayout>
              </c:layout>
              <c:showVal val="1"/>
            </c:dLbl>
            <c:showVal val="1"/>
          </c:dLbls>
          <c:cat>
            <c:strRef>
              <c:f>Sheet1!$C$31:$S$31</c:f>
              <c:strCache>
                <c:ptCount val="17"/>
                <c:pt idx="0">
                  <c:v>Grade 1/2</c:v>
                </c:pt>
                <c:pt idx="1">
                  <c:v>Grade 2/3</c:v>
                </c:pt>
                <c:pt idx="2">
                  <c:v>Grade 3/4</c:v>
                </c:pt>
                <c:pt idx="3">
                  <c:v>Grade 4/5</c:v>
                </c:pt>
                <c:pt idx="4">
                  <c:v>Grade 5/6</c:v>
                </c:pt>
                <c:pt idx="6">
                  <c:v>Grade 1/2</c:v>
                </c:pt>
                <c:pt idx="7">
                  <c:v>Grade 2/3</c:v>
                </c:pt>
                <c:pt idx="8">
                  <c:v>Grade 3/4</c:v>
                </c:pt>
                <c:pt idx="9">
                  <c:v>Grade 4/5</c:v>
                </c:pt>
                <c:pt idx="10">
                  <c:v>Grade 5/6</c:v>
                </c:pt>
                <c:pt idx="12">
                  <c:v>Grade 1/2</c:v>
                </c:pt>
                <c:pt idx="13">
                  <c:v>Grade 2/3</c:v>
                </c:pt>
                <c:pt idx="14">
                  <c:v>Grade 3/4</c:v>
                </c:pt>
                <c:pt idx="15">
                  <c:v>Grade 4/5</c:v>
                </c:pt>
                <c:pt idx="16">
                  <c:v>Grade 5/6</c:v>
                </c:pt>
              </c:strCache>
            </c:strRef>
          </c:cat>
          <c:val>
            <c:numRef>
              <c:f>Sheet1!$C$33:$S$33</c:f>
              <c:numCache>
                <c:formatCode>General</c:formatCode>
                <c:ptCount val="17"/>
                <c:pt idx="0">
                  <c:v>2</c:v>
                </c:pt>
                <c:pt idx="1">
                  <c:v>1</c:v>
                </c:pt>
                <c:pt idx="2">
                  <c:v>4</c:v>
                </c:pt>
                <c:pt idx="3">
                  <c:v>7</c:v>
                </c:pt>
                <c:pt idx="4">
                  <c:v>9</c:v>
                </c:pt>
                <c:pt idx="6">
                  <c:v>4</c:v>
                </c:pt>
                <c:pt idx="7">
                  <c:v>2</c:v>
                </c:pt>
                <c:pt idx="8">
                  <c:v>3</c:v>
                </c:pt>
                <c:pt idx="9">
                  <c:v>6</c:v>
                </c:pt>
                <c:pt idx="10">
                  <c:v>9</c:v>
                </c:pt>
                <c:pt idx="12">
                  <c:v>3</c:v>
                </c:pt>
                <c:pt idx="13">
                  <c:v>3</c:v>
                </c:pt>
                <c:pt idx="14">
                  <c:v>4</c:v>
                </c:pt>
                <c:pt idx="15">
                  <c:v>6</c:v>
                </c:pt>
                <c:pt idx="16">
                  <c:v>9</c:v>
                </c:pt>
              </c:numCache>
            </c:numRef>
          </c:val>
        </c:ser>
        <c:dLbls>
          <c:showVal val="1"/>
        </c:dLbls>
        <c:shape val="box"/>
        <c:axId val="74946816"/>
        <c:axId val="77090816"/>
        <c:axId val="0"/>
      </c:bar3DChart>
      <c:catAx>
        <c:axId val="74946816"/>
        <c:scaling>
          <c:orientation val="minMax"/>
        </c:scaling>
        <c:axPos val="b"/>
        <c:majorTickMark val="none"/>
        <c:tickLblPos val="nextTo"/>
        <c:crossAx val="77090816"/>
        <c:crosses val="autoZero"/>
        <c:auto val="1"/>
        <c:lblAlgn val="ctr"/>
        <c:lblOffset val="100"/>
      </c:catAx>
      <c:valAx>
        <c:axId val="77090816"/>
        <c:scaling>
          <c:orientation val="minMax"/>
        </c:scaling>
        <c:delete val="1"/>
        <c:axPos val="l"/>
        <c:numFmt formatCode="General" sourceLinked="1"/>
        <c:majorTickMark val="none"/>
        <c:tickLblPos val="none"/>
        <c:crossAx val="74946816"/>
        <c:crosses val="autoZero"/>
        <c:crossBetween val="between"/>
      </c:valAx>
    </c:plotArea>
    <c:legend>
      <c:legendPos val="t"/>
      <c:layout/>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200" b="0"/>
              <a:t>Chart</a:t>
            </a:r>
            <a:r>
              <a:rPr lang="en-US" sz="1200" b="0" baseline="0"/>
              <a:t> 36</a:t>
            </a:r>
            <a:r>
              <a:rPr lang="en-US" sz="1200" b="0"/>
              <a:t>  Reported cause of disability (Census 2010)</a:t>
            </a:r>
          </a:p>
        </c:rich>
      </c:tx>
      <c:layout/>
    </c:title>
    <c:view3D>
      <c:rotX val="30"/>
      <c:perspective val="30"/>
    </c:view3D>
    <c:plotArea>
      <c:layout/>
      <c:pie3DChart>
        <c:varyColors val="1"/>
        <c:ser>
          <c:idx val="0"/>
          <c:order val="0"/>
          <c:dLbls>
            <c:dLbl>
              <c:idx val="0"/>
              <c:layout/>
              <c:tx>
                <c:rich>
                  <a:bodyPr/>
                  <a:lstStyle/>
                  <a:p>
                    <a:r>
                      <a:rPr lang="en-US"/>
                      <a:t>Cogenital, 29.8%</a:t>
                    </a:r>
                  </a:p>
                </c:rich>
              </c:tx>
              <c:showVal val="1"/>
              <c:showCatName val="1"/>
              <c:showPercent val="1"/>
            </c:dLbl>
            <c:dLbl>
              <c:idx val="1"/>
              <c:layout/>
              <c:tx>
                <c:rich>
                  <a:bodyPr/>
                  <a:lstStyle/>
                  <a:p>
                    <a:r>
                      <a:rPr lang="en-US"/>
                      <a:t>Accident, 29.4%</a:t>
                    </a:r>
                  </a:p>
                </c:rich>
              </c:tx>
              <c:showVal val="1"/>
              <c:showCatName val="1"/>
              <c:showPercent val="1"/>
            </c:dLbl>
            <c:dLbl>
              <c:idx val="2"/>
              <c:layout/>
              <c:tx>
                <c:rich>
                  <a:bodyPr/>
                  <a:lstStyle/>
                  <a:p>
                    <a:r>
                      <a:rPr lang="en-US"/>
                      <a:t>Old age, 17.6%</a:t>
                    </a:r>
                  </a:p>
                </c:rich>
              </c:tx>
              <c:showVal val="1"/>
              <c:showCatName val="1"/>
              <c:showPercent val="1"/>
            </c:dLbl>
            <c:dLbl>
              <c:idx val="3"/>
              <c:layout/>
              <c:tx>
                <c:rich>
                  <a:bodyPr/>
                  <a:lstStyle/>
                  <a:p>
                    <a:r>
                      <a:rPr lang="en-US"/>
                      <a:t>Illness, 11.6%</a:t>
                    </a:r>
                  </a:p>
                </c:rich>
              </c:tx>
              <c:showVal val="1"/>
              <c:showCatName val="1"/>
              <c:showPercent val="1"/>
            </c:dLbl>
            <c:dLbl>
              <c:idx val="4"/>
              <c:layout/>
              <c:tx>
                <c:rich>
                  <a:bodyPr/>
                  <a:lstStyle/>
                  <a:p>
                    <a:r>
                      <a:rPr lang="en-US"/>
                      <a:t>Others, 12.6%</a:t>
                    </a:r>
                  </a:p>
                </c:rich>
              </c:tx>
              <c:showVal val="1"/>
              <c:showCatName val="1"/>
              <c:showPercent val="1"/>
            </c:dLbl>
            <c:txPr>
              <a:bodyPr/>
              <a:lstStyle/>
              <a:p>
                <a:pPr>
                  <a:defRPr sz="1100" b="1"/>
                </a:pPr>
                <a:endParaRPr lang="en-US"/>
              </a:p>
            </c:txPr>
            <c:showVal val="1"/>
            <c:showCatName val="1"/>
            <c:showPercent val="1"/>
            <c:showLeaderLines val="1"/>
          </c:dLbls>
          <c:cat>
            <c:strRef>
              <c:f>Sheet1!$B$3:$B$7</c:f>
              <c:strCache>
                <c:ptCount val="5"/>
                <c:pt idx="0">
                  <c:v>Cogenital</c:v>
                </c:pt>
                <c:pt idx="1">
                  <c:v>Accident</c:v>
                </c:pt>
                <c:pt idx="2">
                  <c:v>Old age</c:v>
                </c:pt>
                <c:pt idx="3">
                  <c:v>Illness</c:v>
                </c:pt>
                <c:pt idx="4">
                  <c:v>Others</c:v>
                </c:pt>
              </c:strCache>
            </c:strRef>
          </c:cat>
          <c:val>
            <c:numRef>
              <c:f>Sheet1!$C$3:$C$7</c:f>
              <c:numCache>
                <c:formatCode>General</c:formatCode>
                <c:ptCount val="5"/>
                <c:pt idx="0">
                  <c:v>29.8</c:v>
                </c:pt>
                <c:pt idx="1">
                  <c:v>29.4</c:v>
                </c:pt>
                <c:pt idx="2">
                  <c:v>17.600000000000001</c:v>
                </c:pt>
                <c:pt idx="3">
                  <c:v>11.6</c:v>
                </c:pt>
                <c:pt idx="4">
                  <c:v>12.6</c:v>
                </c:pt>
              </c:numCache>
            </c:numRef>
          </c:val>
        </c:ser>
        <c:dLbls>
          <c:showCatName val="1"/>
          <c:showPercent val="1"/>
        </c:dLbls>
      </c:pie3DChart>
    </c:plotArea>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style val="31"/>
  <c:chart>
    <c:title>
      <c:tx>
        <c:rich>
          <a:bodyPr/>
          <a:lstStyle/>
          <a:p>
            <a:pPr>
              <a:defRPr/>
            </a:pPr>
            <a:r>
              <a:rPr lang="en-US" sz="1200" b="1" dirty="0"/>
              <a:t>Chat 39   Percentage</a:t>
            </a:r>
            <a:r>
              <a:rPr lang="en-US" sz="1200" b="1" baseline="0" dirty="0"/>
              <a:t> of people with disability active in the labor force by Census year </a:t>
            </a:r>
            <a:endParaRPr lang="en-US" sz="1200" b="1" dirty="0"/>
          </a:p>
        </c:rich>
      </c:tx>
      <c:layout>
        <c:manualLayout>
          <c:xMode val="edge"/>
          <c:yMode val="edge"/>
          <c:x val="0.12156107068894872"/>
          <c:y val="3.393939393939395E-2"/>
        </c:manualLayout>
      </c:layout>
    </c:title>
    <c:plotArea>
      <c:layout/>
      <c:barChart>
        <c:barDir val="col"/>
        <c:grouping val="clustered"/>
        <c:ser>
          <c:idx val="0"/>
          <c:order val="0"/>
          <c:tx>
            <c:strRef>
              <c:f>Sheet1!$C$23</c:f>
              <c:strCache>
                <c:ptCount val="1"/>
                <c:pt idx="0">
                  <c:v>2000</c:v>
                </c:pt>
              </c:strCache>
            </c:strRef>
          </c:tx>
          <c:dLbls>
            <c:showVal val="1"/>
          </c:dLbls>
          <c:cat>
            <c:strRef>
              <c:f>Sheet1!$B$24:$B$28</c:f>
              <c:strCache>
                <c:ptCount val="5"/>
                <c:pt idx="0">
                  <c:v>Disabled (Total)</c:v>
                </c:pt>
                <c:pt idx="1">
                  <c:v>Visual</c:v>
                </c:pt>
                <c:pt idx="2">
                  <c:v>Physical</c:v>
                </c:pt>
                <c:pt idx="3">
                  <c:v>Auditory</c:v>
                </c:pt>
                <c:pt idx="4">
                  <c:v>Mental</c:v>
                </c:pt>
              </c:strCache>
            </c:strRef>
          </c:cat>
          <c:val>
            <c:numRef>
              <c:f>Sheet1!$C$24:$C$28</c:f>
              <c:numCache>
                <c:formatCode>General</c:formatCode>
                <c:ptCount val="5"/>
                <c:pt idx="0">
                  <c:v>21.3</c:v>
                </c:pt>
                <c:pt idx="1">
                  <c:v>26</c:v>
                </c:pt>
                <c:pt idx="2">
                  <c:v>15</c:v>
                </c:pt>
                <c:pt idx="3">
                  <c:v>26</c:v>
                </c:pt>
                <c:pt idx="4">
                  <c:v>14</c:v>
                </c:pt>
              </c:numCache>
            </c:numRef>
          </c:val>
        </c:ser>
        <c:ser>
          <c:idx val="1"/>
          <c:order val="1"/>
          <c:tx>
            <c:strRef>
              <c:f>Sheet1!$D$23</c:f>
              <c:strCache>
                <c:ptCount val="1"/>
                <c:pt idx="0">
                  <c:v>2010</c:v>
                </c:pt>
              </c:strCache>
            </c:strRef>
          </c:tx>
          <c:dLbls>
            <c:showVal val="1"/>
          </c:dLbls>
          <c:cat>
            <c:strRef>
              <c:f>Sheet1!$B$24:$B$28</c:f>
              <c:strCache>
                <c:ptCount val="5"/>
                <c:pt idx="0">
                  <c:v>Disabled (Total)</c:v>
                </c:pt>
                <c:pt idx="1">
                  <c:v>Visual</c:v>
                </c:pt>
                <c:pt idx="2">
                  <c:v>Physical</c:v>
                </c:pt>
                <c:pt idx="3">
                  <c:v>Auditory</c:v>
                </c:pt>
                <c:pt idx="4">
                  <c:v>Mental</c:v>
                </c:pt>
              </c:strCache>
            </c:strRef>
          </c:cat>
          <c:val>
            <c:numRef>
              <c:f>Sheet1!$D$24:$D$28</c:f>
              <c:numCache>
                <c:formatCode>General</c:formatCode>
                <c:ptCount val="5"/>
                <c:pt idx="0">
                  <c:v>42.5</c:v>
                </c:pt>
                <c:pt idx="1">
                  <c:v>51.4</c:v>
                </c:pt>
                <c:pt idx="2">
                  <c:v>30.3</c:v>
                </c:pt>
                <c:pt idx="3">
                  <c:v>45.3</c:v>
                </c:pt>
                <c:pt idx="4">
                  <c:v>21.1</c:v>
                </c:pt>
              </c:numCache>
            </c:numRef>
          </c:val>
        </c:ser>
        <c:dLbls>
          <c:showVal val="1"/>
        </c:dLbls>
        <c:overlap val="-25"/>
        <c:axId val="77414784"/>
        <c:axId val="77416320"/>
      </c:barChart>
      <c:catAx>
        <c:axId val="77414784"/>
        <c:scaling>
          <c:orientation val="minMax"/>
        </c:scaling>
        <c:axPos val="b"/>
        <c:majorTickMark val="none"/>
        <c:tickLblPos val="nextTo"/>
        <c:crossAx val="77416320"/>
        <c:crosses val="autoZero"/>
        <c:auto val="1"/>
        <c:lblAlgn val="ctr"/>
        <c:lblOffset val="100"/>
      </c:catAx>
      <c:valAx>
        <c:axId val="77416320"/>
        <c:scaling>
          <c:orientation val="minMax"/>
        </c:scaling>
        <c:delete val="1"/>
        <c:axPos val="l"/>
        <c:numFmt formatCode="General" sourceLinked="1"/>
        <c:majorTickMark val="none"/>
        <c:tickLblPos val="none"/>
        <c:crossAx val="77414784"/>
        <c:crosses val="autoZero"/>
        <c:crossBetween val="between"/>
      </c:valAx>
    </c:plotArea>
    <c:legend>
      <c:legendPos val="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137593377750859"/>
          <c:y val="1.9110667285927186E-2"/>
          <c:w val="0.89425981873111871"/>
          <c:h val="0.8827548713577944"/>
        </c:manualLayout>
      </c:layout>
      <c:barChart>
        <c:barDir val="col"/>
        <c:grouping val="stacked"/>
        <c:ser>
          <c:idx val="0"/>
          <c:order val="0"/>
          <c:tx>
            <c:strRef>
              <c:f>'http://cbs.aw/Documents and Settings\MoniqueM\My Documents\Projecten\Bevolking\[190609bevolking.xls]Pop_growth'!$F$3</c:f>
              <c:strCache>
                <c:ptCount val="1"/>
                <c:pt idx="0">
                  <c:v>Livebirths</c:v>
                </c:pt>
              </c:strCache>
            </c:strRef>
          </c:tx>
          <c:spPr>
            <a:solidFill>
              <a:srgbClr val="7D84C5"/>
            </a:solidFill>
            <a:ln w="12700">
              <a:solidFill>
                <a:srgbClr val="7D84C5"/>
              </a:solidFill>
              <a:prstDash val="solid"/>
            </a:ln>
          </c:spPr>
          <c:cat>
            <c:strRef>
              <c:f>'http://cbs.aw/Documents and Settings\MoniqueM\My Documents\Projecten\Bevolking\[190609bevolking.xls]Pop_growth'!$A$7:$A$43</c:f>
              <c:strCache>
                <c:ptCount val="37"/>
                <c:pt idx="0">
                  <c:v>72</c:v>
                </c:pt>
                <c:pt idx="1">
                  <c:v>73</c:v>
                </c:pt>
                <c:pt idx="2">
                  <c:v>74</c:v>
                </c:pt>
                <c:pt idx="3">
                  <c:v>75</c:v>
                </c:pt>
                <c:pt idx="4">
                  <c:v>76</c:v>
                </c:pt>
                <c:pt idx="5">
                  <c:v>77</c:v>
                </c:pt>
                <c:pt idx="6">
                  <c:v>78</c:v>
                </c:pt>
                <c:pt idx="7">
                  <c:v>79</c:v>
                </c:pt>
                <c:pt idx="8">
                  <c:v>80</c:v>
                </c:pt>
                <c:pt idx="9">
                  <c:v>81</c:v>
                </c:pt>
                <c:pt idx="10">
                  <c:v>82</c:v>
                </c:pt>
                <c:pt idx="11">
                  <c:v>83</c:v>
                </c:pt>
                <c:pt idx="12">
                  <c:v>84</c:v>
                </c:pt>
                <c:pt idx="13">
                  <c:v>85</c:v>
                </c:pt>
                <c:pt idx="14">
                  <c:v>86</c:v>
                </c:pt>
                <c:pt idx="15">
                  <c:v>87</c:v>
                </c:pt>
                <c:pt idx="16">
                  <c:v>88</c:v>
                </c:pt>
                <c:pt idx="17">
                  <c:v>89</c:v>
                </c:pt>
                <c:pt idx="18">
                  <c:v>90</c:v>
                </c:pt>
                <c:pt idx="19">
                  <c:v>91</c:v>
                </c:pt>
                <c:pt idx="20">
                  <c:v>92</c:v>
                </c:pt>
                <c:pt idx="21">
                  <c:v>93</c:v>
                </c:pt>
                <c:pt idx="22">
                  <c:v>94</c:v>
                </c:pt>
                <c:pt idx="23">
                  <c:v>95</c:v>
                </c:pt>
                <c:pt idx="24">
                  <c:v>96</c:v>
                </c:pt>
                <c:pt idx="25">
                  <c:v>97</c:v>
                </c:pt>
                <c:pt idx="26">
                  <c:v>98</c:v>
                </c:pt>
                <c:pt idx="27">
                  <c:v>99</c:v>
                </c:pt>
                <c:pt idx="28">
                  <c:v>00</c:v>
                </c:pt>
                <c:pt idx="29">
                  <c:v>01</c:v>
                </c:pt>
                <c:pt idx="30">
                  <c:v>02</c:v>
                </c:pt>
                <c:pt idx="31">
                  <c:v>03</c:v>
                </c:pt>
                <c:pt idx="32">
                  <c:v>04</c:v>
                </c:pt>
                <c:pt idx="33">
                  <c:v>05</c:v>
                </c:pt>
                <c:pt idx="34">
                  <c:v>06</c:v>
                </c:pt>
                <c:pt idx="35">
                  <c:v>07</c:v>
                </c:pt>
                <c:pt idx="36">
                  <c:v>08</c:v>
                </c:pt>
              </c:strCache>
            </c:strRef>
          </c:cat>
          <c:val>
            <c:numRef>
              <c:f>'http://cbs.aw/Documents and Settings\MoniqueM\My Documents\Projecten\Bevolking\[190609bevolking.xls]Pop_growth'!$F$7:$F$43</c:f>
              <c:numCache>
                <c:formatCode>General</c:formatCode>
                <c:ptCount val="37"/>
                <c:pt idx="0">
                  <c:v>1201</c:v>
                </c:pt>
                <c:pt idx="1">
                  <c:v>1003</c:v>
                </c:pt>
                <c:pt idx="2">
                  <c:v>962</c:v>
                </c:pt>
                <c:pt idx="3">
                  <c:v>968</c:v>
                </c:pt>
                <c:pt idx="4">
                  <c:v>941</c:v>
                </c:pt>
                <c:pt idx="5">
                  <c:v>993</c:v>
                </c:pt>
                <c:pt idx="6">
                  <c:v>1058</c:v>
                </c:pt>
                <c:pt idx="7">
                  <c:v>1065</c:v>
                </c:pt>
                <c:pt idx="8">
                  <c:v>1125</c:v>
                </c:pt>
                <c:pt idx="9">
                  <c:v>1051</c:v>
                </c:pt>
                <c:pt idx="10">
                  <c:v>1036</c:v>
                </c:pt>
                <c:pt idx="11">
                  <c:v>1133</c:v>
                </c:pt>
                <c:pt idx="12">
                  <c:v>1169</c:v>
                </c:pt>
                <c:pt idx="13">
                  <c:v>1109</c:v>
                </c:pt>
                <c:pt idx="14">
                  <c:v>1014</c:v>
                </c:pt>
                <c:pt idx="15">
                  <c:v>992</c:v>
                </c:pt>
                <c:pt idx="16">
                  <c:v>949</c:v>
                </c:pt>
                <c:pt idx="17">
                  <c:v>1141</c:v>
                </c:pt>
                <c:pt idx="18">
                  <c:v>1140</c:v>
                </c:pt>
                <c:pt idx="19">
                  <c:v>1157</c:v>
                </c:pt>
                <c:pt idx="20">
                  <c:v>1292</c:v>
                </c:pt>
                <c:pt idx="21">
                  <c:v>1337</c:v>
                </c:pt>
                <c:pt idx="22">
                  <c:v>1315</c:v>
                </c:pt>
                <c:pt idx="23">
                  <c:v>1419</c:v>
                </c:pt>
                <c:pt idx="24">
                  <c:v>1452</c:v>
                </c:pt>
                <c:pt idx="25">
                  <c:v>1457</c:v>
                </c:pt>
                <c:pt idx="26">
                  <c:v>1315</c:v>
                </c:pt>
                <c:pt idx="27">
                  <c:v>1251</c:v>
                </c:pt>
                <c:pt idx="28">
                  <c:v>1294</c:v>
                </c:pt>
                <c:pt idx="29">
                  <c:v>1263</c:v>
                </c:pt>
                <c:pt idx="30">
                  <c:v>1228</c:v>
                </c:pt>
                <c:pt idx="31">
                  <c:v>1244</c:v>
                </c:pt>
                <c:pt idx="32">
                  <c:v>1193</c:v>
                </c:pt>
                <c:pt idx="33">
                  <c:v>1263</c:v>
                </c:pt>
                <c:pt idx="34">
                  <c:v>1227</c:v>
                </c:pt>
                <c:pt idx="35">
                  <c:v>1239</c:v>
                </c:pt>
                <c:pt idx="36">
                  <c:v>1218</c:v>
                </c:pt>
              </c:numCache>
            </c:numRef>
          </c:val>
        </c:ser>
        <c:ser>
          <c:idx val="1"/>
          <c:order val="1"/>
          <c:tx>
            <c:strRef>
              <c:f>'http://cbs.aw/Documents and Settings\MoniqueM\My Documents\Projecten\Bevolking\[190609bevolking.xls]Pop_growth'!$D$3</c:f>
              <c:strCache>
                <c:ptCount val="1"/>
                <c:pt idx="0">
                  <c:v>Deaths</c:v>
                </c:pt>
              </c:strCache>
            </c:strRef>
          </c:tx>
          <c:spPr>
            <a:solidFill>
              <a:srgbClr val="CCCCFF"/>
            </a:solidFill>
            <a:ln w="12700">
              <a:solidFill>
                <a:srgbClr val="CCCCFF"/>
              </a:solidFill>
              <a:prstDash val="solid"/>
            </a:ln>
          </c:spPr>
          <c:dLbls>
            <c:dLbl>
              <c:idx val="36"/>
              <c:layout/>
              <c:showVal val="1"/>
            </c:dLbl>
            <c:delete val="1"/>
          </c:dLbls>
          <c:cat>
            <c:strRef>
              <c:f>'http://cbs.aw/Documents and Settings\MoniqueM\My Documents\Projecten\Bevolking\[190609bevolking.xls]Pop_growth'!$A$7:$A$43</c:f>
              <c:strCache>
                <c:ptCount val="37"/>
                <c:pt idx="0">
                  <c:v>72</c:v>
                </c:pt>
                <c:pt idx="1">
                  <c:v>73</c:v>
                </c:pt>
                <c:pt idx="2">
                  <c:v>74</c:v>
                </c:pt>
                <c:pt idx="3">
                  <c:v>75</c:v>
                </c:pt>
                <c:pt idx="4">
                  <c:v>76</c:v>
                </c:pt>
                <c:pt idx="5">
                  <c:v>77</c:v>
                </c:pt>
                <c:pt idx="6">
                  <c:v>78</c:v>
                </c:pt>
                <c:pt idx="7">
                  <c:v>79</c:v>
                </c:pt>
                <c:pt idx="8">
                  <c:v>80</c:v>
                </c:pt>
                <c:pt idx="9">
                  <c:v>81</c:v>
                </c:pt>
                <c:pt idx="10">
                  <c:v>82</c:v>
                </c:pt>
                <c:pt idx="11">
                  <c:v>83</c:v>
                </c:pt>
                <c:pt idx="12">
                  <c:v>84</c:v>
                </c:pt>
                <c:pt idx="13">
                  <c:v>85</c:v>
                </c:pt>
                <c:pt idx="14">
                  <c:v>86</c:v>
                </c:pt>
                <c:pt idx="15">
                  <c:v>87</c:v>
                </c:pt>
                <c:pt idx="16">
                  <c:v>88</c:v>
                </c:pt>
                <c:pt idx="17">
                  <c:v>89</c:v>
                </c:pt>
                <c:pt idx="18">
                  <c:v>90</c:v>
                </c:pt>
                <c:pt idx="19">
                  <c:v>91</c:v>
                </c:pt>
                <c:pt idx="20">
                  <c:v>92</c:v>
                </c:pt>
                <c:pt idx="21">
                  <c:v>93</c:v>
                </c:pt>
                <c:pt idx="22">
                  <c:v>94</c:v>
                </c:pt>
                <c:pt idx="23">
                  <c:v>95</c:v>
                </c:pt>
                <c:pt idx="24">
                  <c:v>96</c:v>
                </c:pt>
                <c:pt idx="25">
                  <c:v>97</c:v>
                </c:pt>
                <c:pt idx="26">
                  <c:v>98</c:v>
                </c:pt>
                <c:pt idx="27">
                  <c:v>99</c:v>
                </c:pt>
                <c:pt idx="28">
                  <c:v>00</c:v>
                </c:pt>
                <c:pt idx="29">
                  <c:v>01</c:v>
                </c:pt>
                <c:pt idx="30">
                  <c:v>02</c:v>
                </c:pt>
                <c:pt idx="31">
                  <c:v>03</c:v>
                </c:pt>
                <c:pt idx="32">
                  <c:v>04</c:v>
                </c:pt>
                <c:pt idx="33">
                  <c:v>05</c:v>
                </c:pt>
                <c:pt idx="34">
                  <c:v>06</c:v>
                </c:pt>
                <c:pt idx="35">
                  <c:v>07</c:v>
                </c:pt>
                <c:pt idx="36">
                  <c:v>08</c:v>
                </c:pt>
              </c:strCache>
            </c:strRef>
          </c:cat>
          <c:val>
            <c:numRef>
              <c:f>'http://cbs.aw/Documents and Settings\MoniqueM\My Documents\Projecten\Bevolking\[190609bevolking.xls]Pop_growth'!$W$7:$W$43</c:f>
              <c:numCache>
                <c:formatCode>General</c:formatCode>
                <c:ptCount val="37"/>
                <c:pt idx="0">
                  <c:v>-275</c:v>
                </c:pt>
                <c:pt idx="1">
                  <c:v>-287</c:v>
                </c:pt>
                <c:pt idx="2">
                  <c:v>-298</c:v>
                </c:pt>
                <c:pt idx="3">
                  <c:v>-286</c:v>
                </c:pt>
                <c:pt idx="4">
                  <c:v>-300</c:v>
                </c:pt>
                <c:pt idx="5">
                  <c:v>-320</c:v>
                </c:pt>
                <c:pt idx="6">
                  <c:v>-284</c:v>
                </c:pt>
                <c:pt idx="7">
                  <c:v>-318</c:v>
                </c:pt>
                <c:pt idx="8">
                  <c:v>-288</c:v>
                </c:pt>
                <c:pt idx="9">
                  <c:v>-317</c:v>
                </c:pt>
                <c:pt idx="10">
                  <c:v>-313</c:v>
                </c:pt>
                <c:pt idx="11">
                  <c:v>-339</c:v>
                </c:pt>
                <c:pt idx="12">
                  <c:v>-323</c:v>
                </c:pt>
                <c:pt idx="13">
                  <c:v>-334</c:v>
                </c:pt>
                <c:pt idx="14">
                  <c:v>-377</c:v>
                </c:pt>
                <c:pt idx="15">
                  <c:v>-370</c:v>
                </c:pt>
                <c:pt idx="16">
                  <c:v>-335</c:v>
                </c:pt>
                <c:pt idx="17">
                  <c:v>-372</c:v>
                </c:pt>
                <c:pt idx="18">
                  <c:v>-419</c:v>
                </c:pt>
                <c:pt idx="19">
                  <c:v>-429</c:v>
                </c:pt>
                <c:pt idx="20">
                  <c:v>-424</c:v>
                </c:pt>
                <c:pt idx="21">
                  <c:v>-402</c:v>
                </c:pt>
                <c:pt idx="22">
                  <c:v>-431</c:v>
                </c:pt>
                <c:pt idx="23">
                  <c:v>-504</c:v>
                </c:pt>
                <c:pt idx="24">
                  <c:v>-469</c:v>
                </c:pt>
                <c:pt idx="25">
                  <c:v>-497</c:v>
                </c:pt>
                <c:pt idx="26">
                  <c:v>-505</c:v>
                </c:pt>
                <c:pt idx="27">
                  <c:v>-561</c:v>
                </c:pt>
                <c:pt idx="28">
                  <c:v>-531</c:v>
                </c:pt>
                <c:pt idx="29">
                  <c:v>-435</c:v>
                </c:pt>
                <c:pt idx="30">
                  <c:v>-492</c:v>
                </c:pt>
                <c:pt idx="31">
                  <c:v>-501</c:v>
                </c:pt>
                <c:pt idx="32">
                  <c:v>-502</c:v>
                </c:pt>
                <c:pt idx="33">
                  <c:v>-482</c:v>
                </c:pt>
                <c:pt idx="34">
                  <c:v>-537</c:v>
                </c:pt>
                <c:pt idx="35">
                  <c:v>-521</c:v>
                </c:pt>
                <c:pt idx="36">
                  <c:v>-523</c:v>
                </c:pt>
              </c:numCache>
            </c:numRef>
          </c:val>
        </c:ser>
        <c:ser>
          <c:idx val="2"/>
          <c:order val="2"/>
          <c:tx>
            <c:strRef>
              <c:f>'http://cbs.aw/Documents and Settings\MoniqueM\My Documents\Projecten\Bevolking\[190609bevolking.xls]Pop_growth'!$L$3</c:f>
              <c:strCache>
                <c:ptCount val="1"/>
                <c:pt idx="0">
                  <c:v>Immigration</c:v>
                </c:pt>
              </c:strCache>
            </c:strRef>
          </c:tx>
          <c:spPr>
            <a:solidFill>
              <a:srgbClr val="334B7B"/>
            </a:solidFill>
            <a:ln w="12700">
              <a:solidFill>
                <a:srgbClr val="334B7B"/>
              </a:solidFill>
              <a:prstDash val="solid"/>
            </a:ln>
          </c:spPr>
          <c:dLbls>
            <c:dLbl>
              <c:idx val="0"/>
              <c:layout>
                <c:manualLayout>
                  <c:x val="6.4102564102564994E-3"/>
                  <c:y val="-8.7584847821327014E-2"/>
                </c:manualLayout>
              </c:layout>
              <c:showVal val="1"/>
            </c:dLbl>
            <c:dLbl>
              <c:idx val="1"/>
              <c:layout>
                <c:manualLayout>
                  <c:x val="-1.2820512820512841E-2"/>
                  <c:y val="8.7584847821327014E-2"/>
                </c:manualLayout>
              </c:layout>
              <c:showVal val="1"/>
            </c:dLbl>
            <c:dLbl>
              <c:idx val="2"/>
              <c:delete val="1"/>
            </c:dLbl>
            <c:dLbl>
              <c:idx val="3"/>
              <c:delete val="1"/>
            </c:dLbl>
            <c:dLbl>
              <c:idx val="4"/>
              <c:delete val="1"/>
            </c:dLbl>
            <c:dLbl>
              <c:idx val="5"/>
              <c:delete val="1"/>
            </c:dLbl>
            <c:dLbl>
              <c:idx val="6"/>
              <c:delete val="1"/>
            </c:dLbl>
            <c:dLbl>
              <c:idx val="7"/>
              <c:layout>
                <c:manualLayout>
                  <c:x val="0"/>
                  <c:y val="7.882636303919438E-2"/>
                </c:manualLayout>
              </c:layout>
              <c:showVal val="1"/>
            </c:dLbl>
            <c:dLbl>
              <c:idx val="8"/>
              <c:layout>
                <c:manualLayout>
                  <c:x val="0"/>
                  <c:y val="-7.8826363039194394E-2"/>
                </c:manualLayout>
              </c:layout>
              <c:showVal val="1"/>
            </c:dLbl>
            <c:dLbl>
              <c:idx val="9"/>
              <c:delete val="1"/>
            </c:dLbl>
            <c:dLbl>
              <c:idx val="10"/>
              <c:delete val="1"/>
            </c:dLbl>
            <c:dLbl>
              <c:idx val="11"/>
              <c:delete val="1"/>
            </c:dLbl>
            <c:dLbl>
              <c:idx val="12"/>
              <c:delete val="1"/>
            </c:dLbl>
            <c:dLbl>
              <c:idx val="13"/>
              <c:layout>
                <c:manualLayout>
                  <c:x val="0"/>
                  <c:y val="-5.6930151083862457E-2"/>
                </c:manualLayout>
              </c:layout>
              <c:showVal val="1"/>
            </c:dLbl>
            <c:dLbl>
              <c:idx val="14"/>
              <c:delete val="1"/>
            </c:dLbl>
            <c:dLbl>
              <c:idx val="15"/>
              <c:delete val="1"/>
            </c:dLbl>
            <c:dLbl>
              <c:idx val="16"/>
              <c:delete val="1"/>
            </c:dLbl>
            <c:dLbl>
              <c:idx val="17"/>
              <c:layout>
                <c:manualLayout>
                  <c:x val="0"/>
                  <c:y val="0.10072257499452612"/>
                </c:manualLayout>
              </c:layout>
              <c:showVal val="1"/>
            </c:dLbl>
            <c:dLbl>
              <c:idx val="18"/>
              <c:layout>
                <c:manualLayout>
                  <c:x val="2.1367521367521387E-3"/>
                  <c:y val="-0.16203196846945489"/>
                </c:manualLayout>
              </c:layout>
              <c:showVal val="1"/>
            </c:dLbl>
            <c:dLbl>
              <c:idx val="19"/>
              <c:delete val="1"/>
            </c:dLbl>
            <c:dLbl>
              <c:idx val="20"/>
              <c:delete val="1"/>
            </c:dLbl>
            <c:dLbl>
              <c:idx val="21"/>
              <c:layout>
                <c:manualLayout>
                  <c:x val="0"/>
                  <c:y val="-0.22334136194438378"/>
                </c:manualLayout>
              </c:layout>
              <c:showVal val="1"/>
            </c:dLbl>
            <c:dLbl>
              <c:idx val="22"/>
              <c:delete val="1"/>
            </c:dLbl>
            <c:dLbl>
              <c:idx val="23"/>
              <c:delete val="1"/>
            </c:dLbl>
            <c:dLbl>
              <c:idx val="24"/>
              <c:layout>
                <c:manualLayout>
                  <c:x val="-2.1367521367521387E-3"/>
                  <c:y val="-0.17516969564265378"/>
                </c:manualLayout>
              </c:layout>
              <c:showVal val="1"/>
            </c:dLbl>
            <c:dLbl>
              <c:idx val="25"/>
              <c:layout>
                <c:manualLayout>
                  <c:x val="6.4102564102564924E-3"/>
                  <c:y val="0.1313772717319904"/>
                </c:manualLayout>
              </c:layout>
              <c:showVal val="1"/>
            </c:dLbl>
            <c:dLbl>
              <c:idx val="26"/>
              <c:delete val="1"/>
            </c:dLbl>
            <c:dLbl>
              <c:idx val="27"/>
              <c:delete val="1"/>
            </c:dLbl>
            <c:dLbl>
              <c:idx val="28"/>
              <c:layout>
                <c:manualLayout>
                  <c:x val="-2.1367521367521387E-3"/>
                  <c:y val="-0.1313772717319904"/>
                </c:manualLayout>
              </c:layout>
              <c:showVal val="1"/>
            </c:dLbl>
            <c:dLbl>
              <c:idx val="29"/>
              <c:delete val="1"/>
            </c:dLbl>
            <c:dLbl>
              <c:idx val="30"/>
              <c:layout>
                <c:manualLayout>
                  <c:x val="-6.4102564102564994E-3"/>
                  <c:y val="0.11386030216772385"/>
                </c:manualLayout>
              </c:layout>
              <c:showVal val="1"/>
            </c:dLbl>
            <c:dLbl>
              <c:idx val="31"/>
              <c:delete val="1"/>
            </c:dLbl>
            <c:dLbl>
              <c:idx val="32"/>
              <c:delete val="1"/>
            </c:dLbl>
            <c:dLbl>
              <c:idx val="33"/>
              <c:layout>
                <c:manualLayout>
                  <c:x val="0"/>
                  <c:y val="-0.13575651412305667"/>
                </c:manualLayout>
              </c:layout>
              <c:showVal val="1"/>
            </c:dLbl>
            <c:dLbl>
              <c:idx val="34"/>
              <c:delete val="1"/>
            </c:dLbl>
            <c:dLbl>
              <c:idx val="35"/>
              <c:layout>
                <c:manualLayout>
                  <c:x val="4.27350427350428E-3"/>
                  <c:y val="8.7584847821327014E-2"/>
                </c:manualLayout>
              </c:layout>
              <c:showVal val="1"/>
            </c:dLbl>
            <c:dLbl>
              <c:idx val="36"/>
              <c:layout>
                <c:manualLayout>
                  <c:x val="-6.4102564102564994E-3"/>
                  <c:y val="-0.11823954455879222"/>
                </c:manualLayout>
              </c:layout>
              <c:showVal val="1"/>
            </c:dLbl>
            <c:showVal val="1"/>
          </c:dLbls>
          <c:cat>
            <c:strRef>
              <c:f>'http://cbs.aw/Documents and Settings\MoniqueM\My Documents\Projecten\Bevolking\[190609bevolking.xls]Pop_growth'!$A$7:$A$43</c:f>
              <c:strCache>
                <c:ptCount val="37"/>
                <c:pt idx="0">
                  <c:v>72</c:v>
                </c:pt>
                <c:pt idx="1">
                  <c:v>73</c:v>
                </c:pt>
                <c:pt idx="2">
                  <c:v>74</c:v>
                </c:pt>
                <c:pt idx="3">
                  <c:v>75</c:v>
                </c:pt>
                <c:pt idx="4">
                  <c:v>76</c:v>
                </c:pt>
                <c:pt idx="5">
                  <c:v>77</c:v>
                </c:pt>
                <c:pt idx="6">
                  <c:v>78</c:v>
                </c:pt>
                <c:pt idx="7">
                  <c:v>79</c:v>
                </c:pt>
                <c:pt idx="8">
                  <c:v>80</c:v>
                </c:pt>
                <c:pt idx="9">
                  <c:v>81</c:v>
                </c:pt>
                <c:pt idx="10">
                  <c:v>82</c:v>
                </c:pt>
                <c:pt idx="11">
                  <c:v>83</c:v>
                </c:pt>
                <c:pt idx="12">
                  <c:v>84</c:v>
                </c:pt>
                <c:pt idx="13">
                  <c:v>85</c:v>
                </c:pt>
                <c:pt idx="14">
                  <c:v>86</c:v>
                </c:pt>
                <c:pt idx="15">
                  <c:v>87</c:v>
                </c:pt>
                <c:pt idx="16">
                  <c:v>88</c:v>
                </c:pt>
                <c:pt idx="17">
                  <c:v>89</c:v>
                </c:pt>
                <c:pt idx="18">
                  <c:v>90</c:v>
                </c:pt>
                <c:pt idx="19">
                  <c:v>91</c:v>
                </c:pt>
                <c:pt idx="20">
                  <c:v>92</c:v>
                </c:pt>
                <c:pt idx="21">
                  <c:v>93</c:v>
                </c:pt>
                <c:pt idx="22">
                  <c:v>94</c:v>
                </c:pt>
                <c:pt idx="23">
                  <c:v>95</c:v>
                </c:pt>
                <c:pt idx="24">
                  <c:v>96</c:v>
                </c:pt>
                <c:pt idx="25">
                  <c:v>97</c:v>
                </c:pt>
                <c:pt idx="26">
                  <c:v>98</c:v>
                </c:pt>
                <c:pt idx="27">
                  <c:v>99</c:v>
                </c:pt>
                <c:pt idx="28">
                  <c:v>00</c:v>
                </c:pt>
                <c:pt idx="29">
                  <c:v>01</c:v>
                </c:pt>
                <c:pt idx="30">
                  <c:v>02</c:v>
                </c:pt>
                <c:pt idx="31">
                  <c:v>03</c:v>
                </c:pt>
                <c:pt idx="32">
                  <c:v>04</c:v>
                </c:pt>
                <c:pt idx="33">
                  <c:v>05</c:v>
                </c:pt>
                <c:pt idx="34">
                  <c:v>06</c:v>
                </c:pt>
                <c:pt idx="35">
                  <c:v>07</c:v>
                </c:pt>
                <c:pt idx="36">
                  <c:v>08</c:v>
                </c:pt>
              </c:strCache>
            </c:strRef>
          </c:cat>
          <c:val>
            <c:numRef>
              <c:f>'http://cbs.aw/Documents and Settings\MoniqueM\My Documents\Projecten\Bevolking\[190609bevolking.xls]Pop_growth'!$L$7:$L$43</c:f>
              <c:numCache>
                <c:formatCode>General</c:formatCode>
                <c:ptCount val="37"/>
                <c:pt idx="0">
                  <c:v>1942</c:v>
                </c:pt>
                <c:pt idx="1">
                  <c:v>2171</c:v>
                </c:pt>
                <c:pt idx="2">
                  <c:v>1696</c:v>
                </c:pt>
                <c:pt idx="3">
                  <c:v>1741</c:v>
                </c:pt>
                <c:pt idx="4">
                  <c:v>1691</c:v>
                </c:pt>
                <c:pt idx="5">
                  <c:v>1988</c:v>
                </c:pt>
                <c:pt idx="6">
                  <c:v>1778</c:v>
                </c:pt>
                <c:pt idx="7">
                  <c:v>2040</c:v>
                </c:pt>
                <c:pt idx="8">
                  <c:v>1897</c:v>
                </c:pt>
                <c:pt idx="9">
                  <c:v>1950</c:v>
                </c:pt>
                <c:pt idx="10">
                  <c:v>2382</c:v>
                </c:pt>
                <c:pt idx="11">
                  <c:v>2562</c:v>
                </c:pt>
                <c:pt idx="12">
                  <c:v>1745</c:v>
                </c:pt>
                <c:pt idx="13">
                  <c:v>1333</c:v>
                </c:pt>
                <c:pt idx="14">
                  <c:v>1447</c:v>
                </c:pt>
                <c:pt idx="15">
                  <c:v>1587</c:v>
                </c:pt>
                <c:pt idx="16">
                  <c:v>2211</c:v>
                </c:pt>
                <c:pt idx="17">
                  <c:v>2743</c:v>
                </c:pt>
                <c:pt idx="18">
                  <c:v>4436</c:v>
                </c:pt>
                <c:pt idx="19">
                  <c:v>4229</c:v>
                </c:pt>
                <c:pt idx="20">
                  <c:v>4469</c:v>
                </c:pt>
                <c:pt idx="21">
                  <c:v>7278</c:v>
                </c:pt>
                <c:pt idx="22">
                  <c:v>3287</c:v>
                </c:pt>
                <c:pt idx="23">
                  <c:v>4094</c:v>
                </c:pt>
                <c:pt idx="24">
                  <c:v>4950</c:v>
                </c:pt>
                <c:pt idx="25">
                  <c:v>4007</c:v>
                </c:pt>
                <c:pt idx="26">
                  <c:v>3416</c:v>
                </c:pt>
                <c:pt idx="27">
                  <c:v>3344</c:v>
                </c:pt>
                <c:pt idx="28">
                  <c:v>3535</c:v>
                </c:pt>
                <c:pt idx="29">
                  <c:v>3386</c:v>
                </c:pt>
                <c:pt idx="30">
                  <c:v>3076</c:v>
                </c:pt>
                <c:pt idx="31">
                  <c:v>3516</c:v>
                </c:pt>
                <c:pt idx="32">
                  <c:v>3858</c:v>
                </c:pt>
                <c:pt idx="33">
                  <c:v>3756</c:v>
                </c:pt>
                <c:pt idx="34">
                  <c:v>2341</c:v>
                </c:pt>
                <c:pt idx="35">
                  <c:v>2157</c:v>
                </c:pt>
                <c:pt idx="36">
                  <c:v>2885</c:v>
                </c:pt>
              </c:numCache>
            </c:numRef>
          </c:val>
        </c:ser>
        <c:ser>
          <c:idx val="3"/>
          <c:order val="3"/>
          <c:tx>
            <c:strRef>
              <c:f>'http://cbs.aw/Documents and Settings\MoniqueM\My Documents\Projecten\Bevolking\[190609bevolking.xls]Pop_growth'!$J$3</c:f>
              <c:strCache>
                <c:ptCount val="1"/>
                <c:pt idx="0">
                  <c:v>Emigration</c:v>
                </c:pt>
              </c:strCache>
            </c:strRef>
          </c:tx>
          <c:spPr>
            <a:solidFill>
              <a:srgbClr val="AEBEDE"/>
            </a:solidFill>
            <a:ln w="12700">
              <a:solidFill>
                <a:srgbClr val="AEBEDE"/>
              </a:solidFill>
              <a:prstDash val="solid"/>
            </a:ln>
          </c:spPr>
          <c:dLbls>
            <c:dLbl>
              <c:idx val="0"/>
              <c:layout>
                <c:manualLayout>
                  <c:x val="0"/>
                  <c:y val="-0.14889424129625844"/>
                </c:manualLayout>
              </c:layout>
              <c:tx>
                <c:rich>
                  <a:bodyPr/>
                  <a:lstStyle/>
                  <a:p>
                    <a:r>
                      <a:rPr lang="en-US"/>
                      <a:t>-2583</a:t>
                    </a:r>
                  </a:p>
                </c:rich>
              </c:tx>
              <c:showVal val="1"/>
            </c:dLbl>
            <c:dLbl>
              <c:idx val="8"/>
              <c:layout>
                <c:manualLayout>
                  <c:x val="-2.1367521367521387E-3"/>
                  <c:y val="-0.10948071495442312"/>
                </c:manualLayout>
              </c:layout>
              <c:tx>
                <c:rich>
                  <a:bodyPr/>
                  <a:lstStyle/>
                  <a:p>
                    <a:r>
                      <a:rPr lang="en-US"/>
                      <a:t>-2022</a:t>
                    </a:r>
                  </a:p>
                </c:rich>
              </c:tx>
              <c:showVal val="1"/>
            </c:dLbl>
            <c:dLbl>
              <c:idx val="13"/>
              <c:layout>
                <c:manualLayout>
                  <c:x val="2.1367521367521387E-3"/>
                  <c:y val="-0.1445143092607184"/>
                </c:manualLayout>
              </c:layout>
              <c:tx>
                <c:rich>
                  <a:bodyPr/>
                  <a:lstStyle/>
                  <a:p>
                    <a:r>
                      <a:rPr lang="en-US"/>
                      <a:t>-4725</a:t>
                    </a:r>
                  </a:p>
                </c:rich>
              </c:tx>
              <c:showVal val="1"/>
            </c:dLbl>
            <c:dLbl>
              <c:idx val="18"/>
              <c:layout>
                <c:manualLayout>
                  <c:x val="4.27350427350428E-3"/>
                  <c:y val="-0.10510147256335679"/>
                </c:manualLayout>
              </c:layout>
              <c:tx>
                <c:rich>
                  <a:bodyPr/>
                  <a:lstStyle/>
                  <a:p>
                    <a:r>
                      <a:rPr lang="en-US"/>
                      <a:t>-1842</a:t>
                    </a:r>
                  </a:p>
                </c:rich>
              </c:tx>
              <c:showVal val="1"/>
            </c:dLbl>
            <c:dLbl>
              <c:idx val="21"/>
              <c:layout>
                <c:manualLayout>
                  <c:x val="4.27350427350428E-3"/>
                  <c:y val="-9.6343332603459647E-2"/>
                </c:manualLayout>
              </c:layout>
              <c:showVal val="1"/>
            </c:dLbl>
            <c:dLbl>
              <c:idx val="24"/>
              <c:layout>
                <c:manualLayout>
                  <c:x val="-7.8346673280134934E-17"/>
                  <c:y val="-7.882636303919438E-2"/>
                </c:manualLayout>
              </c:layout>
              <c:showVal val="1"/>
            </c:dLbl>
            <c:dLbl>
              <c:idx val="28"/>
              <c:layout>
                <c:manualLayout>
                  <c:x val="2.1367521367521387E-3"/>
                  <c:y val="-0.1445149989051894"/>
                </c:manualLayout>
              </c:layout>
              <c:showVal val="1"/>
            </c:dLbl>
            <c:dLbl>
              <c:idx val="33"/>
              <c:layout>
                <c:manualLayout>
                  <c:x val="4.27350427350428E-3"/>
                  <c:y val="-7.4447120648128459E-2"/>
                </c:manualLayout>
              </c:layout>
              <c:showVal val="1"/>
            </c:dLbl>
            <c:dLbl>
              <c:idx val="36"/>
              <c:layout>
                <c:manualLayout>
                  <c:x val="-6.4102564102564994E-3"/>
                  <c:y val="-9.1964090212393768E-2"/>
                </c:manualLayout>
              </c:layout>
              <c:showVal val="1"/>
            </c:dLbl>
            <c:delete val="1"/>
          </c:dLbls>
          <c:cat>
            <c:strRef>
              <c:f>'http://cbs.aw/Documents and Settings\MoniqueM\My Documents\Projecten\Bevolking\[190609bevolking.xls]Pop_growth'!$A$7:$A$43</c:f>
              <c:strCache>
                <c:ptCount val="37"/>
                <c:pt idx="0">
                  <c:v>72</c:v>
                </c:pt>
                <c:pt idx="1">
                  <c:v>73</c:v>
                </c:pt>
                <c:pt idx="2">
                  <c:v>74</c:v>
                </c:pt>
                <c:pt idx="3">
                  <c:v>75</c:v>
                </c:pt>
                <c:pt idx="4">
                  <c:v>76</c:v>
                </c:pt>
                <c:pt idx="5">
                  <c:v>77</c:v>
                </c:pt>
                <c:pt idx="6">
                  <c:v>78</c:v>
                </c:pt>
                <c:pt idx="7">
                  <c:v>79</c:v>
                </c:pt>
                <c:pt idx="8">
                  <c:v>80</c:v>
                </c:pt>
                <c:pt idx="9">
                  <c:v>81</c:v>
                </c:pt>
                <c:pt idx="10">
                  <c:v>82</c:v>
                </c:pt>
                <c:pt idx="11">
                  <c:v>83</c:v>
                </c:pt>
                <c:pt idx="12">
                  <c:v>84</c:v>
                </c:pt>
                <c:pt idx="13">
                  <c:v>85</c:v>
                </c:pt>
                <c:pt idx="14">
                  <c:v>86</c:v>
                </c:pt>
                <c:pt idx="15">
                  <c:v>87</c:v>
                </c:pt>
                <c:pt idx="16">
                  <c:v>88</c:v>
                </c:pt>
                <c:pt idx="17">
                  <c:v>89</c:v>
                </c:pt>
                <c:pt idx="18">
                  <c:v>90</c:v>
                </c:pt>
                <c:pt idx="19">
                  <c:v>91</c:v>
                </c:pt>
                <c:pt idx="20">
                  <c:v>92</c:v>
                </c:pt>
                <c:pt idx="21">
                  <c:v>93</c:v>
                </c:pt>
                <c:pt idx="22">
                  <c:v>94</c:v>
                </c:pt>
                <c:pt idx="23">
                  <c:v>95</c:v>
                </c:pt>
                <c:pt idx="24">
                  <c:v>96</c:v>
                </c:pt>
                <c:pt idx="25">
                  <c:v>97</c:v>
                </c:pt>
                <c:pt idx="26">
                  <c:v>98</c:v>
                </c:pt>
                <c:pt idx="27">
                  <c:v>99</c:v>
                </c:pt>
                <c:pt idx="28">
                  <c:v>00</c:v>
                </c:pt>
                <c:pt idx="29">
                  <c:v>01</c:v>
                </c:pt>
                <c:pt idx="30">
                  <c:v>02</c:v>
                </c:pt>
                <c:pt idx="31">
                  <c:v>03</c:v>
                </c:pt>
                <c:pt idx="32">
                  <c:v>04</c:v>
                </c:pt>
                <c:pt idx="33">
                  <c:v>05</c:v>
                </c:pt>
                <c:pt idx="34">
                  <c:v>06</c:v>
                </c:pt>
                <c:pt idx="35">
                  <c:v>07</c:v>
                </c:pt>
                <c:pt idx="36">
                  <c:v>08</c:v>
                </c:pt>
              </c:strCache>
            </c:strRef>
          </c:cat>
          <c:val>
            <c:numRef>
              <c:f>'http://cbs.aw/Documents and Settings\MoniqueM\My Documents\Projecten\Bevolking\[190609bevolking.xls]Pop_growth'!$X$7:$X$43</c:f>
              <c:numCache>
                <c:formatCode>General</c:formatCode>
                <c:ptCount val="37"/>
                <c:pt idx="0">
                  <c:v>-2583.8649837380567</c:v>
                </c:pt>
                <c:pt idx="1">
                  <c:v>-2667.2504002291844</c:v>
                </c:pt>
                <c:pt idx="2">
                  <c:v>-2478.8210175090981</c:v>
                </c:pt>
                <c:pt idx="3">
                  <c:v>-2413.8453682951122</c:v>
                </c:pt>
                <c:pt idx="4">
                  <c:v>-2194.0110884548631</c:v>
                </c:pt>
                <c:pt idx="5">
                  <c:v>-2375.9429062536865</c:v>
                </c:pt>
                <c:pt idx="6">
                  <c:v>-2445.2502654150589</c:v>
                </c:pt>
                <c:pt idx="7">
                  <c:v>-2062.9768625402362</c:v>
                </c:pt>
                <c:pt idx="8">
                  <c:v>-2022.9085455250167</c:v>
                </c:pt>
                <c:pt idx="9">
                  <c:v>-2082.4755087912572</c:v>
                </c:pt>
                <c:pt idx="10">
                  <c:v>-2280.7555039731465</c:v>
                </c:pt>
                <c:pt idx="11">
                  <c:v>-2275.4166568196006</c:v>
                </c:pt>
                <c:pt idx="12">
                  <c:v>-2324.5340506317302</c:v>
                </c:pt>
                <c:pt idx="13">
                  <c:v>-4725.9475002737845</c:v>
                </c:pt>
                <c:pt idx="14">
                  <c:v>-3059.1594189526418</c:v>
                </c:pt>
                <c:pt idx="15">
                  <c:v>-2779.4038281095031</c:v>
                </c:pt>
                <c:pt idx="16">
                  <c:v>-1909.1717420897996</c:v>
                </c:pt>
                <c:pt idx="17">
                  <c:v>-2204.9438743934402</c:v>
                </c:pt>
                <c:pt idx="18">
                  <c:v>-1842.970037386478</c:v>
                </c:pt>
                <c:pt idx="19">
                  <c:v>-1887</c:v>
                </c:pt>
                <c:pt idx="20">
                  <c:v>-2090.6052298608183</c:v>
                </c:pt>
                <c:pt idx="21">
                  <c:v>-2101</c:v>
                </c:pt>
                <c:pt idx="22">
                  <c:v>-2463.2960776043865</c:v>
                </c:pt>
                <c:pt idx="23">
                  <c:v>-2298.7136229439056</c:v>
                </c:pt>
                <c:pt idx="24">
                  <c:v>-2211</c:v>
                </c:pt>
                <c:pt idx="25">
                  <c:v>-2130.0506115563062</c:v>
                </c:pt>
                <c:pt idx="26">
                  <c:v>-2762</c:v>
                </c:pt>
                <c:pt idx="27">
                  <c:v>-3082.1805145508224</c:v>
                </c:pt>
                <c:pt idx="28">
                  <c:v>-3368</c:v>
                </c:pt>
                <c:pt idx="29">
                  <c:v>-2602</c:v>
                </c:pt>
                <c:pt idx="30">
                  <c:v>-2543</c:v>
                </c:pt>
                <c:pt idx="31">
                  <c:v>-1998</c:v>
                </c:pt>
                <c:pt idx="32">
                  <c:v>-1649</c:v>
                </c:pt>
                <c:pt idx="33">
                  <c:v>-1469</c:v>
                </c:pt>
                <c:pt idx="34">
                  <c:v>-1722</c:v>
                </c:pt>
                <c:pt idx="35">
                  <c:v>-1839</c:v>
                </c:pt>
                <c:pt idx="36">
                  <c:v>-2053</c:v>
                </c:pt>
              </c:numCache>
            </c:numRef>
          </c:val>
        </c:ser>
        <c:overlap val="100"/>
        <c:axId val="70488064"/>
        <c:axId val="70489600"/>
      </c:barChart>
      <c:catAx>
        <c:axId val="70488064"/>
        <c:scaling>
          <c:orientation val="minMax"/>
        </c:scaling>
        <c:axPos val="b"/>
        <c:numFmt formatCode="General" sourceLinked="1"/>
        <c:tickLblPos val="low"/>
        <c:spPr>
          <a:ln w="3175">
            <a:solidFill>
              <a:srgbClr val="C0C0C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70489600"/>
        <c:crosses val="autoZero"/>
        <c:auto val="1"/>
        <c:lblAlgn val="ctr"/>
        <c:lblOffset val="100"/>
        <c:tickLblSkip val="2"/>
        <c:tickMarkSkip val="1"/>
      </c:catAx>
      <c:valAx>
        <c:axId val="70489600"/>
        <c:scaling>
          <c:orientation val="minMax"/>
        </c:scaling>
        <c:axPos val="l"/>
        <c:majorGridlines>
          <c:spPr>
            <a:ln w="3175">
              <a:solidFill>
                <a:srgbClr val="C0C0C0"/>
              </a:solidFill>
              <a:prstDash val="sysDash"/>
            </a:ln>
          </c:spPr>
        </c:majorGridlines>
        <c:numFmt formatCode="General" sourceLinked="1"/>
        <c:tickLblPos val="nextTo"/>
        <c:spPr>
          <a:ln w="3175">
            <a:solidFill>
              <a:srgbClr val="C0C0C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70488064"/>
        <c:crosses val="autoZero"/>
        <c:crossBetween val="between"/>
        <c:majorUnit val="2000"/>
        <c:minorUnit val="2000"/>
      </c:valAx>
      <c:spPr>
        <a:solidFill>
          <a:srgbClr val="FFFFFF"/>
        </a:solidFill>
        <a:ln w="12700">
          <a:solidFill>
            <a:srgbClr val="C0C0C0"/>
          </a:solidFill>
          <a:prstDash val="solid"/>
        </a:ln>
      </c:spPr>
    </c:plotArea>
    <c:legend>
      <c:legendPos val="r"/>
      <c:layout>
        <c:manualLayout>
          <c:xMode val="edge"/>
          <c:yMode val="edge"/>
          <c:x val="0.10422960725075529"/>
          <c:y val="8.6687306501548045E-2"/>
          <c:w val="0.11933534743202422"/>
          <c:h val="0.20123839009288724"/>
        </c:manualLayout>
      </c:layout>
      <c:spPr>
        <a:noFill/>
        <a:ln w="3175">
          <a:solidFill>
            <a:srgbClr val="C0C0C0"/>
          </a:solidFill>
          <a:prstDash val="solid"/>
        </a:ln>
      </c:spPr>
      <c:txPr>
        <a:bodyPr/>
        <a:lstStyle/>
        <a:p>
          <a:pPr>
            <a:defRPr sz="675" b="0" i="0" u="none" strike="noStrike" baseline="0">
              <a:solidFill>
                <a:srgbClr val="000000"/>
              </a:solidFill>
              <a:latin typeface="Arial"/>
              <a:ea typeface="Arial"/>
              <a:cs typeface="Arial"/>
            </a:defRPr>
          </a:pPr>
          <a:endParaRPr lang="en-US"/>
        </a:p>
      </c:txPr>
    </c:legend>
    <c:plotVisOnly val="1"/>
    <c:dispBlanksAs val="gap"/>
  </c:chart>
  <c:spPr>
    <a:no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200" b="0"/>
              <a:t>Chart 2. Net migration by sex and year</a:t>
            </a:r>
          </a:p>
        </c:rich>
      </c:tx>
      <c:layout/>
    </c:title>
    <c:plotArea>
      <c:layout/>
      <c:barChart>
        <c:barDir val="col"/>
        <c:grouping val="clustered"/>
        <c:ser>
          <c:idx val="0"/>
          <c:order val="0"/>
          <c:tx>
            <c:strRef>
              <c:f>Sheet1!$B$30</c:f>
              <c:strCache>
                <c:ptCount val="1"/>
                <c:pt idx="0">
                  <c:v>Male</c:v>
                </c:pt>
              </c:strCache>
            </c:strRef>
          </c:tx>
          <c:cat>
            <c:numRef>
              <c:f>Sheet1!$C$29:$F$29</c:f>
              <c:numCache>
                <c:formatCode>General</c:formatCode>
                <c:ptCount val="4"/>
                <c:pt idx="0">
                  <c:v>2010</c:v>
                </c:pt>
                <c:pt idx="1">
                  <c:v>2011</c:v>
                </c:pt>
                <c:pt idx="2">
                  <c:v>2012</c:v>
                </c:pt>
                <c:pt idx="3">
                  <c:v>2013</c:v>
                </c:pt>
              </c:numCache>
            </c:numRef>
          </c:cat>
          <c:val>
            <c:numRef>
              <c:f>Sheet1!$C$30:$F$30</c:f>
              <c:numCache>
                <c:formatCode>General</c:formatCode>
                <c:ptCount val="4"/>
                <c:pt idx="0">
                  <c:v>-222</c:v>
                </c:pt>
                <c:pt idx="1">
                  <c:v>429</c:v>
                </c:pt>
                <c:pt idx="2">
                  <c:v>442</c:v>
                </c:pt>
                <c:pt idx="3">
                  <c:v>397</c:v>
                </c:pt>
              </c:numCache>
            </c:numRef>
          </c:val>
        </c:ser>
        <c:ser>
          <c:idx val="1"/>
          <c:order val="1"/>
          <c:tx>
            <c:strRef>
              <c:f>Sheet1!$B$31</c:f>
              <c:strCache>
                <c:ptCount val="1"/>
                <c:pt idx="0">
                  <c:v>Female </c:v>
                </c:pt>
              </c:strCache>
            </c:strRef>
          </c:tx>
          <c:cat>
            <c:numRef>
              <c:f>Sheet1!$C$29:$F$29</c:f>
              <c:numCache>
                <c:formatCode>General</c:formatCode>
                <c:ptCount val="4"/>
                <c:pt idx="0">
                  <c:v>2010</c:v>
                </c:pt>
                <c:pt idx="1">
                  <c:v>2011</c:v>
                </c:pt>
                <c:pt idx="2">
                  <c:v>2012</c:v>
                </c:pt>
                <c:pt idx="3">
                  <c:v>2013</c:v>
                </c:pt>
              </c:numCache>
            </c:numRef>
          </c:cat>
          <c:val>
            <c:numRef>
              <c:f>Sheet1!$C$31:$F$31</c:f>
              <c:numCache>
                <c:formatCode>General</c:formatCode>
                <c:ptCount val="4"/>
                <c:pt idx="0">
                  <c:v>-241</c:v>
                </c:pt>
                <c:pt idx="1">
                  <c:v>698</c:v>
                </c:pt>
                <c:pt idx="2">
                  <c:v>666</c:v>
                </c:pt>
                <c:pt idx="3">
                  <c:v>647</c:v>
                </c:pt>
              </c:numCache>
            </c:numRef>
          </c:val>
        </c:ser>
        <c:ser>
          <c:idx val="2"/>
          <c:order val="2"/>
          <c:tx>
            <c:strRef>
              <c:f>Sheet1!$B$32</c:f>
              <c:strCache>
                <c:ptCount val="1"/>
                <c:pt idx="0">
                  <c:v>Total</c:v>
                </c:pt>
              </c:strCache>
            </c:strRef>
          </c:tx>
          <c:dLbls>
            <c:dLbl>
              <c:idx val="0"/>
              <c:layout>
                <c:manualLayout>
                  <c:x val="-2.5462668816043329E-17"/>
                  <c:y val="9.259259259259774E-3"/>
                </c:manualLayout>
              </c:layout>
              <c:spPr/>
              <c:txPr>
                <a:bodyPr/>
                <a:lstStyle/>
                <a:p>
                  <a:pPr>
                    <a:defRPr b="1">
                      <a:solidFill>
                        <a:srgbClr val="FF0000"/>
                      </a:solidFill>
                    </a:defRPr>
                  </a:pPr>
                  <a:endParaRPr lang="en-US"/>
                </a:p>
              </c:txPr>
              <c:showVal val="1"/>
            </c:dLbl>
            <c:dLbl>
              <c:idx val="1"/>
              <c:spPr/>
              <c:txPr>
                <a:bodyPr/>
                <a:lstStyle/>
                <a:p>
                  <a:pPr>
                    <a:defRPr b="1">
                      <a:solidFill>
                        <a:srgbClr val="FF0000"/>
                      </a:solidFill>
                    </a:defRPr>
                  </a:pPr>
                  <a:endParaRPr lang="en-US"/>
                </a:p>
              </c:txPr>
            </c:dLbl>
            <c:dLbl>
              <c:idx val="2"/>
              <c:layout>
                <c:manualLayout>
                  <c:x val="0"/>
                  <c:y val="-4.6296296296297014E-3"/>
                </c:manualLayout>
              </c:layout>
              <c:spPr/>
              <c:txPr>
                <a:bodyPr/>
                <a:lstStyle/>
                <a:p>
                  <a:pPr>
                    <a:defRPr b="1">
                      <a:solidFill>
                        <a:srgbClr val="FF0000"/>
                      </a:solidFill>
                    </a:defRPr>
                  </a:pPr>
                  <a:endParaRPr lang="en-US"/>
                </a:p>
              </c:txPr>
              <c:showVal val="1"/>
            </c:dLbl>
            <c:dLbl>
              <c:idx val="3"/>
              <c:layout>
                <c:manualLayout>
                  <c:x val="1.0185067526417185E-16"/>
                  <c:y val="-3.2407407407408786E-2"/>
                </c:manualLayout>
              </c:layout>
              <c:spPr/>
              <c:txPr>
                <a:bodyPr/>
                <a:lstStyle/>
                <a:p>
                  <a:pPr>
                    <a:defRPr b="1">
                      <a:solidFill>
                        <a:srgbClr val="FF0000"/>
                      </a:solidFill>
                    </a:defRPr>
                  </a:pPr>
                  <a:endParaRPr lang="en-US"/>
                </a:p>
              </c:txPr>
              <c:showVal val="1"/>
            </c:dLbl>
            <c:showVal val="1"/>
          </c:dLbls>
          <c:cat>
            <c:numRef>
              <c:f>Sheet1!$C$29:$F$29</c:f>
              <c:numCache>
                <c:formatCode>General</c:formatCode>
                <c:ptCount val="4"/>
                <c:pt idx="0">
                  <c:v>2010</c:v>
                </c:pt>
                <c:pt idx="1">
                  <c:v>2011</c:v>
                </c:pt>
                <c:pt idx="2">
                  <c:v>2012</c:v>
                </c:pt>
                <c:pt idx="3">
                  <c:v>2013</c:v>
                </c:pt>
              </c:numCache>
            </c:numRef>
          </c:cat>
          <c:val>
            <c:numRef>
              <c:f>Sheet1!$C$32:$F$32</c:f>
              <c:numCache>
                <c:formatCode>General</c:formatCode>
                <c:ptCount val="4"/>
                <c:pt idx="0">
                  <c:v>-463</c:v>
                </c:pt>
                <c:pt idx="1">
                  <c:v>1127</c:v>
                </c:pt>
                <c:pt idx="2">
                  <c:v>1108</c:v>
                </c:pt>
                <c:pt idx="3">
                  <c:v>1044</c:v>
                </c:pt>
              </c:numCache>
            </c:numRef>
          </c:val>
        </c:ser>
        <c:axId val="70545792"/>
        <c:axId val="70547328"/>
      </c:barChart>
      <c:catAx>
        <c:axId val="70545792"/>
        <c:scaling>
          <c:orientation val="minMax"/>
        </c:scaling>
        <c:axPos val="b"/>
        <c:numFmt formatCode="General" sourceLinked="1"/>
        <c:majorTickMark val="none"/>
        <c:tickLblPos val="nextTo"/>
        <c:crossAx val="70547328"/>
        <c:crosses val="autoZero"/>
        <c:auto val="1"/>
        <c:lblAlgn val="ctr"/>
        <c:lblOffset val="100"/>
      </c:catAx>
      <c:valAx>
        <c:axId val="70547328"/>
        <c:scaling>
          <c:orientation val="minMax"/>
        </c:scaling>
        <c:axPos val="l"/>
        <c:majorGridlines/>
        <c:numFmt formatCode="General" sourceLinked="1"/>
        <c:majorTickMark val="none"/>
        <c:tickLblPos val="nextTo"/>
        <c:crossAx val="70545792"/>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76618547682098"/>
          <c:y val="5.1400554097404488E-2"/>
          <c:w val="0.6861782589676293"/>
          <c:h val="0.79822506561679785"/>
        </c:manualLayout>
      </c:layout>
      <c:lineChart>
        <c:grouping val="standard"/>
        <c:ser>
          <c:idx val="0"/>
          <c:order val="0"/>
          <c:tx>
            <c:strRef>
              <c:f>'[Chart in HPFinalJune.doc]Sheet1'!$B$1</c:f>
              <c:strCache>
                <c:ptCount val="1"/>
                <c:pt idx="0">
                  <c:v>0-14</c:v>
                </c:pt>
              </c:strCache>
            </c:strRef>
          </c:tx>
          <c:marker>
            <c:symbol val="none"/>
          </c:marker>
          <c:dLbls>
            <c:dLbl>
              <c:idx val="1"/>
              <c:delete val="1"/>
            </c:dLbl>
            <c:dLbl>
              <c:idx val="2"/>
              <c:delete val="1"/>
            </c:dLbl>
            <c:dLbl>
              <c:idx val="4"/>
              <c:layout>
                <c:manualLayout>
                  <c:x val="0"/>
                  <c:y val="4.1666666666666567E-2"/>
                </c:manualLayout>
              </c:layout>
              <c:showVal val="1"/>
            </c:dLbl>
            <c:showVal val="1"/>
          </c:dLbls>
          <c:cat>
            <c:numRef>
              <c:f>'[Chart in HPFinalJune.doc]Sheet1'!$A$2:$A$7</c:f>
              <c:numCache>
                <c:formatCode>General</c:formatCode>
                <c:ptCount val="6"/>
                <c:pt idx="0">
                  <c:v>1960</c:v>
                </c:pt>
                <c:pt idx="1">
                  <c:v>1972</c:v>
                </c:pt>
                <c:pt idx="2">
                  <c:v>1981</c:v>
                </c:pt>
                <c:pt idx="3">
                  <c:v>1991</c:v>
                </c:pt>
                <c:pt idx="4">
                  <c:v>2000</c:v>
                </c:pt>
                <c:pt idx="5">
                  <c:v>2010</c:v>
                </c:pt>
              </c:numCache>
            </c:numRef>
          </c:cat>
          <c:val>
            <c:numRef>
              <c:f>'[Chart in HPFinalJune.doc]Sheet1'!$B$2:$B$7</c:f>
              <c:numCache>
                <c:formatCode>0%</c:formatCode>
                <c:ptCount val="6"/>
                <c:pt idx="0">
                  <c:v>1</c:v>
                </c:pt>
                <c:pt idx="1">
                  <c:v>0.96000000000000063</c:v>
                </c:pt>
                <c:pt idx="2">
                  <c:v>0.71000000000000063</c:v>
                </c:pt>
                <c:pt idx="3">
                  <c:v>0.74000000000000365</c:v>
                </c:pt>
                <c:pt idx="4">
                  <c:v>0.95000000000000062</c:v>
                </c:pt>
                <c:pt idx="5">
                  <c:v>0.96000000000000063</c:v>
                </c:pt>
              </c:numCache>
            </c:numRef>
          </c:val>
        </c:ser>
        <c:ser>
          <c:idx val="1"/>
          <c:order val="1"/>
          <c:tx>
            <c:strRef>
              <c:f>'[Chart in HPFinalJune.doc]Sheet1'!$C$1</c:f>
              <c:strCache>
                <c:ptCount val="1"/>
                <c:pt idx="0">
                  <c:v>15-64</c:v>
                </c:pt>
              </c:strCache>
            </c:strRef>
          </c:tx>
          <c:marker>
            <c:symbol val="none"/>
          </c:marker>
          <c:dLbls>
            <c:dLbl>
              <c:idx val="1"/>
              <c:delete val="1"/>
            </c:dLbl>
            <c:dLbl>
              <c:idx val="2"/>
              <c:delete val="1"/>
            </c:dLbl>
            <c:dLbl>
              <c:idx val="3"/>
              <c:layout>
                <c:manualLayout>
                  <c:x val="0"/>
                  <c:y val="-6.9444444444444572E-2"/>
                </c:manualLayout>
              </c:layout>
              <c:showVal val="1"/>
            </c:dLbl>
            <c:dLbl>
              <c:idx val="4"/>
              <c:layout>
                <c:manualLayout>
                  <c:x val="0"/>
                  <c:y val="-3.7037037037037292E-2"/>
                </c:manualLayout>
              </c:layout>
              <c:showVal val="1"/>
            </c:dLbl>
            <c:showVal val="1"/>
          </c:dLbls>
          <c:cat>
            <c:numRef>
              <c:f>'[Chart in HPFinalJune.doc]Sheet1'!$A$2:$A$7</c:f>
              <c:numCache>
                <c:formatCode>General</c:formatCode>
                <c:ptCount val="6"/>
                <c:pt idx="0">
                  <c:v>1960</c:v>
                </c:pt>
                <c:pt idx="1">
                  <c:v>1972</c:v>
                </c:pt>
                <c:pt idx="2">
                  <c:v>1981</c:v>
                </c:pt>
                <c:pt idx="3">
                  <c:v>1991</c:v>
                </c:pt>
                <c:pt idx="4">
                  <c:v>2000</c:v>
                </c:pt>
                <c:pt idx="5">
                  <c:v>2010</c:v>
                </c:pt>
              </c:numCache>
            </c:numRef>
          </c:cat>
          <c:val>
            <c:numRef>
              <c:f>'[Chart in HPFinalJune.doc]Sheet1'!$C$2:$C$7</c:f>
              <c:numCache>
                <c:formatCode>0%</c:formatCode>
                <c:ptCount val="6"/>
                <c:pt idx="0">
                  <c:v>1</c:v>
                </c:pt>
                <c:pt idx="1">
                  <c:v>1.1599999999999644</c:v>
                </c:pt>
                <c:pt idx="2">
                  <c:v>1.3800000000000001</c:v>
                </c:pt>
                <c:pt idx="3">
                  <c:v>1.54</c:v>
                </c:pt>
                <c:pt idx="4">
                  <c:v>2.12</c:v>
                </c:pt>
                <c:pt idx="5">
                  <c:v>2.36</c:v>
                </c:pt>
              </c:numCache>
            </c:numRef>
          </c:val>
        </c:ser>
        <c:ser>
          <c:idx val="2"/>
          <c:order val="2"/>
          <c:tx>
            <c:strRef>
              <c:f>'[Chart in HPFinalJune.doc]Sheet1'!$D$1</c:f>
              <c:strCache>
                <c:ptCount val="1"/>
                <c:pt idx="0">
                  <c:v>65+</c:v>
                </c:pt>
              </c:strCache>
            </c:strRef>
          </c:tx>
          <c:marker>
            <c:symbol val="none"/>
          </c:marker>
          <c:dLbls>
            <c:dLbl>
              <c:idx val="1"/>
              <c:delete val="1"/>
            </c:dLbl>
            <c:dLbl>
              <c:idx val="2"/>
              <c:delete val="1"/>
            </c:dLbl>
            <c:showVal val="1"/>
          </c:dLbls>
          <c:cat>
            <c:numRef>
              <c:f>'[Chart in HPFinalJune.doc]Sheet1'!$A$2:$A$7</c:f>
              <c:numCache>
                <c:formatCode>General</c:formatCode>
                <c:ptCount val="6"/>
                <c:pt idx="0">
                  <c:v>1960</c:v>
                </c:pt>
                <c:pt idx="1">
                  <c:v>1972</c:v>
                </c:pt>
                <c:pt idx="2">
                  <c:v>1981</c:v>
                </c:pt>
                <c:pt idx="3">
                  <c:v>1991</c:v>
                </c:pt>
                <c:pt idx="4">
                  <c:v>2000</c:v>
                </c:pt>
                <c:pt idx="5">
                  <c:v>2010</c:v>
                </c:pt>
              </c:numCache>
            </c:numRef>
          </c:cat>
          <c:val>
            <c:numRef>
              <c:f>'[Chart in HPFinalJune.doc]Sheet1'!$D$2:$D$7</c:f>
              <c:numCache>
                <c:formatCode>0%</c:formatCode>
                <c:ptCount val="6"/>
                <c:pt idx="0">
                  <c:v>1</c:v>
                </c:pt>
                <c:pt idx="1">
                  <c:v>1.55</c:v>
                </c:pt>
                <c:pt idx="2">
                  <c:v>2.4499999999999997</c:v>
                </c:pt>
                <c:pt idx="3">
                  <c:v>2.8299999999999987</c:v>
                </c:pt>
                <c:pt idx="4">
                  <c:v>3.02</c:v>
                </c:pt>
                <c:pt idx="5">
                  <c:v>6.4300000000000024</c:v>
                </c:pt>
              </c:numCache>
            </c:numRef>
          </c:val>
        </c:ser>
        <c:ser>
          <c:idx val="3"/>
          <c:order val="3"/>
          <c:tx>
            <c:strRef>
              <c:f>'[Chart in HPFinalJune.doc]Sheet1'!$E$1</c:f>
              <c:strCache>
                <c:ptCount val="1"/>
                <c:pt idx="0">
                  <c:v>POP.</c:v>
                </c:pt>
              </c:strCache>
            </c:strRef>
          </c:tx>
          <c:marker>
            <c:symbol val="none"/>
          </c:marker>
          <c:dLbls>
            <c:dLbl>
              <c:idx val="1"/>
              <c:delete val="1"/>
            </c:dLbl>
            <c:dLbl>
              <c:idx val="2"/>
              <c:delete val="1"/>
            </c:dLbl>
            <c:dLbl>
              <c:idx val="4"/>
              <c:layout>
                <c:manualLayout>
                  <c:x val="0"/>
                  <c:y val="1.8518518518518583E-2"/>
                </c:manualLayout>
              </c:layout>
              <c:showVal val="1"/>
            </c:dLbl>
            <c:showVal val="1"/>
          </c:dLbls>
          <c:cat>
            <c:numRef>
              <c:f>'[Chart in HPFinalJune.doc]Sheet1'!$A$2:$A$7</c:f>
              <c:numCache>
                <c:formatCode>General</c:formatCode>
                <c:ptCount val="6"/>
                <c:pt idx="0">
                  <c:v>1960</c:v>
                </c:pt>
                <c:pt idx="1">
                  <c:v>1972</c:v>
                </c:pt>
                <c:pt idx="2">
                  <c:v>1981</c:v>
                </c:pt>
                <c:pt idx="3">
                  <c:v>1991</c:v>
                </c:pt>
                <c:pt idx="4">
                  <c:v>2000</c:v>
                </c:pt>
                <c:pt idx="5">
                  <c:v>2010</c:v>
                </c:pt>
              </c:numCache>
            </c:numRef>
          </c:cat>
          <c:val>
            <c:numRef>
              <c:f>'[Chart in HPFinalJune.doc]Sheet1'!$E$2:$E$7</c:f>
              <c:numCache>
                <c:formatCode>0%</c:formatCode>
                <c:ptCount val="6"/>
                <c:pt idx="0">
                  <c:v>1</c:v>
                </c:pt>
                <c:pt idx="1">
                  <c:v>1.0900000000000001</c:v>
                </c:pt>
                <c:pt idx="2">
                  <c:v>1.129999999999961</c:v>
                </c:pt>
                <c:pt idx="3">
                  <c:v>1.25</c:v>
                </c:pt>
                <c:pt idx="4">
                  <c:v>1.6900000000000241</c:v>
                </c:pt>
                <c:pt idx="5">
                  <c:v>1.9100000000000001</c:v>
                </c:pt>
              </c:numCache>
            </c:numRef>
          </c:val>
        </c:ser>
        <c:marker val="1"/>
        <c:axId val="70603904"/>
        <c:axId val="70605440"/>
      </c:lineChart>
      <c:catAx>
        <c:axId val="70603904"/>
        <c:scaling>
          <c:orientation val="minMax"/>
        </c:scaling>
        <c:axPos val="b"/>
        <c:numFmt formatCode="General" sourceLinked="1"/>
        <c:tickLblPos val="nextTo"/>
        <c:crossAx val="70605440"/>
        <c:crosses val="autoZero"/>
        <c:auto val="1"/>
        <c:lblAlgn val="ctr"/>
        <c:lblOffset val="100"/>
      </c:catAx>
      <c:valAx>
        <c:axId val="70605440"/>
        <c:scaling>
          <c:orientation val="minMax"/>
        </c:scaling>
        <c:axPos val="l"/>
        <c:majorGridlines/>
        <c:numFmt formatCode="0%" sourceLinked="1"/>
        <c:tickLblPos val="nextTo"/>
        <c:crossAx val="70603904"/>
        <c:crosses val="autoZero"/>
        <c:crossBetween val="between"/>
      </c:valAx>
      <c:spPr>
        <a:noFill/>
        <a:ln w="25400">
          <a:noFill/>
        </a:ln>
      </c:spPr>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7"/>
  <c:chart>
    <c:title>
      <c:tx>
        <c:rich>
          <a:bodyPr/>
          <a:lstStyle/>
          <a:p>
            <a:pPr>
              <a:defRPr/>
            </a:pPr>
            <a:r>
              <a:rPr lang="en-US" sz="1200" b="1" dirty="0" smtClean="0"/>
              <a:t>   </a:t>
            </a:r>
            <a:r>
              <a:rPr lang="en-US" sz="1200" b="1" dirty="0"/>
              <a:t>Crude marriage rate and crude divorce rate by year</a:t>
            </a:r>
          </a:p>
        </c:rich>
      </c:tx>
      <c:layout>
        <c:manualLayout>
          <c:xMode val="edge"/>
          <c:yMode val="edge"/>
          <c:x val="0.16464446320577542"/>
          <c:y val="3.8639906853748652E-3"/>
        </c:manualLayout>
      </c:layout>
    </c:title>
    <c:plotArea>
      <c:layout/>
      <c:barChart>
        <c:barDir val="col"/>
        <c:grouping val="clustered"/>
        <c:ser>
          <c:idx val="0"/>
          <c:order val="0"/>
          <c:tx>
            <c:strRef>
              <c:f>Sheet1!$A$4</c:f>
              <c:strCache>
                <c:ptCount val="1"/>
                <c:pt idx="0">
                  <c:v>Crude marriage rate</c:v>
                </c:pt>
              </c:strCache>
            </c:strRef>
          </c:tx>
          <c:dLbls>
            <c:showVal val="1"/>
          </c:dLbls>
          <c:cat>
            <c:numRef>
              <c:f>Sheet1!$B$3:$G$3</c:f>
              <c:numCache>
                <c:formatCode>General</c:formatCode>
                <c:ptCount val="6"/>
                <c:pt idx="0">
                  <c:v>2005</c:v>
                </c:pt>
                <c:pt idx="1">
                  <c:v>2010</c:v>
                </c:pt>
                <c:pt idx="2">
                  <c:v>2011</c:v>
                </c:pt>
                <c:pt idx="3">
                  <c:v>2012</c:v>
                </c:pt>
                <c:pt idx="4">
                  <c:v>2013</c:v>
                </c:pt>
                <c:pt idx="5">
                  <c:v>2014</c:v>
                </c:pt>
              </c:numCache>
            </c:numRef>
          </c:cat>
          <c:val>
            <c:numRef>
              <c:f>Sheet1!$B$4:$G$4</c:f>
              <c:numCache>
                <c:formatCode>General</c:formatCode>
                <c:ptCount val="6"/>
                <c:pt idx="0">
                  <c:v>7.1</c:v>
                </c:pt>
                <c:pt idx="1">
                  <c:v>6.2</c:v>
                </c:pt>
                <c:pt idx="2">
                  <c:v>5.3</c:v>
                </c:pt>
                <c:pt idx="3">
                  <c:v>5.4</c:v>
                </c:pt>
                <c:pt idx="4">
                  <c:v>4.9000000000000004</c:v>
                </c:pt>
                <c:pt idx="5">
                  <c:v>5.7</c:v>
                </c:pt>
              </c:numCache>
            </c:numRef>
          </c:val>
        </c:ser>
        <c:ser>
          <c:idx val="1"/>
          <c:order val="1"/>
          <c:tx>
            <c:strRef>
              <c:f>Sheet1!$A$5</c:f>
              <c:strCache>
                <c:ptCount val="1"/>
                <c:pt idx="0">
                  <c:v>Crude divorce rate</c:v>
                </c:pt>
              </c:strCache>
            </c:strRef>
          </c:tx>
          <c:dLbls>
            <c:showVal val="1"/>
          </c:dLbls>
          <c:cat>
            <c:numRef>
              <c:f>Sheet1!$B$3:$G$3</c:f>
              <c:numCache>
                <c:formatCode>General</c:formatCode>
                <c:ptCount val="6"/>
                <c:pt idx="0">
                  <c:v>2005</c:v>
                </c:pt>
                <c:pt idx="1">
                  <c:v>2010</c:v>
                </c:pt>
                <c:pt idx="2">
                  <c:v>2011</c:v>
                </c:pt>
                <c:pt idx="3">
                  <c:v>2012</c:v>
                </c:pt>
                <c:pt idx="4">
                  <c:v>2013</c:v>
                </c:pt>
                <c:pt idx="5">
                  <c:v>2014</c:v>
                </c:pt>
              </c:numCache>
            </c:numRef>
          </c:cat>
          <c:val>
            <c:numRef>
              <c:f>Sheet1!$B$5:$G$5</c:f>
              <c:numCache>
                <c:formatCode>General</c:formatCode>
                <c:ptCount val="6"/>
                <c:pt idx="0">
                  <c:v>4.4000000000000004</c:v>
                </c:pt>
                <c:pt idx="1">
                  <c:v>4.2</c:v>
                </c:pt>
                <c:pt idx="2">
                  <c:v>4.4000000000000004</c:v>
                </c:pt>
                <c:pt idx="3">
                  <c:v>4.4000000000000004</c:v>
                </c:pt>
                <c:pt idx="4">
                  <c:v>4.5</c:v>
                </c:pt>
                <c:pt idx="5">
                  <c:v>4.3</c:v>
                </c:pt>
              </c:numCache>
            </c:numRef>
          </c:val>
        </c:ser>
        <c:dLbls>
          <c:showVal val="1"/>
        </c:dLbls>
        <c:overlap val="-25"/>
        <c:axId val="73838976"/>
        <c:axId val="73840512"/>
      </c:barChart>
      <c:catAx>
        <c:axId val="73838976"/>
        <c:scaling>
          <c:orientation val="minMax"/>
        </c:scaling>
        <c:axPos val="b"/>
        <c:numFmt formatCode="General" sourceLinked="1"/>
        <c:majorTickMark val="none"/>
        <c:tickLblPos val="nextTo"/>
        <c:crossAx val="73840512"/>
        <c:crosses val="autoZero"/>
        <c:auto val="1"/>
        <c:lblAlgn val="ctr"/>
        <c:lblOffset val="100"/>
      </c:catAx>
      <c:valAx>
        <c:axId val="73840512"/>
        <c:scaling>
          <c:orientation val="minMax"/>
        </c:scaling>
        <c:delete val="1"/>
        <c:axPos val="l"/>
        <c:numFmt formatCode="General" sourceLinked="1"/>
        <c:majorTickMark val="none"/>
        <c:tickLblPos val="none"/>
        <c:crossAx val="73838976"/>
        <c:crosses val="autoZero"/>
        <c:crossBetween val="between"/>
      </c:valAx>
    </c:plotArea>
    <c:legend>
      <c:legendPos val="t"/>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sz="1200"/>
              <a:t>Gini-Coefficient by year</a:t>
            </a:r>
          </a:p>
        </c:rich>
      </c:tx>
      <c:layout/>
    </c:title>
    <c:plotArea>
      <c:layout/>
      <c:barChart>
        <c:barDir val="bar"/>
        <c:grouping val="clustered"/>
        <c:ser>
          <c:idx val="0"/>
          <c:order val="0"/>
          <c:tx>
            <c:strRef>
              <c:f>Sheet1!$B$2</c:f>
              <c:strCache>
                <c:ptCount val="1"/>
                <c:pt idx="0">
                  <c:v>Gini-Coefficient</c:v>
                </c:pt>
              </c:strCache>
            </c:strRef>
          </c:tx>
          <c:dLbls>
            <c:showVal val="1"/>
          </c:dLbls>
          <c:cat>
            <c:numRef>
              <c:f>Sheet1!$A$3:$A$8</c:f>
              <c:numCache>
                <c:formatCode>General</c:formatCode>
                <c:ptCount val="6"/>
                <c:pt idx="0">
                  <c:v>1991</c:v>
                </c:pt>
                <c:pt idx="1">
                  <c:v>1994</c:v>
                </c:pt>
                <c:pt idx="2">
                  <c:v>1998</c:v>
                </c:pt>
                <c:pt idx="3">
                  <c:v>2000</c:v>
                </c:pt>
                <c:pt idx="4">
                  <c:v>2006</c:v>
                </c:pt>
                <c:pt idx="5">
                  <c:v>2010</c:v>
                </c:pt>
              </c:numCache>
            </c:numRef>
          </c:cat>
          <c:val>
            <c:numRef>
              <c:f>Sheet1!$B$3:$B$8</c:f>
              <c:numCache>
                <c:formatCode>0.00</c:formatCode>
                <c:ptCount val="6"/>
                <c:pt idx="0" formatCode="General">
                  <c:v>0.41000000000000031</c:v>
                </c:pt>
                <c:pt idx="1">
                  <c:v>0.4</c:v>
                </c:pt>
                <c:pt idx="2" formatCode="General">
                  <c:v>0.41000000000000031</c:v>
                </c:pt>
                <c:pt idx="3">
                  <c:v>0.4</c:v>
                </c:pt>
                <c:pt idx="4">
                  <c:v>0.4</c:v>
                </c:pt>
                <c:pt idx="5" formatCode="General">
                  <c:v>0.44</c:v>
                </c:pt>
              </c:numCache>
            </c:numRef>
          </c:val>
        </c:ser>
        <c:dLbls>
          <c:showVal val="1"/>
        </c:dLbls>
        <c:overlap val="-25"/>
        <c:axId val="70650112"/>
        <c:axId val="70696960"/>
      </c:barChart>
      <c:catAx>
        <c:axId val="70650112"/>
        <c:scaling>
          <c:orientation val="minMax"/>
        </c:scaling>
        <c:axPos val="l"/>
        <c:numFmt formatCode="General" sourceLinked="1"/>
        <c:majorTickMark val="none"/>
        <c:tickLblPos val="nextTo"/>
        <c:crossAx val="70696960"/>
        <c:crosses val="autoZero"/>
        <c:auto val="1"/>
        <c:lblAlgn val="ctr"/>
        <c:lblOffset val="100"/>
      </c:catAx>
      <c:valAx>
        <c:axId val="70696960"/>
        <c:scaling>
          <c:orientation val="minMax"/>
        </c:scaling>
        <c:delete val="1"/>
        <c:axPos val="b"/>
        <c:numFmt formatCode="General" sourceLinked="1"/>
        <c:tickLblPos val="none"/>
        <c:crossAx val="70650112"/>
        <c:crosses val="autoZero"/>
        <c:crossBetween val="between"/>
      </c:valAx>
    </c:plotArea>
    <c:legend>
      <c:legendPos val="t"/>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sz="1000" b="0">
                <a:latin typeface="Verdana" pitchFamily="34" charset="0"/>
                <a:ea typeface="Verdana" pitchFamily="34" charset="0"/>
                <a:cs typeface="Verdana" pitchFamily="34" charset="0"/>
              </a:rPr>
              <a:t>Chart</a:t>
            </a:r>
            <a:r>
              <a:rPr lang="en-US" sz="1000" b="0" baseline="0">
                <a:latin typeface="Verdana" pitchFamily="34" charset="0"/>
                <a:ea typeface="Verdana" pitchFamily="34" charset="0"/>
                <a:cs typeface="Verdana" pitchFamily="34" charset="0"/>
              </a:rPr>
              <a:t> 31</a:t>
            </a:r>
            <a:r>
              <a:rPr lang="en-US" sz="1000" b="0">
                <a:latin typeface="Verdana" pitchFamily="34" charset="0"/>
                <a:ea typeface="Verdana" pitchFamily="34" charset="0"/>
                <a:cs typeface="Verdana" pitchFamily="34" charset="0"/>
              </a:rPr>
              <a:t>  Unemloyment</a:t>
            </a:r>
            <a:r>
              <a:rPr lang="en-US" sz="1000" b="0" baseline="0">
                <a:latin typeface="Verdana" pitchFamily="34" charset="0"/>
                <a:ea typeface="Verdana" pitchFamily="34" charset="0"/>
                <a:cs typeface="Verdana" pitchFamily="34" charset="0"/>
              </a:rPr>
              <a:t> rate by age category and sex </a:t>
            </a:r>
          </a:p>
          <a:p>
            <a:pPr>
              <a:defRPr/>
            </a:pPr>
            <a:r>
              <a:rPr lang="en-US" sz="1000" b="0" baseline="0">
                <a:latin typeface="Verdana" pitchFamily="34" charset="0"/>
                <a:ea typeface="Verdana" pitchFamily="34" charset="0"/>
                <a:cs typeface="Verdana" pitchFamily="34" charset="0"/>
              </a:rPr>
              <a:t>(2010 Census)</a:t>
            </a:r>
            <a:endParaRPr lang="en-US" sz="1000" b="0">
              <a:latin typeface="Verdana" pitchFamily="34" charset="0"/>
              <a:ea typeface="Verdana" pitchFamily="34" charset="0"/>
              <a:cs typeface="Verdana" pitchFamily="34" charset="0"/>
            </a:endParaRPr>
          </a:p>
        </c:rich>
      </c:tx>
      <c:layout>
        <c:manualLayout>
          <c:xMode val="edge"/>
          <c:yMode val="edge"/>
          <c:x val="0.12508739805092009"/>
          <c:y val="0"/>
        </c:manualLayout>
      </c:layout>
    </c:title>
    <c:plotArea>
      <c:layout/>
      <c:barChart>
        <c:barDir val="bar"/>
        <c:grouping val="clustered"/>
        <c:ser>
          <c:idx val="0"/>
          <c:order val="0"/>
          <c:tx>
            <c:strRef>
              <c:f>Sheet1!$C$6</c:f>
              <c:strCache>
                <c:ptCount val="1"/>
                <c:pt idx="0">
                  <c:v>Male</c:v>
                </c:pt>
              </c:strCache>
            </c:strRef>
          </c:tx>
          <c:dLbls>
            <c:showVal val="1"/>
          </c:dLbls>
          <c:cat>
            <c:strRef>
              <c:f>Sheet1!$D$5:$E$5</c:f>
              <c:strCache>
                <c:ptCount val="2"/>
                <c:pt idx="0">
                  <c:v>&lt; 25 yrs.</c:v>
                </c:pt>
                <c:pt idx="1">
                  <c:v>≥ 25 yrs.</c:v>
                </c:pt>
              </c:strCache>
            </c:strRef>
          </c:cat>
          <c:val>
            <c:numRef>
              <c:f>Sheet1!$D$6:$E$6</c:f>
              <c:numCache>
                <c:formatCode>0.0%</c:formatCode>
                <c:ptCount val="2"/>
                <c:pt idx="0">
                  <c:v>0.29900000000000032</c:v>
                </c:pt>
                <c:pt idx="1">
                  <c:v>8.6000000000000021E-2</c:v>
                </c:pt>
              </c:numCache>
            </c:numRef>
          </c:val>
        </c:ser>
        <c:ser>
          <c:idx val="1"/>
          <c:order val="1"/>
          <c:tx>
            <c:strRef>
              <c:f>Sheet1!$C$7</c:f>
              <c:strCache>
                <c:ptCount val="1"/>
                <c:pt idx="0">
                  <c:v>Female</c:v>
                </c:pt>
              </c:strCache>
            </c:strRef>
          </c:tx>
          <c:dLbls>
            <c:showVal val="1"/>
          </c:dLbls>
          <c:cat>
            <c:strRef>
              <c:f>Sheet1!$D$5:$E$5</c:f>
              <c:strCache>
                <c:ptCount val="2"/>
                <c:pt idx="0">
                  <c:v>&lt; 25 yrs.</c:v>
                </c:pt>
                <c:pt idx="1">
                  <c:v>≥ 25 yrs.</c:v>
                </c:pt>
              </c:strCache>
            </c:strRef>
          </c:cat>
          <c:val>
            <c:numRef>
              <c:f>Sheet1!$D$7:$E$7</c:f>
              <c:numCache>
                <c:formatCode>0%</c:formatCode>
                <c:ptCount val="2"/>
                <c:pt idx="0" formatCode="0.0%">
                  <c:v>0.27900000000000008</c:v>
                </c:pt>
                <c:pt idx="1">
                  <c:v>9.0000000000000024E-2</c:v>
                </c:pt>
              </c:numCache>
            </c:numRef>
          </c:val>
        </c:ser>
        <c:dLbls>
          <c:showVal val="1"/>
        </c:dLbls>
        <c:overlap val="-25"/>
        <c:axId val="74389376"/>
        <c:axId val="74390912"/>
      </c:barChart>
      <c:catAx>
        <c:axId val="74389376"/>
        <c:scaling>
          <c:orientation val="minMax"/>
        </c:scaling>
        <c:axPos val="l"/>
        <c:majorTickMark val="none"/>
        <c:tickLblPos val="nextTo"/>
        <c:crossAx val="74390912"/>
        <c:crosses val="autoZero"/>
        <c:auto val="1"/>
        <c:lblAlgn val="ctr"/>
        <c:lblOffset val="100"/>
      </c:catAx>
      <c:valAx>
        <c:axId val="74390912"/>
        <c:scaling>
          <c:orientation val="minMax"/>
        </c:scaling>
        <c:delete val="1"/>
        <c:axPos val="b"/>
        <c:numFmt formatCode="0.0%" sourceLinked="1"/>
        <c:majorTickMark val="none"/>
        <c:tickLblPos val="none"/>
        <c:crossAx val="74389376"/>
        <c:crosses val="autoZero"/>
        <c:crossBetween val="between"/>
      </c:valAx>
    </c:plotArea>
    <c:legend>
      <c:legendPos val="t"/>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100" b="0"/>
              <a:t>Chart  10  Unemployment rate</a:t>
            </a:r>
            <a:r>
              <a:rPr lang="en-US" sz="1100" b="0" baseline="0"/>
              <a:t> and inflation rate (period average) by year</a:t>
            </a:r>
            <a:endParaRPr lang="en-US" sz="1100" b="0"/>
          </a:p>
        </c:rich>
      </c:tx>
      <c:layout/>
    </c:title>
    <c:plotArea>
      <c:layout/>
      <c:lineChart>
        <c:grouping val="standard"/>
        <c:ser>
          <c:idx val="0"/>
          <c:order val="0"/>
          <c:tx>
            <c:strRef>
              <c:f>Sheet2!$B$37</c:f>
              <c:strCache>
                <c:ptCount val="1"/>
                <c:pt idx="0">
                  <c:v>Inflation</c:v>
                </c:pt>
              </c:strCache>
            </c:strRef>
          </c:tx>
          <c:marker>
            <c:symbol val="none"/>
          </c:marker>
          <c:cat>
            <c:numRef>
              <c:f>Sheet2!$C$36:$X$36</c:f>
              <c:numCache>
                <c:formatCode>General</c:formatCode>
                <c:ptCount val="22"/>
                <c:pt idx="0">
                  <c:v>1991</c:v>
                </c:pt>
                <c:pt idx="1">
                  <c:v>1992</c:v>
                </c:pt>
                <c:pt idx="2">
                  <c:v>1993</c:v>
                </c:pt>
                <c:pt idx="3">
                  <c:v>1994</c:v>
                </c:pt>
                <c:pt idx="4">
                  <c:v>1995</c:v>
                </c:pt>
                <c:pt idx="5">
                  <c:v>1996</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numCache>
            </c:numRef>
          </c:cat>
          <c:val>
            <c:numRef>
              <c:f>Sheet2!$C$37:$X$37</c:f>
              <c:numCache>
                <c:formatCode>#,##0.0</c:formatCode>
                <c:ptCount val="22"/>
                <c:pt idx="0">
                  <c:v>3</c:v>
                </c:pt>
                <c:pt idx="1">
                  <c:v>3.9</c:v>
                </c:pt>
                <c:pt idx="2">
                  <c:v>5.2</c:v>
                </c:pt>
                <c:pt idx="3">
                  <c:v>6.3</c:v>
                </c:pt>
                <c:pt idx="4">
                  <c:v>3.4</c:v>
                </c:pt>
                <c:pt idx="5">
                  <c:v>3.2</c:v>
                </c:pt>
                <c:pt idx="6">
                  <c:v>2.2999999999999998</c:v>
                </c:pt>
                <c:pt idx="7">
                  <c:v>4</c:v>
                </c:pt>
                <c:pt idx="8">
                  <c:v>2.9</c:v>
                </c:pt>
                <c:pt idx="9">
                  <c:v>3.3</c:v>
                </c:pt>
                <c:pt idx="10">
                  <c:v>3.7</c:v>
                </c:pt>
                <c:pt idx="11">
                  <c:v>2.5</c:v>
                </c:pt>
                <c:pt idx="12">
                  <c:v>3.4</c:v>
                </c:pt>
                <c:pt idx="13">
                  <c:v>3.6</c:v>
                </c:pt>
                <c:pt idx="14">
                  <c:v>5.4</c:v>
                </c:pt>
                <c:pt idx="15">
                  <c:v>9</c:v>
                </c:pt>
                <c:pt idx="16">
                  <c:v>-2.1</c:v>
                </c:pt>
                <c:pt idx="17">
                  <c:v>2.1</c:v>
                </c:pt>
                <c:pt idx="18">
                  <c:v>4.4000000000000004</c:v>
                </c:pt>
                <c:pt idx="19">
                  <c:v>0.5</c:v>
                </c:pt>
                <c:pt idx="20">
                  <c:v>-2.4</c:v>
                </c:pt>
                <c:pt idx="21">
                  <c:v>0.4</c:v>
                </c:pt>
              </c:numCache>
            </c:numRef>
          </c:val>
        </c:ser>
        <c:ser>
          <c:idx val="1"/>
          <c:order val="1"/>
          <c:tx>
            <c:strRef>
              <c:f>Sheet2!$B$38</c:f>
              <c:strCache>
                <c:ptCount val="1"/>
                <c:pt idx="0">
                  <c:v>Unemployment</c:v>
                </c:pt>
              </c:strCache>
            </c:strRef>
          </c:tx>
          <c:marker>
            <c:symbol val="none"/>
          </c:marker>
          <c:cat>
            <c:numRef>
              <c:f>Sheet2!$C$36:$X$36</c:f>
              <c:numCache>
                <c:formatCode>General</c:formatCode>
                <c:ptCount val="22"/>
                <c:pt idx="0">
                  <c:v>1991</c:v>
                </c:pt>
                <c:pt idx="1">
                  <c:v>1992</c:v>
                </c:pt>
                <c:pt idx="2">
                  <c:v>1993</c:v>
                </c:pt>
                <c:pt idx="3">
                  <c:v>1994</c:v>
                </c:pt>
                <c:pt idx="4">
                  <c:v>1995</c:v>
                </c:pt>
                <c:pt idx="5">
                  <c:v>1996</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numCache>
            </c:numRef>
          </c:cat>
          <c:val>
            <c:numRef>
              <c:f>Sheet2!$C$38:$X$38</c:f>
              <c:numCache>
                <c:formatCode>#,##0.0</c:formatCode>
                <c:ptCount val="22"/>
                <c:pt idx="0">
                  <c:v>0.60000000000000064</c:v>
                </c:pt>
                <c:pt idx="1">
                  <c:v>0.60000000000000064</c:v>
                </c:pt>
                <c:pt idx="2">
                  <c:v>0.5</c:v>
                </c:pt>
                <c:pt idx="3">
                  <c:v>0.5</c:v>
                </c:pt>
                <c:pt idx="4">
                  <c:v>0.70000000000000062</c:v>
                </c:pt>
                <c:pt idx="5">
                  <c:v>0.60000000000000064</c:v>
                </c:pt>
                <c:pt idx="6">
                  <c:v>3.2504222090655945</c:v>
                </c:pt>
                <c:pt idx="7">
                  <c:v>4.793134729581606</c:v>
                </c:pt>
                <c:pt idx="8">
                  <c:v>6.4886208974889561</c:v>
                </c:pt>
                <c:pt idx="9">
                  <c:v>8.1305407053059788</c:v>
                </c:pt>
                <c:pt idx="10">
                  <c:v>11.4</c:v>
                </c:pt>
                <c:pt idx="11">
                  <c:v>9.5</c:v>
                </c:pt>
                <c:pt idx="12">
                  <c:v>8.8000000000000007</c:v>
                </c:pt>
                <c:pt idx="13">
                  <c:v>9.3000000000000007</c:v>
                </c:pt>
                <c:pt idx="14">
                  <c:v>7.1</c:v>
                </c:pt>
                <c:pt idx="15">
                  <c:v>6.9</c:v>
                </c:pt>
                <c:pt idx="16">
                  <c:v>10.3</c:v>
                </c:pt>
                <c:pt idx="17">
                  <c:v>10.6</c:v>
                </c:pt>
                <c:pt idx="18">
                  <c:v>8.9</c:v>
                </c:pt>
                <c:pt idx="19">
                  <c:v>9.6</c:v>
                </c:pt>
                <c:pt idx="20">
                  <c:v>7.6</c:v>
                </c:pt>
                <c:pt idx="21">
                  <c:v>7.5</c:v>
                </c:pt>
              </c:numCache>
            </c:numRef>
          </c:val>
        </c:ser>
        <c:marker val="1"/>
        <c:axId val="74443776"/>
        <c:axId val="74445568"/>
      </c:lineChart>
      <c:catAx>
        <c:axId val="74443776"/>
        <c:scaling>
          <c:orientation val="minMax"/>
        </c:scaling>
        <c:axPos val="b"/>
        <c:numFmt formatCode="General" sourceLinked="1"/>
        <c:majorTickMark val="none"/>
        <c:tickLblPos val="nextTo"/>
        <c:crossAx val="74445568"/>
        <c:crosses val="autoZero"/>
        <c:auto val="1"/>
        <c:lblAlgn val="ctr"/>
        <c:lblOffset val="100"/>
      </c:catAx>
      <c:valAx>
        <c:axId val="74445568"/>
        <c:scaling>
          <c:orientation val="minMax"/>
        </c:scaling>
        <c:axPos val="l"/>
        <c:majorGridlines/>
        <c:title>
          <c:tx>
            <c:rich>
              <a:bodyPr/>
              <a:lstStyle/>
              <a:p>
                <a:pPr>
                  <a:defRPr/>
                </a:pPr>
                <a:r>
                  <a:rPr lang="en-US"/>
                  <a:t>Percent</a:t>
                </a:r>
              </a:p>
            </c:rich>
          </c:tx>
          <c:layout/>
        </c:title>
        <c:numFmt formatCode="#,##0.0" sourceLinked="1"/>
        <c:majorTickMark val="none"/>
        <c:tickLblPos val="nextTo"/>
        <c:crossAx val="74443776"/>
        <c:crosses val="autoZero"/>
        <c:crossBetween val="between"/>
      </c:valAx>
      <c:dTable>
        <c:showHorzBorder val="1"/>
        <c:showVertBorder val="1"/>
        <c:showOutline val="1"/>
        <c:showKeys val="1"/>
        <c:txPr>
          <a:bodyPr/>
          <a:lstStyle/>
          <a:p>
            <a:pPr rtl="0">
              <a:defRPr sz="800"/>
            </a:pPr>
            <a:endParaRPr lang="en-US"/>
          </a:p>
        </c:txPr>
      </c:dTable>
    </c:plotArea>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900" b="1" i="0" u="none" strike="noStrike" baseline="0">
                <a:solidFill>
                  <a:srgbClr val="000000"/>
                </a:solidFill>
                <a:latin typeface="Arial"/>
                <a:ea typeface="Arial"/>
                <a:cs typeface="Arial"/>
              </a:defRPr>
            </a:pPr>
            <a:r>
              <a:rPr lang="en-US" sz="1100" b="0">
                <a:latin typeface="+mn-lt"/>
              </a:rPr>
              <a:t>Chart 23  Percentage of primary education pupils with arrears
 by mother tongue and highest attained educational level of parents </a:t>
            </a:r>
          </a:p>
          <a:p>
            <a:pPr>
              <a:defRPr sz="900" b="1" i="0" u="none" strike="noStrike" baseline="0">
                <a:solidFill>
                  <a:srgbClr val="000000"/>
                </a:solidFill>
                <a:latin typeface="Arial"/>
                <a:ea typeface="Arial"/>
                <a:cs typeface="Arial"/>
              </a:defRPr>
            </a:pPr>
            <a:r>
              <a:rPr lang="en-US" sz="1100" b="0">
                <a:latin typeface="+mn-lt"/>
              </a:rPr>
              <a:t>( Census 2010)</a:t>
            </a:r>
          </a:p>
        </c:rich>
      </c:tx>
      <c:layout>
        <c:manualLayout>
          <c:xMode val="edge"/>
          <c:yMode val="edge"/>
          <c:x val="0.18572292800967938"/>
          <c:y val="2.6709401709401712E-2"/>
        </c:manualLayout>
      </c:layout>
      <c:spPr>
        <a:noFill/>
        <a:ln w="25400">
          <a:noFill/>
        </a:ln>
      </c:spPr>
    </c:title>
    <c:plotArea>
      <c:layout>
        <c:manualLayout>
          <c:layoutTarget val="inner"/>
          <c:xMode val="edge"/>
          <c:yMode val="edge"/>
          <c:x val="0.10825688073394522"/>
          <c:y val="0.23913128089363386"/>
          <c:w val="0.68623853211011088"/>
          <c:h val="0.53261058017217278"/>
        </c:manualLayout>
      </c:layout>
      <c:lineChart>
        <c:grouping val="standard"/>
        <c:ser>
          <c:idx val="0"/>
          <c:order val="0"/>
          <c:tx>
            <c:v>Papiamento</c:v>
          </c:tx>
          <c:spPr>
            <a:ln w="12700">
              <a:solidFill>
                <a:srgbClr val="333399"/>
              </a:solidFill>
              <a:prstDash val="solid"/>
            </a:ln>
          </c:spPr>
          <c:marker>
            <c:symbol val="diamond"/>
            <c:size val="3"/>
            <c:spPr>
              <a:solidFill>
                <a:srgbClr val="333399"/>
              </a:solidFill>
              <a:ln>
                <a:solidFill>
                  <a:srgbClr val="333399"/>
                </a:solidFill>
                <a:prstDash val="solid"/>
              </a:ln>
            </c:spPr>
          </c:marker>
          <c:cat>
            <c:strRef>
              <c:f>'[taal 1.xls]opl'!$E$47:$H$47</c:f>
              <c:strCache>
                <c:ptCount val="4"/>
                <c:pt idx="0">
                  <c:v>0-1</c:v>
                </c:pt>
                <c:pt idx="1">
                  <c:v>2-3</c:v>
                </c:pt>
                <c:pt idx="2">
                  <c:v>5</c:v>
                </c:pt>
                <c:pt idx="3">
                  <c:v>6-7</c:v>
                </c:pt>
              </c:strCache>
            </c:strRef>
          </c:cat>
          <c:val>
            <c:numRef>
              <c:f>'[taal 1.xls]opl'!$E$48:$H$48</c:f>
              <c:numCache>
                <c:formatCode>General</c:formatCode>
                <c:ptCount val="4"/>
                <c:pt idx="0">
                  <c:v>54.315789473682166</c:v>
                </c:pt>
                <c:pt idx="1">
                  <c:v>37.657961246837495</c:v>
                </c:pt>
                <c:pt idx="2">
                  <c:v>25.225225225225589</c:v>
                </c:pt>
                <c:pt idx="3">
                  <c:v>19.123505976095501</c:v>
                </c:pt>
              </c:numCache>
            </c:numRef>
          </c:val>
        </c:ser>
        <c:ser>
          <c:idx val="1"/>
          <c:order val="1"/>
          <c:tx>
            <c:v>Spanish</c:v>
          </c:tx>
          <c:spPr>
            <a:ln w="12700">
              <a:solidFill>
                <a:srgbClr val="660066"/>
              </a:solidFill>
              <a:prstDash val="solid"/>
            </a:ln>
          </c:spPr>
          <c:marker>
            <c:symbol val="square"/>
            <c:size val="3"/>
            <c:spPr>
              <a:solidFill>
                <a:srgbClr val="660066"/>
              </a:solidFill>
              <a:ln>
                <a:solidFill>
                  <a:srgbClr val="660066"/>
                </a:solidFill>
                <a:prstDash val="solid"/>
              </a:ln>
            </c:spPr>
          </c:marker>
          <c:cat>
            <c:strRef>
              <c:f>'[taal 1.xls]opl'!$E$47:$H$47</c:f>
              <c:strCache>
                <c:ptCount val="4"/>
                <c:pt idx="0">
                  <c:v>0-1</c:v>
                </c:pt>
                <c:pt idx="1">
                  <c:v>2-3</c:v>
                </c:pt>
                <c:pt idx="2">
                  <c:v>5</c:v>
                </c:pt>
                <c:pt idx="3">
                  <c:v>6-7</c:v>
                </c:pt>
              </c:strCache>
            </c:strRef>
          </c:cat>
          <c:val>
            <c:numRef>
              <c:f>'[taal 1.xls]opl'!$E$49:$H$49</c:f>
              <c:numCache>
                <c:formatCode>General</c:formatCode>
                <c:ptCount val="4"/>
                <c:pt idx="0">
                  <c:v>53.614457831325204</c:v>
                </c:pt>
                <c:pt idx="1">
                  <c:v>46.04651162790681</c:v>
                </c:pt>
                <c:pt idx="2">
                  <c:v>46.29629629629634</c:v>
                </c:pt>
                <c:pt idx="3">
                  <c:v>27.659574468085331</c:v>
                </c:pt>
              </c:numCache>
            </c:numRef>
          </c:val>
        </c:ser>
        <c:ser>
          <c:idx val="2"/>
          <c:order val="2"/>
          <c:tx>
            <c:v>Dutch</c:v>
          </c:tx>
          <c:spPr>
            <a:ln w="12700">
              <a:solidFill>
                <a:srgbClr val="008000"/>
              </a:solidFill>
              <a:prstDash val="solid"/>
            </a:ln>
          </c:spPr>
          <c:marker>
            <c:symbol val="triangle"/>
            <c:size val="3"/>
            <c:spPr>
              <a:solidFill>
                <a:srgbClr val="008000"/>
              </a:solidFill>
              <a:ln>
                <a:solidFill>
                  <a:srgbClr val="008000"/>
                </a:solidFill>
                <a:prstDash val="solid"/>
              </a:ln>
            </c:spPr>
          </c:marker>
          <c:cat>
            <c:strRef>
              <c:f>'[taal 1.xls]opl'!$E$47:$H$47</c:f>
              <c:strCache>
                <c:ptCount val="4"/>
                <c:pt idx="0">
                  <c:v>0-1</c:v>
                </c:pt>
                <c:pt idx="1">
                  <c:v>2-3</c:v>
                </c:pt>
                <c:pt idx="2">
                  <c:v>5</c:v>
                </c:pt>
                <c:pt idx="3">
                  <c:v>6-7</c:v>
                </c:pt>
              </c:strCache>
            </c:strRef>
          </c:cat>
          <c:val>
            <c:numRef>
              <c:f>'[taal 1.xls]opl'!$E$50:$H$50</c:f>
              <c:numCache>
                <c:formatCode>General</c:formatCode>
                <c:ptCount val="4"/>
                <c:pt idx="0">
                  <c:v>31.578947368421026</c:v>
                </c:pt>
                <c:pt idx="1">
                  <c:v>20.261437908496728</c:v>
                </c:pt>
                <c:pt idx="2">
                  <c:v>22.093023255813986</c:v>
                </c:pt>
                <c:pt idx="3">
                  <c:v>11.627906976744185</c:v>
                </c:pt>
              </c:numCache>
            </c:numRef>
          </c:val>
        </c:ser>
        <c:ser>
          <c:idx val="3"/>
          <c:order val="3"/>
          <c:tx>
            <c:v>English</c:v>
          </c:tx>
          <c:spPr>
            <a:ln w="12700">
              <a:solidFill>
                <a:srgbClr val="FF8080"/>
              </a:solidFill>
              <a:prstDash val="solid"/>
            </a:ln>
          </c:spPr>
          <c:marker>
            <c:symbol val="x"/>
            <c:size val="5"/>
            <c:spPr>
              <a:noFill/>
              <a:ln>
                <a:solidFill>
                  <a:srgbClr val="FF8080"/>
                </a:solidFill>
                <a:prstDash val="solid"/>
              </a:ln>
            </c:spPr>
          </c:marker>
          <c:cat>
            <c:strRef>
              <c:f>'[taal 1.xls]opl'!$E$47:$H$47</c:f>
              <c:strCache>
                <c:ptCount val="4"/>
                <c:pt idx="0">
                  <c:v>0-1</c:v>
                </c:pt>
                <c:pt idx="1">
                  <c:v>2-3</c:v>
                </c:pt>
                <c:pt idx="2">
                  <c:v>5</c:v>
                </c:pt>
                <c:pt idx="3">
                  <c:v>6-7</c:v>
                </c:pt>
              </c:strCache>
            </c:strRef>
          </c:cat>
          <c:val>
            <c:numRef>
              <c:f>'[taal 1.xls]opl'!$E$51:$H$51</c:f>
              <c:numCache>
                <c:formatCode>General</c:formatCode>
                <c:ptCount val="4"/>
                <c:pt idx="0">
                  <c:v>53.846153846155417</c:v>
                </c:pt>
                <c:pt idx="1">
                  <c:v>38.934426229507956</c:v>
                </c:pt>
                <c:pt idx="2">
                  <c:v>28.333333333332789</c:v>
                </c:pt>
                <c:pt idx="3">
                  <c:v>29.268292682925502</c:v>
                </c:pt>
              </c:numCache>
            </c:numRef>
          </c:val>
        </c:ser>
        <c:marker val="1"/>
        <c:axId val="73862528"/>
        <c:axId val="73873280"/>
      </c:lineChart>
      <c:catAx>
        <c:axId val="73862528"/>
        <c:scaling>
          <c:orientation val="minMax"/>
        </c:scaling>
        <c:axPos val="b"/>
        <c:title>
          <c:tx>
            <c:rich>
              <a:bodyPr/>
              <a:lstStyle/>
              <a:p>
                <a:pPr>
                  <a:defRPr sz="800" b="0" i="0" u="none" strike="noStrike" baseline="0">
                    <a:solidFill>
                      <a:srgbClr val="000000"/>
                    </a:solidFill>
                    <a:latin typeface="Arial"/>
                    <a:ea typeface="Arial"/>
                    <a:cs typeface="Arial"/>
                  </a:defRPr>
                </a:pPr>
                <a:r>
                  <a:rPr lang="en-US"/>
                  <a:t>parental ISCED level</a:t>
                </a:r>
              </a:p>
            </c:rich>
          </c:tx>
          <c:layout>
            <c:manualLayout>
              <c:xMode val="edge"/>
              <c:yMode val="edge"/>
              <c:x val="0.35963302227874872"/>
              <c:y val="0.86956827511945622"/>
            </c:manualLayout>
          </c:layout>
          <c:spPr>
            <a:noFill/>
            <a:ln w="25400">
              <a:noFill/>
            </a:ln>
          </c:spPr>
        </c:title>
        <c:numFmt formatCode="General" sourceLinked="1"/>
        <c:tickLblPos val="nextTo"/>
        <c:spPr>
          <a:ln w="3175">
            <a:solidFill>
              <a:srgbClr val="000000"/>
            </a:solidFill>
            <a:prstDash val="solid"/>
          </a:ln>
        </c:spPr>
        <c:txPr>
          <a:bodyPr rot="0" vert="horz"/>
          <a:lstStyle/>
          <a:p>
            <a:pPr>
              <a:defRPr sz="825" b="0" i="0" u="none" strike="noStrike" baseline="0">
                <a:solidFill>
                  <a:srgbClr val="000000"/>
                </a:solidFill>
                <a:latin typeface="Arial"/>
                <a:ea typeface="Arial"/>
                <a:cs typeface="Arial"/>
              </a:defRPr>
            </a:pPr>
            <a:endParaRPr lang="en-US"/>
          </a:p>
        </c:txPr>
        <c:crossAx val="73873280"/>
        <c:crosses val="autoZero"/>
        <c:auto val="1"/>
        <c:lblAlgn val="ctr"/>
        <c:lblOffset val="100"/>
        <c:tickLblSkip val="1"/>
        <c:tickMarkSkip val="1"/>
      </c:catAx>
      <c:valAx>
        <c:axId val="73873280"/>
        <c:scaling>
          <c:orientation val="minMax"/>
        </c:scaling>
        <c:axPos val="l"/>
        <c:majorGridlines>
          <c:spPr>
            <a:ln w="3175">
              <a:solidFill>
                <a:srgbClr val="000000"/>
              </a:solidFill>
              <a:prstDash val="sysDash"/>
            </a:ln>
          </c:spPr>
        </c:majorGridlines>
        <c:title>
          <c:tx>
            <c:rich>
              <a:bodyPr/>
              <a:lstStyle/>
              <a:p>
                <a:pPr>
                  <a:defRPr sz="800" b="0" i="0" u="none" strike="noStrike" baseline="0">
                    <a:solidFill>
                      <a:srgbClr val="000000"/>
                    </a:solidFill>
                    <a:latin typeface="Arial"/>
                    <a:ea typeface="Arial"/>
                    <a:cs typeface="Arial"/>
                  </a:defRPr>
                </a:pPr>
                <a:r>
                  <a:rPr lang="en-US"/>
                  <a:t>%</a:t>
                </a:r>
              </a:p>
            </c:rich>
          </c:tx>
          <c:layout>
            <c:manualLayout>
              <c:xMode val="edge"/>
              <c:yMode val="edge"/>
              <c:x val="2.9357836622509452E-2"/>
              <c:y val="0.47826266908946385"/>
            </c:manualLayout>
          </c:layout>
          <c:spPr>
            <a:noFill/>
            <a:ln w="25400">
              <a:noFill/>
            </a:ln>
          </c:spPr>
        </c:title>
        <c:numFmt formatCode="General" sourceLinked="1"/>
        <c:tickLblPos val="nextTo"/>
        <c:spPr>
          <a:ln w="3175">
            <a:solidFill>
              <a:srgbClr val="000000"/>
            </a:solidFill>
            <a:prstDash val="solid"/>
          </a:ln>
        </c:spPr>
        <c:txPr>
          <a:bodyPr rot="0" vert="horz"/>
          <a:lstStyle/>
          <a:p>
            <a:pPr>
              <a:defRPr sz="825" b="0" i="0" u="none" strike="noStrike" baseline="0">
                <a:solidFill>
                  <a:srgbClr val="000000"/>
                </a:solidFill>
                <a:latin typeface="Arial"/>
                <a:ea typeface="Arial"/>
                <a:cs typeface="Arial"/>
              </a:defRPr>
            </a:pPr>
            <a:endParaRPr lang="en-US"/>
          </a:p>
        </c:txPr>
        <c:crossAx val="73862528"/>
        <c:crosses val="autoZero"/>
        <c:crossBetween val="between"/>
      </c:valAx>
      <c:spPr>
        <a:solidFill>
          <a:srgbClr val="FFFFFF"/>
        </a:solidFill>
        <a:ln w="12700">
          <a:solidFill>
            <a:srgbClr val="808080"/>
          </a:solidFill>
          <a:prstDash val="solid"/>
        </a:ln>
      </c:spPr>
    </c:plotArea>
    <c:legend>
      <c:legendPos val="r"/>
      <c:layout>
        <c:manualLayout>
          <c:xMode val="edge"/>
          <c:yMode val="edge"/>
          <c:x val="0.81467891831125472"/>
          <c:y val="0.40942189918569705"/>
          <c:w val="0.17064216337749874"/>
          <c:h val="0.27898647284476386"/>
        </c:manualLayout>
      </c:layout>
      <c:spPr>
        <a:solidFill>
          <a:srgbClr val="FFFFFF"/>
        </a:solidFill>
        <a:ln w="3175">
          <a:solidFill>
            <a:srgbClr val="000000"/>
          </a:solidFill>
          <a:prstDash val="solid"/>
        </a:ln>
      </c:spPr>
      <c:txPr>
        <a:bodyPr/>
        <a:lstStyle/>
        <a:p>
          <a:pPr>
            <a:defRPr sz="755" b="0" i="0" u="none" strike="noStrike" baseline="0">
              <a:solidFill>
                <a:srgbClr val="000000"/>
              </a:solidFill>
              <a:latin typeface="Arial"/>
              <a:ea typeface="Arial"/>
              <a:cs typeface="Arial"/>
            </a:defRPr>
          </a:pPr>
          <a:endParaRPr lang="en-US"/>
        </a:p>
      </c:txPr>
    </c:legend>
    <c:plotVisOnly val="1"/>
    <c:dispBlanksAs val="gap"/>
  </c:chart>
  <c:spPr>
    <a:solidFill>
      <a:schemeClr val="accent3">
        <a:lumMod val="20000"/>
        <a:lumOff val="80000"/>
      </a:schemeClr>
    </a:solidFill>
    <a:ln w="3175">
      <a:solidFill>
        <a:srgbClr val="000000"/>
      </a:solidFill>
      <a:prstDash val="solid"/>
    </a:ln>
  </c:spPr>
  <c:txPr>
    <a:bodyPr/>
    <a:lstStyle/>
    <a:p>
      <a:pPr>
        <a:defRPr sz="825" b="0" i="0" u="none" strike="noStrike" baseline="0">
          <a:solidFill>
            <a:srgbClr val="000000"/>
          </a:solidFill>
          <a:latin typeface="Arial"/>
          <a:ea typeface="Arial"/>
          <a:cs typeface="Aria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7088" cy="496491"/>
          </a:xfrm>
          <a:prstGeom prst="rect">
            <a:avLst/>
          </a:prstGeom>
        </p:spPr>
        <p:txBody>
          <a:bodyPr vert="horz" lIns="91751" tIns="45875" rIns="91751" bIns="45875" rtlCol="0"/>
          <a:lstStyle>
            <a:lvl1pPr algn="l">
              <a:defRPr sz="1200"/>
            </a:lvl1pPr>
          </a:lstStyle>
          <a:p>
            <a:endParaRPr lang="en-US"/>
          </a:p>
        </p:txBody>
      </p:sp>
      <p:sp>
        <p:nvSpPr>
          <p:cNvPr id="3" name="Date Placeholder 2"/>
          <p:cNvSpPr>
            <a:spLocks noGrp="1"/>
          </p:cNvSpPr>
          <p:nvPr>
            <p:ph type="dt" idx="1"/>
          </p:nvPr>
        </p:nvSpPr>
        <p:spPr>
          <a:xfrm>
            <a:off x="3850587" y="1"/>
            <a:ext cx="2947088" cy="496491"/>
          </a:xfrm>
          <a:prstGeom prst="rect">
            <a:avLst/>
          </a:prstGeom>
        </p:spPr>
        <p:txBody>
          <a:bodyPr vert="horz" lIns="91751" tIns="45875" rIns="91751" bIns="45875" rtlCol="0"/>
          <a:lstStyle>
            <a:lvl1pPr algn="r">
              <a:defRPr sz="1200"/>
            </a:lvl1pPr>
          </a:lstStyle>
          <a:p>
            <a:fld id="{CBAD1021-0106-4FAC-98EB-C2CDA120A2BE}" type="datetimeFigureOut">
              <a:rPr lang="en-US" smtClean="0"/>
              <a:t>10/3/2017</a:t>
            </a:fld>
            <a:endParaRPr lang="en-US"/>
          </a:p>
        </p:txBody>
      </p:sp>
      <p:sp>
        <p:nvSpPr>
          <p:cNvPr id="4" name="Slide Image Placeholder 3"/>
          <p:cNvSpPr>
            <a:spLocks noGrp="1" noRot="1" noChangeAspect="1"/>
          </p:cNvSpPr>
          <p:nvPr>
            <p:ph type="sldImg" idx="2"/>
          </p:nvPr>
        </p:nvSpPr>
        <p:spPr>
          <a:xfrm>
            <a:off x="919163" y="746125"/>
            <a:ext cx="4960937" cy="3722688"/>
          </a:xfrm>
          <a:prstGeom prst="rect">
            <a:avLst/>
          </a:prstGeom>
          <a:noFill/>
          <a:ln w="12700">
            <a:solidFill>
              <a:prstClr val="black"/>
            </a:solidFill>
          </a:ln>
        </p:spPr>
        <p:txBody>
          <a:bodyPr vert="horz" lIns="91751" tIns="45875" rIns="91751" bIns="45875" rtlCol="0" anchor="ctr"/>
          <a:lstStyle/>
          <a:p>
            <a:endParaRPr lang="en-US"/>
          </a:p>
        </p:txBody>
      </p:sp>
      <p:sp>
        <p:nvSpPr>
          <p:cNvPr id="5" name="Notes Placeholder 4"/>
          <p:cNvSpPr>
            <a:spLocks noGrp="1"/>
          </p:cNvSpPr>
          <p:nvPr>
            <p:ph type="body" sz="quarter" idx="3"/>
          </p:nvPr>
        </p:nvSpPr>
        <p:spPr>
          <a:xfrm>
            <a:off x="679609" y="4717460"/>
            <a:ext cx="5440046" cy="4468415"/>
          </a:xfrm>
          <a:prstGeom prst="rect">
            <a:avLst/>
          </a:prstGeom>
        </p:spPr>
        <p:txBody>
          <a:bodyPr vert="horz" lIns="91751" tIns="45875" rIns="91751" bIns="458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1726"/>
            <a:ext cx="2947088" cy="496491"/>
          </a:xfrm>
          <a:prstGeom prst="rect">
            <a:avLst/>
          </a:prstGeom>
        </p:spPr>
        <p:txBody>
          <a:bodyPr vert="horz" lIns="91751" tIns="45875" rIns="91751" bIns="45875" rtlCol="0" anchor="b"/>
          <a:lstStyle>
            <a:lvl1pPr algn="l">
              <a:defRPr sz="1200"/>
            </a:lvl1pPr>
          </a:lstStyle>
          <a:p>
            <a:endParaRPr lang="en-US"/>
          </a:p>
        </p:txBody>
      </p:sp>
      <p:sp>
        <p:nvSpPr>
          <p:cNvPr id="7" name="Slide Number Placeholder 6"/>
          <p:cNvSpPr>
            <a:spLocks noGrp="1"/>
          </p:cNvSpPr>
          <p:nvPr>
            <p:ph type="sldNum" sz="quarter" idx="5"/>
          </p:nvPr>
        </p:nvSpPr>
        <p:spPr>
          <a:xfrm>
            <a:off x="3850587" y="9431726"/>
            <a:ext cx="2947088" cy="496491"/>
          </a:xfrm>
          <a:prstGeom prst="rect">
            <a:avLst/>
          </a:prstGeom>
        </p:spPr>
        <p:txBody>
          <a:bodyPr vert="horz" lIns="91751" tIns="45875" rIns="91751" bIns="45875" rtlCol="0" anchor="b"/>
          <a:lstStyle>
            <a:lvl1pPr algn="r">
              <a:defRPr sz="1200"/>
            </a:lvl1pPr>
          </a:lstStyle>
          <a:p>
            <a:fld id="{351BAE66-1A42-414C-B718-5545A829A9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E7B91C-B6D7-4D9A-AFCC-731839E05999}" type="slidenum">
              <a:rPr lang="nl-NL" smtClean="0"/>
              <a:pPr/>
              <a:t>28</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E7B91C-B6D7-4D9A-AFCC-731839E05999}" type="slidenum">
              <a:rPr lang="nl-NL" smtClean="0"/>
              <a:pPr/>
              <a:t>29</a:t>
            </a:fld>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E7B91C-B6D7-4D9A-AFCC-731839E05999}" type="slidenum">
              <a:rPr lang="nl-NL" smtClean="0"/>
              <a:pPr/>
              <a:t>30</a:t>
            </a:fld>
            <a:endParaRPr 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12E7B91C-B6D7-4D9A-AFCC-731839E05999}" type="slidenum">
              <a:rPr lang="nl-NL" smtClean="0"/>
              <a:pPr/>
              <a:t>31</a:t>
            </a:fld>
            <a:endParaRPr lang="nl-NL"/>
          </a:p>
        </p:txBody>
      </p:sp>
    </p:spTree>
    <p:extLst>
      <p:ext uri="{BB962C8B-B14F-4D97-AF65-F5344CB8AC3E}">
        <p14:creationId xmlns:p14="http://schemas.microsoft.com/office/powerpoint/2010/main" xmlns="" val="317128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12E7B91C-B6D7-4D9A-AFCC-731839E05999}" type="slidenum">
              <a:rPr lang="nl-NL" smtClean="0"/>
              <a:pPr/>
              <a:t>35</a:t>
            </a:fld>
            <a:endParaRPr lang="nl-NL"/>
          </a:p>
        </p:txBody>
      </p:sp>
    </p:spTree>
    <p:extLst>
      <p:ext uri="{BB962C8B-B14F-4D97-AF65-F5344CB8AC3E}">
        <p14:creationId xmlns:p14="http://schemas.microsoft.com/office/powerpoint/2010/main" xmlns="" val="155323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10663-E22C-4E55-A82D-75020288ED2C}" type="datetimeFigureOut">
              <a:rPr lang="en-US" smtClean="0"/>
              <a:pPr/>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10663-E22C-4E55-A82D-75020288ED2C}" type="datetimeFigureOut">
              <a:rPr lang="en-US" smtClean="0"/>
              <a:pPr/>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10663-E22C-4E55-A82D-75020288ED2C}" type="datetimeFigureOut">
              <a:rPr lang="en-US" smtClean="0"/>
              <a:pPr/>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10663-E22C-4E55-A82D-75020288ED2C}" type="datetimeFigureOut">
              <a:rPr lang="en-US" smtClean="0"/>
              <a:pPr/>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10663-E22C-4E55-A82D-75020288ED2C}" type="datetimeFigureOut">
              <a:rPr lang="en-US" smtClean="0"/>
              <a:pPr/>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A10663-E22C-4E55-A82D-75020288ED2C}" type="datetimeFigureOut">
              <a:rPr lang="en-US" smtClean="0"/>
              <a:pPr/>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A10663-E22C-4E55-A82D-75020288ED2C}" type="datetimeFigureOut">
              <a:rPr lang="en-US" smtClean="0"/>
              <a:pPr/>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10663-E22C-4E55-A82D-75020288ED2C}" type="datetimeFigureOut">
              <a:rPr lang="en-US" smtClean="0"/>
              <a:pPr/>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10663-E22C-4E55-A82D-75020288ED2C}" type="datetimeFigureOut">
              <a:rPr lang="en-US" smtClean="0"/>
              <a:pPr/>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10663-E22C-4E55-A82D-75020288ED2C}" type="datetimeFigureOut">
              <a:rPr lang="en-US" smtClean="0"/>
              <a:pPr/>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10663-E22C-4E55-A82D-75020288ED2C}" type="datetimeFigureOut">
              <a:rPr lang="en-US" smtClean="0"/>
              <a:pPr/>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FEA7B-A61B-49E6-B42C-527F8E9A80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10663-E22C-4E55-A82D-75020288ED2C}" type="datetimeFigureOut">
              <a:rPr lang="en-US" smtClean="0"/>
              <a:pPr/>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FEA7B-A61B-49E6-B42C-527F8E9A80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image" Target="../media/image34.emf"/><Relationship Id="rId117" Type="http://schemas.openxmlformats.org/officeDocument/2006/relationships/image" Target="../media/image125.emf"/><Relationship Id="rId21" Type="http://schemas.openxmlformats.org/officeDocument/2006/relationships/image" Target="../media/image29.emf"/><Relationship Id="rId42" Type="http://schemas.openxmlformats.org/officeDocument/2006/relationships/image" Target="../media/image50.emf"/><Relationship Id="rId47" Type="http://schemas.openxmlformats.org/officeDocument/2006/relationships/image" Target="../media/image55.emf"/><Relationship Id="rId63" Type="http://schemas.openxmlformats.org/officeDocument/2006/relationships/image" Target="../media/image71.emf"/><Relationship Id="rId68" Type="http://schemas.openxmlformats.org/officeDocument/2006/relationships/image" Target="../media/image76.emf"/><Relationship Id="rId84" Type="http://schemas.openxmlformats.org/officeDocument/2006/relationships/image" Target="../media/image92.emf"/><Relationship Id="rId89" Type="http://schemas.openxmlformats.org/officeDocument/2006/relationships/image" Target="../media/image97.emf"/><Relationship Id="rId112" Type="http://schemas.openxmlformats.org/officeDocument/2006/relationships/image" Target="../media/image120.emf"/><Relationship Id="rId16" Type="http://schemas.openxmlformats.org/officeDocument/2006/relationships/image" Target="../media/image24.emf"/><Relationship Id="rId107" Type="http://schemas.openxmlformats.org/officeDocument/2006/relationships/image" Target="../media/image115.emf"/><Relationship Id="rId11" Type="http://schemas.openxmlformats.org/officeDocument/2006/relationships/image" Target="../media/image19.emf"/><Relationship Id="rId24" Type="http://schemas.openxmlformats.org/officeDocument/2006/relationships/image" Target="../media/image32.emf"/><Relationship Id="rId32" Type="http://schemas.openxmlformats.org/officeDocument/2006/relationships/image" Target="../media/image40.emf"/><Relationship Id="rId37" Type="http://schemas.openxmlformats.org/officeDocument/2006/relationships/image" Target="../media/image45.emf"/><Relationship Id="rId40" Type="http://schemas.openxmlformats.org/officeDocument/2006/relationships/image" Target="../media/image48.emf"/><Relationship Id="rId45" Type="http://schemas.openxmlformats.org/officeDocument/2006/relationships/image" Target="../media/image53.emf"/><Relationship Id="rId53" Type="http://schemas.openxmlformats.org/officeDocument/2006/relationships/image" Target="../media/image61.emf"/><Relationship Id="rId58" Type="http://schemas.openxmlformats.org/officeDocument/2006/relationships/image" Target="../media/image66.emf"/><Relationship Id="rId66" Type="http://schemas.openxmlformats.org/officeDocument/2006/relationships/image" Target="../media/image74.emf"/><Relationship Id="rId74" Type="http://schemas.openxmlformats.org/officeDocument/2006/relationships/image" Target="../media/image82.emf"/><Relationship Id="rId79" Type="http://schemas.openxmlformats.org/officeDocument/2006/relationships/image" Target="../media/image87.emf"/><Relationship Id="rId87" Type="http://schemas.openxmlformats.org/officeDocument/2006/relationships/image" Target="../media/image95.emf"/><Relationship Id="rId102" Type="http://schemas.openxmlformats.org/officeDocument/2006/relationships/image" Target="../media/image110.emf"/><Relationship Id="rId110" Type="http://schemas.openxmlformats.org/officeDocument/2006/relationships/image" Target="../media/image118.emf"/><Relationship Id="rId115" Type="http://schemas.openxmlformats.org/officeDocument/2006/relationships/image" Target="../media/image123.emf"/><Relationship Id="rId5" Type="http://schemas.openxmlformats.org/officeDocument/2006/relationships/image" Target="../media/image13.emf"/><Relationship Id="rId61" Type="http://schemas.openxmlformats.org/officeDocument/2006/relationships/image" Target="../media/image69.emf"/><Relationship Id="rId82" Type="http://schemas.openxmlformats.org/officeDocument/2006/relationships/image" Target="../media/image90.emf"/><Relationship Id="rId90" Type="http://schemas.openxmlformats.org/officeDocument/2006/relationships/image" Target="../media/image98.emf"/><Relationship Id="rId95" Type="http://schemas.openxmlformats.org/officeDocument/2006/relationships/image" Target="../media/image103.emf"/><Relationship Id="rId19" Type="http://schemas.openxmlformats.org/officeDocument/2006/relationships/image" Target="../media/image27.emf"/><Relationship Id="rId14" Type="http://schemas.openxmlformats.org/officeDocument/2006/relationships/image" Target="../media/image22.emf"/><Relationship Id="rId22" Type="http://schemas.openxmlformats.org/officeDocument/2006/relationships/image" Target="../media/image30.emf"/><Relationship Id="rId27" Type="http://schemas.openxmlformats.org/officeDocument/2006/relationships/image" Target="../media/image35.emf"/><Relationship Id="rId30" Type="http://schemas.openxmlformats.org/officeDocument/2006/relationships/image" Target="../media/image38.emf"/><Relationship Id="rId35" Type="http://schemas.openxmlformats.org/officeDocument/2006/relationships/image" Target="../media/image43.emf"/><Relationship Id="rId43" Type="http://schemas.openxmlformats.org/officeDocument/2006/relationships/image" Target="../media/image51.emf"/><Relationship Id="rId48" Type="http://schemas.openxmlformats.org/officeDocument/2006/relationships/image" Target="../media/image56.emf"/><Relationship Id="rId56" Type="http://schemas.openxmlformats.org/officeDocument/2006/relationships/image" Target="../media/image64.emf"/><Relationship Id="rId64" Type="http://schemas.openxmlformats.org/officeDocument/2006/relationships/image" Target="../media/image72.emf"/><Relationship Id="rId69" Type="http://schemas.openxmlformats.org/officeDocument/2006/relationships/image" Target="../media/image77.emf"/><Relationship Id="rId77" Type="http://schemas.openxmlformats.org/officeDocument/2006/relationships/image" Target="../media/image85.emf"/><Relationship Id="rId100" Type="http://schemas.openxmlformats.org/officeDocument/2006/relationships/image" Target="../media/image108.emf"/><Relationship Id="rId105" Type="http://schemas.openxmlformats.org/officeDocument/2006/relationships/image" Target="../media/image113.emf"/><Relationship Id="rId113" Type="http://schemas.openxmlformats.org/officeDocument/2006/relationships/image" Target="../media/image121.emf"/><Relationship Id="rId8" Type="http://schemas.openxmlformats.org/officeDocument/2006/relationships/image" Target="../media/image16.emf"/><Relationship Id="rId51" Type="http://schemas.openxmlformats.org/officeDocument/2006/relationships/image" Target="../media/image59.emf"/><Relationship Id="rId72" Type="http://schemas.openxmlformats.org/officeDocument/2006/relationships/image" Target="../media/image80.emf"/><Relationship Id="rId80" Type="http://schemas.openxmlformats.org/officeDocument/2006/relationships/image" Target="../media/image88.emf"/><Relationship Id="rId85" Type="http://schemas.openxmlformats.org/officeDocument/2006/relationships/image" Target="../media/image93.emf"/><Relationship Id="rId93" Type="http://schemas.openxmlformats.org/officeDocument/2006/relationships/image" Target="../media/image101.emf"/><Relationship Id="rId98" Type="http://schemas.openxmlformats.org/officeDocument/2006/relationships/image" Target="../media/image106.emf"/><Relationship Id="rId3" Type="http://schemas.openxmlformats.org/officeDocument/2006/relationships/image" Target="../media/image11.emf"/><Relationship Id="rId12" Type="http://schemas.openxmlformats.org/officeDocument/2006/relationships/image" Target="../media/image20.emf"/><Relationship Id="rId17" Type="http://schemas.openxmlformats.org/officeDocument/2006/relationships/image" Target="../media/image25.emf"/><Relationship Id="rId25" Type="http://schemas.openxmlformats.org/officeDocument/2006/relationships/image" Target="../media/image33.emf"/><Relationship Id="rId33" Type="http://schemas.openxmlformats.org/officeDocument/2006/relationships/image" Target="../media/image41.emf"/><Relationship Id="rId38" Type="http://schemas.openxmlformats.org/officeDocument/2006/relationships/image" Target="../media/image46.emf"/><Relationship Id="rId46" Type="http://schemas.openxmlformats.org/officeDocument/2006/relationships/image" Target="../media/image54.emf"/><Relationship Id="rId59" Type="http://schemas.openxmlformats.org/officeDocument/2006/relationships/image" Target="../media/image67.emf"/><Relationship Id="rId67" Type="http://schemas.openxmlformats.org/officeDocument/2006/relationships/image" Target="../media/image75.emf"/><Relationship Id="rId103" Type="http://schemas.openxmlformats.org/officeDocument/2006/relationships/image" Target="../media/image111.emf"/><Relationship Id="rId108" Type="http://schemas.openxmlformats.org/officeDocument/2006/relationships/image" Target="../media/image116.emf"/><Relationship Id="rId116" Type="http://schemas.openxmlformats.org/officeDocument/2006/relationships/image" Target="../media/image124.emf"/><Relationship Id="rId20" Type="http://schemas.openxmlformats.org/officeDocument/2006/relationships/image" Target="../media/image28.emf"/><Relationship Id="rId41" Type="http://schemas.openxmlformats.org/officeDocument/2006/relationships/image" Target="../media/image49.emf"/><Relationship Id="rId54" Type="http://schemas.openxmlformats.org/officeDocument/2006/relationships/image" Target="../media/image62.emf"/><Relationship Id="rId62" Type="http://schemas.openxmlformats.org/officeDocument/2006/relationships/image" Target="../media/image70.emf"/><Relationship Id="rId70" Type="http://schemas.openxmlformats.org/officeDocument/2006/relationships/image" Target="../media/image78.emf"/><Relationship Id="rId75" Type="http://schemas.openxmlformats.org/officeDocument/2006/relationships/image" Target="../media/image83.emf"/><Relationship Id="rId83" Type="http://schemas.openxmlformats.org/officeDocument/2006/relationships/image" Target="../media/image91.emf"/><Relationship Id="rId88" Type="http://schemas.openxmlformats.org/officeDocument/2006/relationships/image" Target="../media/image96.emf"/><Relationship Id="rId91" Type="http://schemas.openxmlformats.org/officeDocument/2006/relationships/image" Target="../media/image99.emf"/><Relationship Id="rId96" Type="http://schemas.openxmlformats.org/officeDocument/2006/relationships/image" Target="../media/image104.emf"/><Relationship Id="rId111" Type="http://schemas.openxmlformats.org/officeDocument/2006/relationships/image" Target="../media/image119.emf"/><Relationship Id="rId1" Type="http://schemas.openxmlformats.org/officeDocument/2006/relationships/slideLayout" Target="../slideLayouts/slideLayout2.xml"/><Relationship Id="rId6" Type="http://schemas.openxmlformats.org/officeDocument/2006/relationships/image" Target="../media/image14.emf"/><Relationship Id="rId15" Type="http://schemas.openxmlformats.org/officeDocument/2006/relationships/image" Target="../media/image23.emf"/><Relationship Id="rId23" Type="http://schemas.openxmlformats.org/officeDocument/2006/relationships/image" Target="../media/image31.emf"/><Relationship Id="rId28" Type="http://schemas.openxmlformats.org/officeDocument/2006/relationships/image" Target="../media/image36.emf"/><Relationship Id="rId36" Type="http://schemas.openxmlformats.org/officeDocument/2006/relationships/image" Target="../media/image44.emf"/><Relationship Id="rId49" Type="http://schemas.openxmlformats.org/officeDocument/2006/relationships/image" Target="../media/image57.emf"/><Relationship Id="rId57" Type="http://schemas.openxmlformats.org/officeDocument/2006/relationships/image" Target="../media/image65.emf"/><Relationship Id="rId106" Type="http://schemas.openxmlformats.org/officeDocument/2006/relationships/image" Target="../media/image114.emf"/><Relationship Id="rId114" Type="http://schemas.openxmlformats.org/officeDocument/2006/relationships/image" Target="../media/image122.emf"/><Relationship Id="rId10" Type="http://schemas.openxmlformats.org/officeDocument/2006/relationships/image" Target="../media/image18.emf"/><Relationship Id="rId31" Type="http://schemas.openxmlformats.org/officeDocument/2006/relationships/image" Target="../media/image39.emf"/><Relationship Id="rId44" Type="http://schemas.openxmlformats.org/officeDocument/2006/relationships/image" Target="../media/image52.emf"/><Relationship Id="rId52" Type="http://schemas.openxmlformats.org/officeDocument/2006/relationships/image" Target="../media/image60.emf"/><Relationship Id="rId60" Type="http://schemas.openxmlformats.org/officeDocument/2006/relationships/image" Target="../media/image68.emf"/><Relationship Id="rId65" Type="http://schemas.openxmlformats.org/officeDocument/2006/relationships/image" Target="../media/image73.emf"/><Relationship Id="rId73" Type="http://schemas.openxmlformats.org/officeDocument/2006/relationships/image" Target="../media/image81.emf"/><Relationship Id="rId78" Type="http://schemas.openxmlformats.org/officeDocument/2006/relationships/image" Target="../media/image86.emf"/><Relationship Id="rId81" Type="http://schemas.openxmlformats.org/officeDocument/2006/relationships/image" Target="../media/image89.emf"/><Relationship Id="rId86" Type="http://schemas.openxmlformats.org/officeDocument/2006/relationships/image" Target="../media/image94.emf"/><Relationship Id="rId94" Type="http://schemas.openxmlformats.org/officeDocument/2006/relationships/image" Target="../media/image102.emf"/><Relationship Id="rId99" Type="http://schemas.openxmlformats.org/officeDocument/2006/relationships/image" Target="../media/image107.emf"/><Relationship Id="rId101" Type="http://schemas.openxmlformats.org/officeDocument/2006/relationships/image" Target="../media/image109.emf"/><Relationship Id="rId4" Type="http://schemas.openxmlformats.org/officeDocument/2006/relationships/image" Target="../media/image12.emf"/><Relationship Id="rId9" Type="http://schemas.openxmlformats.org/officeDocument/2006/relationships/image" Target="../media/image17.emf"/><Relationship Id="rId13" Type="http://schemas.openxmlformats.org/officeDocument/2006/relationships/image" Target="../media/image21.emf"/><Relationship Id="rId18" Type="http://schemas.openxmlformats.org/officeDocument/2006/relationships/image" Target="../media/image26.emf"/><Relationship Id="rId39" Type="http://schemas.openxmlformats.org/officeDocument/2006/relationships/image" Target="../media/image47.emf"/><Relationship Id="rId109" Type="http://schemas.openxmlformats.org/officeDocument/2006/relationships/image" Target="../media/image117.emf"/><Relationship Id="rId34" Type="http://schemas.openxmlformats.org/officeDocument/2006/relationships/image" Target="../media/image42.emf"/><Relationship Id="rId50" Type="http://schemas.openxmlformats.org/officeDocument/2006/relationships/image" Target="../media/image58.emf"/><Relationship Id="rId55" Type="http://schemas.openxmlformats.org/officeDocument/2006/relationships/image" Target="../media/image63.emf"/><Relationship Id="rId76" Type="http://schemas.openxmlformats.org/officeDocument/2006/relationships/image" Target="../media/image84.emf"/><Relationship Id="rId97" Type="http://schemas.openxmlformats.org/officeDocument/2006/relationships/image" Target="../media/image105.emf"/><Relationship Id="rId104" Type="http://schemas.openxmlformats.org/officeDocument/2006/relationships/image" Target="../media/image112.emf"/><Relationship Id="rId7" Type="http://schemas.openxmlformats.org/officeDocument/2006/relationships/image" Target="../media/image15.emf"/><Relationship Id="rId71" Type="http://schemas.openxmlformats.org/officeDocument/2006/relationships/image" Target="../media/image79.emf"/><Relationship Id="rId92" Type="http://schemas.openxmlformats.org/officeDocument/2006/relationships/image" Target="../media/image100.emf"/><Relationship Id="rId2" Type="http://schemas.openxmlformats.org/officeDocument/2006/relationships/image" Target="../media/image10.emf"/><Relationship Id="rId29" Type="http://schemas.openxmlformats.org/officeDocument/2006/relationships/image" Target="../media/image37.emf"/></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cap="small" dirty="0"/>
              <a:t>Social Development: A Situational Analysis of Aruba Case</a:t>
            </a:r>
            <a:endParaRPr lang="en-US" dirty="0"/>
          </a:p>
        </p:txBody>
      </p:sp>
      <p:pic>
        <p:nvPicPr>
          <p:cNvPr id="6" name="Content Placeholder 5" descr="DSC_9434.JPG"/>
          <p:cNvPicPr>
            <a:picLocks noGrp="1"/>
          </p:cNvPicPr>
          <p:nvPr>
            <p:ph idx="1"/>
          </p:nvPr>
        </p:nvPicPr>
        <p:blipFill>
          <a:blip r:embed="rId2" cstate="print"/>
          <a:stretch>
            <a:fillRect/>
          </a:stretch>
        </p:blipFill>
        <p:spPr>
          <a:xfrm>
            <a:off x="533400" y="1447800"/>
            <a:ext cx="8153400" cy="525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solidFill>
                  <a:schemeClr val="tx2"/>
                </a:solidFill>
              </a:rPr>
              <a:t>ECONOMIC AND SOCIAL DEVELOPMENT</a:t>
            </a:r>
            <a:endParaRPr lang="en-US" sz="2400" dirty="0">
              <a:solidFill>
                <a:schemeClr val="tx2"/>
              </a:solidFill>
            </a:endParaRPr>
          </a:p>
        </p:txBody>
      </p:sp>
      <p:sp>
        <p:nvSpPr>
          <p:cNvPr id="3" name="Content Placeholder 2"/>
          <p:cNvSpPr>
            <a:spLocks noGrp="1"/>
          </p:cNvSpPr>
          <p:nvPr>
            <p:ph idx="1"/>
          </p:nvPr>
        </p:nvSpPr>
        <p:spPr>
          <a:xfrm>
            <a:off x="457200" y="914400"/>
            <a:ext cx="8229600" cy="5211763"/>
          </a:xfrm>
        </p:spPr>
        <p:txBody>
          <a:bodyPr>
            <a:normAutofit/>
          </a:bodyPr>
          <a:lstStyle/>
          <a:p>
            <a:r>
              <a:rPr lang="en-GB" sz="2000" dirty="0" smtClean="0"/>
              <a:t>Economic </a:t>
            </a:r>
            <a:r>
              <a:rPr lang="en-GB" sz="2000" dirty="0"/>
              <a:t>growth is judged a necessary but not sufficient condition for economic </a:t>
            </a:r>
            <a:r>
              <a:rPr lang="en-GB" sz="2000" dirty="0" smtClean="0"/>
              <a:t>development.</a:t>
            </a:r>
          </a:p>
          <a:p>
            <a:endParaRPr lang="en-GB" sz="2000" dirty="0" smtClean="0"/>
          </a:p>
          <a:p>
            <a:r>
              <a:rPr lang="en-GB" sz="2000" dirty="0">
                <a:solidFill>
                  <a:srgbClr val="FF0000"/>
                </a:solidFill>
              </a:rPr>
              <a:t>Social development </a:t>
            </a:r>
            <a:r>
              <a:rPr lang="en-GB" sz="2000" dirty="0"/>
              <a:t>is directly or indirectly related to economic development and </a:t>
            </a:r>
            <a:r>
              <a:rPr lang="en-GB" sz="2000" dirty="0">
                <a:solidFill>
                  <a:srgbClr val="FF0000"/>
                </a:solidFill>
              </a:rPr>
              <a:t>pertains to improvements in living condition (improved health, better education, affordable housing, employment and better wages and working conditions, improved wellbeing) and the standard of living in general. </a:t>
            </a:r>
            <a:r>
              <a:rPr lang="en-GB" sz="2000" dirty="0"/>
              <a:t>Working definitions of economic development often encompass social development. For the purposes of this work, social development refers to the social structures of the society, availability of and access to social services, social justice, the social status and quality of life in general</a:t>
            </a:r>
            <a:r>
              <a:rPr lang="en-GB" sz="2000" dirty="0" smtClean="0"/>
              <a:t>.</a:t>
            </a:r>
          </a:p>
          <a:p>
            <a:pPr>
              <a:buNone/>
            </a:pPr>
            <a:endParaRPr lang="en-GB" sz="2000" dirty="0" smtClean="0"/>
          </a:p>
          <a:p>
            <a:r>
              <a:rPr lang="en-GB" sz="2000" dirty="0"/>
              <a:t>It is argued that unwarranted social disparities adversely impact balanced socioeconomic development and concomitantly the quality of life.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solidFill>
                  <a:schemeClr val="tx2"/>
                </a:solidFill>
              </a:rPr>
              <a:t>Economic growth and development </a:t>
            </a:r>
            <a:r>
              <a:rPr lang="en-US" sz="900" b="1" dirty="0" smtClean="0">
                <a:solidFill>
                  <a:schemeClr val="tx2"/>
                </a:solidFill>
              </a:rPr>
              <a:t>(Source: CBS Aruba)</a:t>
            </a:r>
            <a:endParaRPr lang="en-US" sz="900" b="1" dirty="0">
              <a:solidFill>
                <a:schemeClr val="tx2"/>
              </a:solidFill>
            </a:endParaRPr>
          </a:p>
        </p:txBody>
      </p:sp>
      <p:pic>
        <p:nvPicPr>
          <p:cNvPr id="4" name="Picture 3"/>
          <p:cNvPicPr/>
          <p:nvPr/>
        </p:nvPicPr>
        <p:blipFill>
          <a:blip r:embed="rId2" cstate="print"/>
          <a:srcRect/>
          <a:stretch>
            <a:fillRect/>
          </a:stretch>
        </p:blipFill>
        <p:spPr bwMode="auto">
          <a:xfrm>
            <a:off x="1866900" y="1138237"/>
            <a:ext cx="5410200" cy="45815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Autofit/>
          </a:bodyPr>
          <a:lstStyle/>
          <a:p>
            <a:r>
              <a:rPr lang="en-US" sz="3200" dirty="0" smtClean="0">
                <a:solidFill>
                  <a:schemeClr val="tx2"/>
                </a:solidFill>
              </a:rPr>
              <a:t>Economic growth and development</a:t>
            </a:r>
            <a:endParaRPr lang="en-US" sz="3200" dirty="0">
              <a:solidFill>
                <a:schemeClr val="tx2"/>
              </a:solidFill>
            </a:endParaRPr>
          </a:p>
        </p:txBody>
      </p:sp>
      <p:pic>
        <p:nvPicPr>
          <p:cNvPr id="1026" name="Picture 2"/>
          <p:cNvPicPr>
            <a:picLocks noChangeAspect="1" noChangeArrowheads="1"/>
          </p:cNvPicPr>
          <p:nvPr/>
        </p:nvPicPr>
        <p:blipFill>
          <a:blip r:embed="rId2"/>
          <a:srcRect/>
          <a:stretch>
            <a:fillRect/>
          </a:stretch>
        </p:blipFill>
        <p:spPr bwMode="auto">
          <a:xfrm>
            <a:off x="1676400" y="1219200"/>
            <a:ext cx="5867400" cy="3019861"/>
          </a:xfrm>
          <a:prstGeom prst="rect">
            <a:avLst/>
          </a:prstGeom>
          <a:noFill/>
          <a:ln w="9525" algn="in">
            <a:noFill/>
            <a:miter lim="800000"/>
            <a:headEnd/>
            <a:tailEnd/>
          </a:ln>
          <a:effectLst/>
        </p:spPr>
      </p:pic>
      <p:sp>
        <p:nvSpPr>
          <p:cNvPr id="6" name="Rectangle 5"/>
          <p:cNvSpPr/>
          <p:nvPr/>
        </p:nvSpPr>
        <p:spPr>
          <a:xfrm>
            <a:off x="2895599" y="914401"/>
            <a:ext cx="3505201" cy="276999"/>
          </a:xfrm>
          <a:prstGeom prst="rect">
            <a:avLst/>
          </a:prstGeom>
        </p:spPr>
        <p:txBody>
          <a:bodyPr wrap="square">
            <a:spAutoFit/>
          </a:bodyPr>
          <a:lstStyle/>
          <a:p>
            <a:r>
              <a:rPr lang="en-GB" sz="1200" dirty="0"/>
              <a:t>Lorenz curve for the 1991 – 2010 period</a:t>
            </a:r>
            <a:endParaRPr lang="en-US" sz="1200" dirty="0"/>
          </a:p>
        </p:txBody>
      </p:sp>
      <p:graphicFrame>
        <p:nvGraphicFramePr>
          <p:cNvPr id="7" name="Chart 6"/>
          <p:cNvGraphicFramePr/>
          <p:nvPr/>
        </p:nvGraphicFramePr>
        <p:xfrm>
          <a:off x="2514600" y="4114800"/>
          <a:ext cx="4191000" cy="2590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solidFill>
                  <a:schemeClr val="tx2"/>
                </a:solidFill>
              </a:rPr>
              <a:t>Economic growth and development </a:t>
            </a:r>
            <a:r>
              <a:rPr lang="en-US" sz="1000" b="1" dirty="0" smtClean="0">
                <a:solidFill>
                  <a:schemeClr val="tx2"/>
                </a:solidFill>
              </a:rPr>
              <a:t>(Chart below not included in the discussion paper)</a:t>
            </a:r>
            <a:endParaRPr lang="en-US" sz="1000" dirty="0"/>
          </a:p>
        </p:txBody>
      </p:sp>
      <p:pic>
        <p:nvPicPr>
          <p:cNvPr id="3" name="Picture 2"/>
          <p:cNvPicPr/>
          <p:nvPr/>
        </p:nvPicPr>
        <p:blipFill>
          <a:blip r:embed="rId2"/>
          <a:srcRect/>
          <a:stretch>
            <a:fillRect/>
          </a:stretch>
        </p:blipFill>
        <p:spPr bwMode="auto">
          <a:xfrm>
            <a:off x="2438400" y="1295400"/>
            <a:ext cx="4495800" cy="3657600"/>
          </a:xfrm>
          <a:prstGeom prst="rect">
            <a:avLst/>
          </a:prstGeom>
          <a:noFill/>
          <a:ln w="9525">
            <a:noFill/>
            <a:miter lim="800000"/>
            <a:headEnd/>
            <a:tailEnd/>
          </a:ln>
        </p:spPr>
      </p:pic>
      <p:sp>
        <p:nvSpPr>
          <p:cNvPr id="1025" name="Rectangle 1"/>
          <p:cNvSpPr>
            <a:spLocks noChangeArrowheads="1"/>
          </p:cNvSpPr>
          <p:nvPr/>
        </p:nvSpPr>
        <p:spPr bwMode="auto">
          <a:xfrm>
            <a:off x="0" y="5334000"/>
            <a:ext cx="9278502"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“Real wages have been stagnant across the entire income distribution since 2006. </a:t>
            </a:r>
            <a:r>
              <a:rPr kumimoji="0" lang="en-US"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This is consistent with the weak macroeconomic performance.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On the other hand, stagnant real wages also imply that income inequality has not materially changed over the past decade.”</a:t>
            </a:r>
            <a:r>
              <a:rPr kumimoji="0" lang="en-US" sz="1000"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Source: 2017 IMF Country Report  Aruba.</a:t>
            </a:r>
            <a:r>
              <a:rPr kumimoji="0" lang="en-US" sz="1000" b="0" i="0" u="none" strike="noStrike" cap="none" normalizeH="0" dirty="0" smtClean="0">
                <a:ln>
                  <a:noFill/>
                </a:ln>
                <a:solidFill>
                  <a:schemeClr val="tx1"/>
                </a:solidFill>
                <a:effectLst/>
                <a:latin typeface="Segoe UI" pitchFamily="34" charset="0"/>
                <a:ea typeface="Calibri" pitchFamily="34" charset="0"/>
                <a:cs typeface="Segoe UI" pitchFamily="34" charset="0"/>
              </a:rPr>
              <a:t> P</a:t>
            </a:r>
            <a:r>
              <a:rPr kumimoji="0" lang="en-US" sz="1000"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age 6</a:t>
            </a:r>
            <a:r>
              <a:rPr kumimoji="0" lang="en-US" sz="800" b="0" i="0" u="none" strike="noStrike" cap="none" normalizeH="0" baseline="0" dirty="0" smtClean="0">
                <a:ln>
                  <a:noFill/>
                </a:ln>
                <a:solidFill>
                  <a:schemeClr val="tx1"/>
                </a:solidFill>
                <a:effectLst/>
                <a:latin typeface="Segoe UI" pitchFamily="34" charset="0"/>
                <a:ea typeface="Calibri" pitchFamily="34" charset="0"/>
                <a:cs typeface="Segoe UI" pitchFamily="34" charset="0"/>
              </a:rPr>
              <a:t>. Available at:</a:t>
            </a:r>
            <a:r>
              <a:rPr lang="en-US" sz="800" dirty="0" smtClean="0">
                <a:latin typeface="Segoe UI" pitchFamily="34" charset="0"/>
                <a:ea typeface="Calibri" pitchFamily="34" charset="0"/>
                <a:cs typeface="Segoe UI" pitchFamily="34" charset="0"/>
              </a:rPr>
              <a:t> https://www.imf.org/en/Publications/CR/Issues/2017/06/15/Kingdom-of-the-Netherlands-Aruba-2017-Article-IV-Consultation-Press-Release-and-Staff-Report-44988</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Explosion 1 4"/>
          <p:cNvSpPr/>
          <p:nvPr/>
        </p:nvSpPr>
        <p:spPr>
          <a:xfrm>
            <a:off x="152400" y="46482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2400" b="1" dirty="0" smtClean="0">
                <a:solidFill>
                  <a:schemeClr val="tx2"/>
                </a:solidFill>
              </a:rPr>
              <a:t>Economic growth and development</a:t>
            </a:r>
            <a:endParaRPr lang="en-US" sz="2400" b="1" dirty="0"/>
          </a:p>
        </p:txBody>
      </p:sp>
      <p:graphicFrame>
        <p:nvGraphicFramePr>
          <p:cNvPr id="3" name="Table 2"/>
          <p:cNvGraphicFramePr>
            <a:graphicFrameLocks noGrp="1"/>
          </p:cNvGraphicFramePr>
          <p:nvPr/>
        </p:nvGraphicFramePr>
        <p:xfrm>
          <a:off x="2743200" y="838200"/>
          <a:ext cx="3540760" cy="2691130"/>
        </p:xfrm>
        <a:graphic>
          <a:graphicData uri="http://schemas.openxmlformats.org/drawingml/2006/table">
            <a:tbl>
              <a:tblPr/>
              <a:tblGrid>
                <a:gridCol w="2205990"/>
                <a:gridCol w="1334770"/>
              </a:tblGrid>
              <a:tr h="685800">
                <a:tc>
                  <a:txBody>
                    <a:bodyPr/>
                    <a:lstStyle/>
                    <a:p>
                      <a:pPr marL="0" marR="0" algn="ctr">
                        <a:spcBef>
                          <a:spcPts val="0"/>
                        </a:spcBef>
                        <a:spcAft>
                          <a:spcPts val="0"/>
                        </a:spcAft>
                      </a:pPr>
                      <a:r>
                        <a:rPr lang="en-GB" sz="1000" b="1" dirty="0">
                          <a:solidFill>
                            <a:srgbClr val="1F497D"/>
                          </a:solidFill>
                          <a:latin typeface="Verdana"/>
                          <a:ea typeface="Times New Roman"/>
                          <a:cs typeface="Times New Roman"/>
                        </a:rPr>
                        <a:t>REGION</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b="1">
                          <a:solidFill>
                            <a:srgbClr val="1F497D"/>
                          </a:solidFill>
                          <a:latin typeface="Verdana"/>
                          <a:ea typeface="Times New Roman"/>
                          <a:cs typeface="Times New Roman"/>
                        </a:rPr>
                        <a:t>YOUTH UNEMPLOYMENT</a:t>
                      </a:r>
                      <a:endParaRPr lang="en-US" sz="1000">
                        <a:latin typeface="Times New Roman"/>
                        <a:ea typeface="Times New Roman"/>
                        <a:cs typeface="Times New Roman"/>
                      </a:endParaRPr>
                    </a:p>
                    <a:p>
                      <a:pPr marL="0" marR="0" algn="ctr">
                        <a:spcBef>
                          <a:spcPts val="0"/>
                        </a:spcBef>
                        <a:spcAft>
                          <a:spcPts val="0"/>
                        </a:spcAft>
                      </a:pPr>
                      <a:r>
                        <a:rPr lang="en-GB" sz="1000" b="1">
                          <a:solidFill>
                            <a:srgbClr val="1F497D"/>
                          </a:solidFill>
                          <a:latin typeface="Verdana"/>
                          <a:ea typeface="Times New Roman"/>
                          <a:cs typeface="Times New Roman"/>
                        </a:rPr>
                        <a:t>RATE (%)</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WORLD</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GB" sz="1000">
                          <a:latin typeface="Verdana"/>
                          <a:ea typeface="Times New Roman"/>
                          <a:cs typeface="Times New Roman"/>
                        </a:rPr>
                        <a:t>13.1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0">
                <a:tc>
                  <a:txBody>
                    <a:bodyPr/>
                    <a:lstStyle/>
                    <a:p>
                      <a:pPr marL="0" marR="0" algn="l">
                        <a:spcBef>
                          <a:spcPts val="0"/>
                        </a:spcBef>
                        <a:spcAft>
                          <a:spcPts val="0"/>
                        </a:spcAft>
                      </a:pPr>
                      <a:r>
                        <a:rPr lang="en-GB" sz="1000">
                          <a:latin typeface="Verdana"/>
                          <a:ea typeface="Times New Roman"/>
                          <a:cs typeface="Times New Roman"/>
                        </a:rPr>
                        <a:t>Developed Economies &amp; European Union</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19.1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Central &amp; South –Eastern Europe (non-EU &amp; CIS)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20.2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East Asia</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8.4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South East Asia &amp; the Pacific</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14.8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South Asia</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10.3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Latin America &amp; The Caribbean</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GB" sz="1000">
                          <a:latin typeface="Verdana"/>
                          <a:ea typeface="Times New Roman"/>
                          <a:cs typeface="Times New Roman"/>
                        </a:rPr>
                        <a:t>15.8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0">
                <a:tc>
                  <a:txBody>
                    <a:bodyPr/>
                    <a:lstStyle/>
                    <a:p>
                      <a:pPr marL="0" marR="0" algn="l">
                        <a:spcBef>
                          <a:spcPts val="0"/>
                        </a:spcBef>
                        <a:spcAft>
                          <a:spcPts val="0"/>
                        </a:spcAft>
                      </a:pPr>
                      <a:r>
                        <a:rPr lang="en-GB" sz="1000">
                          <a:latin typeface="Verdana"/>
                          <a:ea typeface="Times New Roman"/>
                          <a:cs typeface="Times New Roman"/>
                        </a:rPr>
                        <a:t>Middle East</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23.7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dirty="0">
                          <a:latin typeface="Verdana"/>
                          <a:ea typeface="Times New Roman"/>
                          <a:cs typeface="Times New Roman"/>
                        </a:rPr>
                        <a:t>North Africa</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23.8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GB" sz="1000">
                          <a:latin typeface="Verdana"/>
                          <a:ea typeface="Times New Roman"/>
                          <a:cs typeface="Times New Roman"/>
                        </a:rPr>
                        <a:t>Sub-Saharan Africa</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000">
                          <a:latin typeface="Verdana"/>
                          <a:ea typeface="Times New Roman"/>
                          <a:cs typeface="Times New Roman"/>
                        </a:rPr>
                        <a:t>12.3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530">
                <a:tc>
                  <a:txBody>
                    <a:bodyPr/>
                    <a:lstStyle/>
                    <a:p>
                      <a:pPr marL="0" marR="0" algn="l">
                        <a:spcBef>
                          <a:spcPts val="0"/>
                        </a:spcBef>
                        <a:spcAft>
                          <a:spcPts val="0"/>
                        </a:spcAft>
                      </a:pPr>
                      <a:r>
                        <a:rPr lang="en-GB" sz="1000" dirty="0">
                          <a:latin typeface="Verdana"/>
                          <a:ea typeface="Times New Roman"/>
                          <a:cs typeface="Times New Roman"/>
                        </a:rPr>
                        <a:t>ARUBA</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GB" sz="1000" b="1" dirty="0">
                          <a:solidFill>
                            <a:srgbClr val="FF0000"/>
                          </a:solidFill>
                          <a:latin typeface="Verdana"/>
                          <a:ea typeface="Times New Roman"/>
                          <a:cs typeface="Times New Roman"/>
                        </a:rPr>
                        <a:t>28.9 </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bl>
          </a:graphicData>
        </a:graphic>
      </p:graphicFrame>
      <p:sp>
        <p:nvSpPr>
          <p:cNvPr id="4" name="Rectangle 3"/>
          <p:cNvSpPr/>
          <p:nvPr/>
        </p:nvSpPr>
        <p:spPr>
          <a:xfrm>
            <a:off x="2209800" y="533400"/>
            <a:ext cx="4876800" cy="276999"/>
          </a:xfrm>
          <a:prstGeom prst="rect">
            <a:avLst/>
          </a:prstGeom>
        </p:spPr>
        <p:txBody>
          <a:bodyPr wrap="square">
            <a:spAutoFit/>
          </a:bodyPr>
          <a:lstStyle/>
          <a:p>
            <a:r>
              <a:rPr lang="en-GB" sz="1200" dirty="0"/>
              <a:t>Table 18  (Projected) youth unemployment rate by region by 2010 (ILO)</a:t>
            </a:r>
            <a:endParaRPr lang="en-US" sz="1200" dirty="0"/>
          </a:p>
        </p:txBody>
      </p:sp>
      <p:graphicFrame>
        <p:nvGraphicFramePr>
          <p:cNvPr id="5" name="Chart 4"/>
          <p:cNvGraphicFramePr/>
          <p:nvPr/>
        </p:nvGraphicFramePr>
        <p:xfrm>
          <a:off x="2209800" y="3657600"/>
          <a:ext cx="4353644" cy="2438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2"/>
          <p:cNvSpPr txBox="1">
            <a:spLocks noChangeArrowheads="1"/>
          </p:cNvSpPr>
          <p:nvPr/>
        </p:nvSpPr>
        <p:spPr bwMode="auto">
          <a:xfrm>
            <a:off x="1371600" y="6096000"/>
            <a:ext cx="6096000" cy="762000"/>
          </a:xfrm>
          <a:prstGeom prst="rect">
            <a:avLst/>
          </a:prstGeom>
          <a:noFill/>
          <a:ln w="76200" cmpd="thickThin">
            <a:solidFill>
              <a:srgbClr val="622423"/>
            </a:solidFill>
            <a:miter lim="800000"/>
            <a:headEnd/>
            <a:tailEnd/>
          </a:ln>
        </p:spPr>
        <p:txBody>
          <a:bodyPr vert="horz" wrap="square" lIns="137160" tIns="91440" rIns="137160" bIns="9144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1" i="0" u="none" strike="noStrike" cap="none" normalizeH="0" dirty="0" smtClean="0">
                <a:ln>
                  <a:noFill/>
                </a:ln>
                <a:solidFill>
                  <a:schemeClr val="tx1"/>
                </a:solidFill>
                <a:effectLst/>
                <a:latin typeface="Verdana" pitchFamily="34" charset="0"/>
                <a:ea typeface="Verdana" pitchFamily="34" charset="0"/>
                <a:cs typeface="Verdana" pitchFamily="34" charset="0"/>
              </a:rPr>
              <a:t>Based on recent Labor surveys the youth unemployment rate dropped to 23.5% in 2011, 22.8% in 2014 and 18.2% in 2015. On the other hand, the economic inactive youths increased with estimated 525 cases in 2015 compared to 2014, which represents about 7 percent of the </a:t>
            </a:r>
            <a:r>
              <a:rPr lang="en-US" sz="1000" b="1" dirty="0" smtClean="0">
                <a:latin typeface="Verdana" pitchFamily="34" charset="0"/>
                <a:ea typeface="Verdana" pitchFamily="34" charset="0"/>
                <a:cs typeface="Verdana" pitchFamily="34" charset="0"/>
              </a:rPr>
              <a:t>concerned population </a:t>
            </a:r>
            <a:r>
              <a:rPr kumimoji="0" lang="en-US" sz="1000" b="1" i="0" u="none" strike="noStrike" cap="none" normalizeH="0" dirty="0" smtClean="0">
                <a:ln>
                  <a:noFill/>
                </a:ln>
                <a:solidFill>
                  <a:schemeClr val="tx1"/>
                </a:solidFill>
                <a:effectLst/>
                <a:latin typeface="Verdana" pitchFamily="34" charset="0"/>
                <a:ea typeface="Verdana" pitchFamily="34" charset="0"/>
                <a:cs typeface="Verdana" pitchFamily="34" charset="0"/>
              </a:rPr>
              <a:t>in 2015.  </a:t>
            </a:r>
            <a:endParaRPr kumimoji="0" lang="en-US" sz="1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0" name="Rectangle 9"/>
          <p:cNvSpPr/>
          <p:nvPr/>
        </p:nvSpPr>
        <p:spPr>
          <a:xfrm>
            <a:off x="2286000" y="2967335"/>
            <a:ext cx="4572000" cy="369332"/>
          </a:xfrm>
          <a:prstGeom prst="rect">
            <a:avLst/>
          </a:prstGeom>
        </p:spPr>
        <p:txBody>
          <a:bodyPr>
            <a:spAutoFit/>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828800" y="1447802"/>
          <a:ext cx="5193665" cy="3551299"/>
        </p:xfrm>
        <a:graphic>
          <a:graphicData uri="http://schemas.openxmlformats.org/drawingml/2006/table">
            <a:tbl>
              <a:tblPr/>
              <a:tblGrid>
                <a:gridCol w="1271836"/>
                <a:gridCol w="660816"/>
                <a:gridCol w="662162"/>
                <a:gridCol w="662162"/>
                <a:gridCol w="662162"/>
                <a:gridCol w="1274527"/>
              </a:tblGrid>
              <a:tr h="436049">
                <a:tc rowSpan="2">
                  <a:txBody>
                    <a:bodyPr/>
                    <a:lstStyle/>
                    <a:p>
                      <a:pPr marL="0" marR="0" algn="ctr">
                        <a:lnSpc>
                          <a:spcPct val="115000"/>
                        </a:lnSpc>
                        <a:spcBef>
                          <a:spcPts val="0"/>
                        </a:spcBef>
                        <a:spcAft>
                          <a:spcPts val="1000"/>
                        </a:spcAft>
                      </a:pPr>
                      <a:r>
                        <a:rPr lang="en-GB" sz="1100">
                          <a:latin typeface="Verdana"/>
                          <a:ea typeface="Times New Roman"/>
                          <a:cs typeface="Times New Roman"/>
                        </a:rPr>
                        <a:t>Level of Diploma</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2">
                  <a:txBody>
                    <a:bodyPr/>
                    <a:lstStyle/>
                    <a:p>
                      <a:pPr marL="0" marR="0" algn="ctr">
                        <a:lnSpc>
                          <a:spcPct val="115000"/>
                        </a:lnSpc>
                        <a:spcBef>
                          <a:spcPts val="0"/>
                        </a:spcBef>
                        <a:spcAft>
                          <a:spcPts val="1000"/>
                        </a:spcAft>
                      </a:pPr>
                      <a:r>
                        <a:rPr lang="en-GB" sz="1100">
                          <a:latin typeface="Verdana"/>
                          <a:ea typeface="Times New Roman"/>
                          <a:cs typeface="Times New Roman"/>
                        </a:rPr>
                        <a:t>Unemployed</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gridSpan="2">
                  <a:txBody>
                    <a:bodyPr/>
                    <a:lstStyle/>
                    <a:p>
                      <a:pPr marL="0" marR="0" algn="ctr">
                        <a:lnSpc>
                          <a:spcPct val="115000"/>
                        </a:lnSpc>
                        <a:spcBef>
                          <a:spcPts val="0"/>
                        </a:spcBef>
                        <a:spcAft>
                          <a:spcPts val="1000"/>
                        </a:spcAft>
                      </a:pPr>
                      <a:r>
                        <a:rPr lang="en-GB" sz="1100">
                          <a:latin typeface="Verdana"/>
                          <a:ea typeface="Times New Roman"/>
                          <a:cs typeface="Times New Roman"/>
                        </a:rPr>
                        <a:t>Unemployment rate</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rowSpan="2">
                  <a:txBody>
                    <a:bodyPr/>
                    <a:lstStyle/>
                    <a:p>
                      <a:pPr marL="0" marR="0" algn="ctr">
                        <a:lnSpc>
                          <a:spcPct val="115000"/>
                        </a:lnSpc>
                        <a:spcBef>
                          <a:spcPts val="0"/>
                        </a:spcBef>
                        <a:spcAft>
                          <a:spcPts val="1000"/>
                        </a:spcAft>
                      </a:pPr>
                      <a:r>
                        <a:rPr lang="en-GB" sz="1100">
                          <a:latin typeface="Verdana"/>
                          <a:ea typeface="Times New Roman"/>
                          <a:cs typeface="Times New Roman"/>
                        </a:rPr>
                        <a:t>Unemployment rate</a:t>
                      </a:r>
                      <a:endParaRPr lang="en-US" sz="1000">
                        <a:latin typeface="Times New Roman"/>
                        <a:ea typeface="Times New Roman"/>
                        <a:cs typeface="Times New Roman"/>
                      </a:endParaRPr>
                    </a:p>
                    <a:p>
                      <a:pPr marL="0" marR="0" algn="ctr">
                        <a:lnSpc>
                          <a:spcPct val="115000"/>
                        </a:lnSpc>
                        <a:spcBef>
                          <a:spcPts val="0"/>
                        </a:spcBef>
                        <a:spcAft>
                          <a:spcPts val="1000"/>
                        </a:spcAft>
                      </a:pPr>
                      <a:r>
                        <a:rPr lang="en-GB" sz="1100">
                          <a:latin typeface="Verdana"/>
                          <a:ea typeface="Times New Roman"/>
                          <a:cs typeface="Times New Roman"/>
                        </a:rPr>
                        <a:t>Total</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1651">
                <a:tc vMerge="1">
                  <a:txBody>
                    <a:bodyPr/>
                    <a:lstStyle/>
                    <a:p>
                      <a:endParaRPr lang="en-US"/>
                    </a:p>
                  </a:txBody>
                  <a:tcPr/>
                </a:tc>
                <a:tc>
                  <a:txBody>
                    <a:bodyPr/>
                    <a:lstStyle/>
                    <a:p>
                      <a:pPr marL="0" marR="0" algn="just">
                        <a:lnSpc>
                          <a:spcPct val="115000"/>
                        </a:lnSpc>
                        <a:spcBef>
                          <a:spcPts val="0"/>
                        </a:spcBef>
                        <a:spcAft>
                          <a:spcPts val="1000"/>
                        </a:spcAft>
                      </a:pPr>
                      <a:r>
                        <a:rPr lang="en-GB" sz="1000">
                          <a:latin typeface="Verdana"/>
                          <a:ea typeface="Times New Roman"/>
                          <a:cs typeface="Times New Roman"/>
                        </a:rPr>
                        <a:t>Male</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GB" sz="1000">
                          <a:latin typeface="Verdana"/>
                          <a:ea typeface="Times New Roman"/>
                          <a:cs typeface="Times New Roman"/>
                        </a:rPr>
                        <a:t>Female</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GB" sz="1000">
                          <a:latin typeface="Verdana"/>
                          <a:ea typeface="Times New Roman"/>
                          <a:cs typeface="Times New Roman"/>
                        </a:rPr>
                        <a:t>Male</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GB" sz="1000">
                          <a:latin typeface="Verdana"/>
                          <a:ea typeface="Times New Roman"/>
                          <a:cs typeface="Times New Roman"/>
                        </a:rPr>
                        <a:t>Female</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45241">
                <a:tc>
                  <a:txBody>
                    <a:bodyPr/>
                    <a:lstStyle/>
                    <a:p>
                      <a:pPr marL="0" marR="0">
                        <a:lnSpc>
                          <a:spcPct val="115000"/>
                        </a:lnSpc>
                        <a:spcBef>
                          <a:spcPts val="0"/>
                        </a:spcBef>
                        <a:spcAft>
                          <a:spcPts val="1000"/>
                        </a:spcAft>
                      </a:pPr>
                      <a:r>
                        <a:rPr lang="en-GB" sz="900">
                          <a:latin typeface="Verdana"/>
                          <a:ea typeface="Times New Roman"/>
                          <a:cs typeface="Times New Roman"/>
                        </a:rPr>
                        <a:t>Less than primary education</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39.0%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34.1%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66.5%</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241">
                <a:tc>
                  <a:txBody>
                    <a:bodyPr/>
                    <a:lstStyle/>
                    <a:p>
                      <a:pPr marL="0" marR="0" algn="just">
                        <a:lnSpc>
                          <a:spcPct val="115000"/>
                        </a:lnSpc>
                        <a:spcBef>
                          <a:spcPts val="0"/>
                        </a:spcBef>
                        <a:spcAft>
                          <a:spcPts val="1000"/>
                        </a:spcAft>
                      </a:pPr>
                      <a:r>
                        <a:rPr lang="en-GB" sz="900">
                          <a:latin typeface="Verdana"/>
                          <a:ea typeface="Times New Roman"/>
                          <a:cs typeface="Times New Roman"/>
                        </a:rPr>
                        <a:t>Primary (special) education</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409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273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34.7%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33.3%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34.2%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536">
                <a:tc>
                  <a:txBody>
                    <a:bodyPr/>
                    <a:lstStyle/>
                    <a:p>
                      <a:pPr marL="0" marR="0" algn="just">
                        <a:lnSpc>
                          <a:spcPct val="115000"/>
                        </a:lnSpc>
                        <a:spcBef>
                          <a:spcPts val="0"/>
                        </a:spcBef>
                        <a:spcAft>
                          <a:spcPts val="1000"/>
                        </a:spcAft>
                      </a:pPr>
                      <a:r>
                        <a:rPr lang="en-GB" sz="900">
                          <a:latin typeface="Verdana"/>
                          <a:ea typeface="Times New Roman"/>
                          <a:cs typeface="Times New Roman"/>
                        </a:rPr>
                        <a:t>Lower vocational education (EPB)</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214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121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24.9%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26.1%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26.1%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640">
                <a:tc>
                  <a:txBody>
                    <a:bodyPr/>
                    <a:lstStyle/>
                    <a:p>
                      <a:pPr marL="0" marR="0" algn="just">
                        <a:lnSpc>
                          <a:spcPct val="115000"/>
                        </a:lnSpc>
                        <a:spcBef>
                          <a:spcPts val="0"/>
                        </a:spcBef>
                        <a:spcAft>
                          <a:spcPts val="1000"/>
                        </a:spcAft>
                      </a:pPr>
                      <a:r>
                        <a:rPr lang="en-GB" sz="900">
                          <a:latin typeface="Verdana"/>
                          <a:ea typeface="Times New Roman"/>
                          <a:cs typeface="Times New Roman"/>
                        </a:rPr>
                        <a:t>Mavo</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110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132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22.3%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23.2%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22.8%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767">
                <a:tc>
                  <a:txBody>
                    <a:bodyPr/>
                    <a:lstStyle/>
                    <a:p>
                      <a:pPr marL="0" marR="0" algn="just">
                        <a:lnSpc>
                          <a:spcPct val="115000"/>
                        </a:lnSpc>
                        <a:spcBef>
                          <a:spcPts val="0"/>
                        </a:spcBef>
                        <a:spcAft>
                          <a:spcPts val="1000"/>
                        </a:spcAft>
                      </a:pPr>
                      <a:r>
                        <a:rPr lang="en-GB" sz="900">
                          <a:latin typeface="Verdana"/>
                          <a:ea typeface="Times New Roman"/>
                          <a:cs typeface="Times New Roman"/>
                        </a:rPr>
                        <a:t>Havo/High school Bachillerato</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41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55</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21.7%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22.1%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21.9%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640">
                <a:tc>
                  <a:txBody>
                    <a:bodyPr/>
                    <a:lstStyle/>
                    <a:p>
                      <a:pPr marL="0" marR="0" algn="just">
                        <a:lnSpc>
                          <a:spcPct val="115000"/>
                        </a:lnSpc>
                        <a:spcBef>
                          <a:spcPts val="0"/>
                        </a:spcBef>
                        <a:spcAft>
                          <a:spcPts val="1000"/>
                        </a:spcAft>
                      </a:pPr>
                      <a:r>
                        <a:rPr lang="en-GB" sz="900">
                          <a:latin typeface="Verdana"/>
                          <a:ea typeface="Times New Roman"/>
                          <a:cs typeface="Times New Roman"/>
                        </a:rPr>
                        <a:t>VWO</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6</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20.0%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14.6%</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767">
                <a:tc>
                  <a:txBody>
                    <a:bodyPr/>
                    <a:lstStyle/>
                    <a:p>
                      <a:pPr marL="0" marR="0" algn="just">
                        <a:lnSpc>
                          <a:spcPct val="115000"/>
                        </a:lnSpc>
                        <a:spcBef>
                          <a:spcPts val="0"/>
                        </a:spcBef>
                        <a:spcAft>
                          <a:spcPts val="1000"/>
                        </a:spcAft>
                      </a:pPr>
                      <a:r>
                        <a:rPr lang="en-GB" sz="900">
                          <a:latin typeface="Verdana"/>
                          <a:ea typeface="Times New Roman"/>
                          <a:cs typeface="Times New Roman"/>
                        </a:rPr>
                        <a:t>Vocational associate (MBO)</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15</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30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7.9%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11.1%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9.7%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767">
                <a:tc>
                  <a:txBody>
                    <a:bodyPr/>
                    <a:lstStyle/>
                    <a:p>
                      <a:pPr marL="0" marR="0" algn="just">
                        <a:lnSpc>
                          <a:spcPct val="115000"/>
                        </a:lnSpc>
                        <a:spcBef>
                          <a:spcPts val="0"/>
                        </a:spcBef>
                        <a:spcAft>
                          <a:spcPts val="1000"/>
                        </a:spcAft>
                      </a:pPr>
                      <a:r>
                        <a:rPr lang="en-GB" sz="900">
                          <a:latin typeface="Verdana"/>
                          <a:ea typeface="Times New Roman"/>
                          <a:cs typeface="Times New Roman"/>
                        </a:rPr>
                        <a:t>Higher education (WO, Master)</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20.0%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a:latin typeface="Verdana"/>
                          <a:ea typeface="Times New Roman"/>
                          <a:cs typeface="Times New Roman"/>
                        </a:rPr>
                        <a:t>28.6%</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GB" sz="900" dirty="0">
                          <a:latin typeface="Verdana"/>
                          <a:ea typeface="Times New Roman"/>
                          <a:cs typeface="Times New Roman"/>
                        </a:rPr>
                        <a:t>25.0%</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4273" name="Rectangle 1"/>
          <p:cNvSpPr>
            <a:spLocks noChangeArrowheads="1"/>
          </p:cNvSpPr>
          <p:nvPr/>
        </p:nvSpPr>
        <p:spPr bwMode="auto">
          <a:xfrm>
            <a:off x="1676400" y="457200"/>
            <a:ext cx="5337577"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2"/>
                </a:solidFill>
                <a:effectLst/>
                <a:latin typeface="Verdana" pitchFamily="34" charset="0"/>
                <a:ea typeface="Times New Roman" pitchFamily="18" charset="0"/>
                <a:cs typeface="Arial" pitchFamily="34" charset="0"/>
              </a:rPr>
              <a:t>Table 19  Unemployment of population younger than 25 years old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2"/>
                </a:solidFill>
                <a:effectLst/>
                <a:latin typeface="Verdana" pitchFamily="34" charset="0"/>
                <a:ea typeface="Times New Roman" pitchFamily="18" charset="0"/>
                <a:cs typeface="Arial" pitchFamily="34" charset="0"/>
              </a:rPr>
              <a:t>by highest level diploma, sex and total (Population and Housing Census 2010)</a:t>
            </a:r>
            <a:endParaRPr kumimoji="0" lang="en-GB" sz="12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chemeClr val="tx2"/>
                </a:solidFill>
              </a:rPr>
              <a:t>Economic growth and development</a:t>
            </a:r>
            <a:endParaRPr lang="en-US" dirty="0"/>
          </a:p>
        </p:txBody>
      </p:sp>
      <p:graphicFrame>
        <p:nvGraphicFramePr>
          <p:cNvPr id="3" name="Chart 2"/>
          <p:cNvGraphicFramePr/>
          <p:nvPr/>
        </p:nvGraphicFramePr>
        <p:xfrm>
          <a:off x="1295400" y="990600"/>
          <a:ext cx="6934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7650" name="Text Box 2"/>
          <p:cNvSpPr txBox="1">
            <a:spLocks noChangeArrowheads="1"/>
          </p:cNvSpPr>
          <p:nvPr/>
        </p:nvSpPr>
        <p:spPr bwMode="auto">
          <a:xfrm>
            <a:off x="1828800" y="5105400"/>
            <a:ext cx="6096000" cy="762000"/>
          </a:xfrm>
          <a:prstGeom prst="rect">
            <a:avLst/>
          </a:prstGeom>
          <a:noFill/>
          <a:ln w="76200" cmpd="thickThin">
            <a:solidFill>
              <a:srgbClr val="622423"/>
            </a:solidFill>
            <a:miter lim="800000"/>
            <a:headEnd/>
            <a:tailEnd/>
          </a:ln>
        </p:spPr>
        <p:txBody>
          <a:bodyPr vert="horz" wrap="square" lIns="137160" tIns="91440" rIns="137160" bIns="9144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000000"/>
                </a:solidFill>
                <a:effectLst/>
                <a:latin typeface="Lucida Calligraphy" pitchFamily="66" charset="0"/>
                <a:cs typeface="Arial" pitchFamily="34" charset="0"/>
              </a:rPr>
              <a:t>Notwithstanding the relatively high unemployment rates throughout this century, just one year of negative net migration was registered since the year 1990.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2362200" y="4104640"/>
          <a:ext cx="4800600" cy="543560"/>
        </p:xfrm>
        <a:graphic>
          <a:graphicData uri="http://schemas.openxmlformats.org/drawingml/2006/table">
            <a:tbl>
              <a:tblPr/>
              <a:tblGrid>
                <a:gridCol w="1075997"/>
                <a:gridCol w="1288831"/>
                <a:gridCol w="1194238"/>
                <a:gridCol w="1241534"/>
              </a:tblGrid>
              <a:tr h="271780">
                <a:tc>
                  <a:txBody>
                    <a:bodyPr/>
                    <a:lstStyle/>
                    <a:p>
                      <a:pPr marL="0" marR="0">
                        <a:spcBef>
                          <a:spcPts val="0"/>
                        </a:spcBef>
                        <a:spcAft>
                          <a:spcPts val="0"/>
                        </a:spcAft>
                      </a:pPr>
                      <a:r>
                        <a:rPr lang="en-GB" sz="1100" b="1">
                          <a:solidFill>
                            <a:srgbClr val="1F497D"/>
                          </a:solidFill>
                          <a:latin typeface="Verdana"/>
                          <a:ea typeface="Times New Roman"/>
                          <a:cs typeface="Arial"/>
                        </a:rPr>
                        <a:t>PERIOD</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GB" sz="1100" b="1">
                          <a:solidFill>
                            <a:srgbClr val="1F497D"/>
                          </a:solidFill>
                          <a:latin typeface="Verdana"/>
                          <a:ea typeface="Times New Roman"/>
                          <a:cs typeface="Arial"/>
                        </a:rPr>
                        <a:t>1991-2000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GB" sz="1100" b="1">
                          <a:solidFill>
                            <a:srgbClr val="1F497D"/>
                          </a:solidFill>
                          <a:latin typeface="Verdana"/>
                          <a:ea typeface="Times New Roman"/>
                          <a:cs typeface="Arial"/>
                        </a:rPr>
                        <a:t>2001-2014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GB" sz="1100" b="1">
                          <a:solidFill>
                            <a:srgbClr val="1F497D"/>
                          </a:solidFill>
                          <a:latin typeface="Verdana"/>
                          <a:ea typeface="Times New Roman"/>
                          <a:cs typeface="Arial"/>
                        </a:rPr>
                        <a:t>1991-2014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71780">
                <a:tc>
                  <a:txBody>
                    <a:bodyPr/>
                    <a:lstStyle/>
                    <a:p>
                      <a:pPr marL="0" marR="0">
                        <a:spcBef>
                          <a:spcPts val="0"/>
                        </a:spcBef>
                        <a:spcAft>
                          <a:spcPts val="0"/>
                        </a:spcAft>
                      </a:pPr>
                      <a:r>
                        <a:rPr lang="en-GB" sz="1100" b="1">
                          <a:solidFill>
                            <a:srgbClr val="1F497D"/>
                          </a:solidFill>
                          <a:latin typeface="Verdana"/>
                          <a:ea typeface="Times New Roman"/>
                          <a:cs typeface="Arial"/>
                        </a:rPr>
                        <a:t>Pearson r</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solidFill>
                            <a:srgbClr val="000000"/>
                          </a:solidFill>
                          <a:latin typeface="Verdana"/>
                          <a:ea typeface="Times New Roman"/>
                          <a:cs typeface="Arial"/>
                        </a:rPr>
                        <a:t>.787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solidFill>
                            <a:srgbClr val="000000"/>
                          </a:solidFill>
                          <a:latin typeface="Verdana"/>
                          <a:ea typeface="Times New Roman"/>
                          <a:cs typeface="Arial"/>
                        </a:rPr>
                        <a:t>-.64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dirty="0">
                          <a:solidFill>
                            <a:srgbClr val="000000"/>
                          </a:solidFill>
                          <a:latin typeface="Verdana"/>
                          <a:ea typeface="Times New Roman"/>
                          <a:cs typeface="Arial"/>
                        </a:rPr>
                        <a:t>-.270</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651" name="Rectangle 3"/>
          <p:cNvSpPr>
            <a:spLocks noChangeArrowheads="1"/>
          </p:cNvSpPr>
          <p:nvPr/>
        </p:nvSpPr>
        <p:spPr bwMode="auto">
          <a:xfrm>
            <a:off x="2133600" y="3810000"/>
            <a:ext cx="88392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Table 5   Linear relationship between real GDP and unemployment rate</a:t>
            </a: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 </a:t>
            </a:r>
            <a:r>
              <a:rPr kumimoji="0" lang="en-US" sz="1000" b="1"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by period.</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chemeClr val="tx2"/>
                </a:solidFill>
              </a:rPr>
              <a:t>Economic growth and development</a:t>
            </a:r>
            <a:endParaRPr lang="en-US" dirty="0"/>
          </a:p>
        </p:txBody>
      </p:sp>
      <p:graphicFrame>
        <p:nvGraphicFramePr>
          <p:cNvPr id="3" name="Table 2"/>
          <p:cNvGraphicFramePr>
            <a:graphicFrameLocks noGrp="1"/>
          </p:cNvGraphicFramePr>
          <p:nvPr/>
        </p:nvGraphicFramePr>
        <p:xfrm>
          <a:off x="2286000" y="3505199"/>
          <a:ext cx="5410200" cy="1993605"/>
        </p:xfrm>
        <a:graphic>
          <a:graphicData uri="http://schemas.openxmlformats.org/drawingml/2006/table">
            <a:tbl>
              <a:tblPr/>
              <a:tblGrid>
                <a:gridCol w="2740494"/>
                <a:gridCol w="849452"/>
                <a:gridCol w="1031477"/>
                <a:gridCol w="788777"/>
              </a:tblGrid>
              <a:tr h="85131">
                <a:tc>
                  <a:txBody>
                    <a:bodyPr/>
                    <a:lstStyle/>
                    <a:p>
                      <a:pPr marL="0" marR="0">
                        <a:lnSpc>
                          <a:spcPct val="115000"/>
                        </a:lnSpc>
                        <a:spcBef>
                          <a:spcPts val="0"/>
                        </a:spcBef>
                        <a:spcAft>
                          <a:spcPts val="0"/>
                        </a:spcAft>
                      </a:pPr>
                      <a:r>
                        <a:rPr lang="en-US" sz="1200" b="1" dirty="0">
                          <a:solidFill>
                            <a:srgbClr val="000000"/>
                          </a:solidFill>
                          <a:latin typeface="Verdana"/>
                          <a:ea typeface="Times New Roman"/>
                          <a:cs typeface="Times New Roman"/>
                        </a:rPr>
                        <a:t>Relative Poverty Line</a:t>
                      </a:r>
                      <a:endParaRPr lang="en-US" sz="12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nSpc>
                          <a:spcPct val="115000"/>
                        </a:lnSpc>
                        <a:spcBef>
                          <a:spcPts val="0"/>
                        </a:spcBef>
                        <a:spcAft>
                          <a:spcPts val="0"/>
                        </a:spcAft>
                      </a:pPr>
                      <a:r>
                        <a:rPr lang="en-US" sz="900" b="1">
                          <a:solidFill>
                            <a:srgbClr val="000000"/>
                          </a:solidFill>
                          <a:latin typeface="Verdana"/>
                          <a:ea typeface="Times New Roman"/>
                          <a:cs typeface="Times New Roman"/>
                        </a:rPr>
                        <a:t>Relative</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nSpc>
                          <a:spcPct val="115000"/>
                        </a:lnSpc>
                        <a:spcBef>
                          <a:spcPts val="0"/>
                        </a:spcBef>
                        <a:spcAft>
                          <a:spcPts val="0"/>
                        </a:spcAft>
                      </a:pPr>
                      <a:r>
                        <a:rPr lang="en-US" sz="900" b="1">
                          <a:solidFill>
                            <a:srgbClr val="000000"/>
                          </a:solidFill>
                          <a:latin typeface="Verdana"/>
                          <a:ea typeface="Times New Roman"/>
                          <a:cs typeface="Times New Roman"/>
                        </a:rPr>
                        <a:t>Total households* below poverty line</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900" b="1">
                          <a:solidFill>
                            <a:srgbClr val="000000"/>
                          </a:solidFill>
                          <a:latin typeface="Verdana"/>
                          <a:ea typeface="Times New Roman"/>
                          <a:cs typeface="Times New Roman"/>
                        </a:rPr>
                        <a:t>Minimum wage (Afl.)</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454223">
                <a:tc>
                  <a:txBody>
                    <a:bodyPr/>
                    <a:lstStyle/>
                    <a:p>
                      <a:pPr marL="0" marR="0">
                        <a:lnSpc>
                          <a:spcPct val="115000"/>
                        </a:lnSpc>
                        <a:spcBef>
                          <a:spcPts val="0"/>
                        </a:spcBef>
                        <a:spcAft>
                          <a:spcPts val="0"/>
                        </a:spcAft>
                      </a:pPr>
                      <a:r>
                        <a:rPr lang="en-US" sz="1000" b="1" dirty="0" err="1">
                          <a:solidFill>
                            <a:srgbClr val="000000"/>
                          </a:solidFill>
                          <a:latin typeface="Verdana"/>
                          <a:ea typeface="Times New Roman"/>
                          <a:cs typeface="Times New Roman"/>
                        </a:rPr>
                        <a:t>Afl</a:t>
                      </a:r>
                      <a:r>
                        <a:rPr lang="en-US" sz="1000" b="1" dirty="0">
                          <a:solidFill>
                            <a:srgbClr val="000000"/>
                          </a:solidFill>
                          <a:latin typeface="Verdana"/>
                          <a:ea typeface="Times New Roman"/>
                          <a:cs typeface="Times New Roman"/>
                        </a:rPr>
                        <a:t>. 1,380 (60% of median income)</a:t>
                      </a:r>
                      <a:endParaRPr lang="en-US" sz="1000" b="1"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FF0000"/>
                          </a:solidFill>
                          <a:latin typeface="Verdana"/>
                          <a:ea typeface="Times New Roman"/>
                          <a:cs typeface="Times New Roman"/>
                        </a:rPr>
                        <a:t>20.7%</a:t>
                      </a:r>
                      <a:endParaRPr lang="en-US" sz="1000" b="1" dirty="0">
                        <a:solidFill>
                          <a:srgbClr val="FF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solidFill>
                            <a:srgbClr val="000000"/>
                          </a:solidFill>
                          <a:latin typeface="Verdana"/>
                          <a:ea typeface="Times New Roman"/>
                          <a:cs typeface="Times New Roman"/>
                        </a:rPr>
                        <a:t>7,202</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solidFill>
                            <a:srgbClr val="000000"/>
                          </a:solidFill>
                          <a:latin typeface="Verdana"/>
                          <a:ea typeface="Times New Roman"/>
                          <a:cs typeface="Times New Roman"/>
                        </a:rPr>
                        <a:t>1,543</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223">
                <a:tc>
                  <a:txBody>
                    <a:bodyPr/>
                    <a:lstStyle/>
                    <a:p>
                      <a:pPr marL="0" marR="0">
                        <a:lnSpc>
                          <a:spcPct val="115000"/>
                        </a:lnSpc>
                        <a:spcBef>
                          <a:spcPts val="0"/>
                        </a:spcBef>
                        <a:spcAft>
                          <a:spcPts val="0"/>
                        </a:spcAft>
                      </a:pPr>
                      <a:r>
                        <a:rPr lang="en-US" sz="1000" b="1" dirty="0" err="1">
                          <a:solidFill>
                            <a:srgbClr val="000000"/>
                          </a:solidFill>
                          <a:latin typeface="Verdana"/>
                          <a:ea typeface="Times New Roman"/>
                          <a:cs typeface="Times New Roman"/>
                        </a:rPr>
                        <a:t>Afl</a:t>
                      </a:r>
                      <a:r>
                        <a:rPr lang="en-US" sz="1000" b="1" dirty="0">
                          <a:solidFill>
                            <a:srgbClr val="000000"/>
                          </a:solidFill>
                          <a:latin typeface="Verdana"/>
                          <a:ea typeface="Times New Roman"/>
                          <a:cs typeface="Times New Roman"/>
                        </a:rPr>
                        <a:t>. 1,610 (70% of median income)</a:t>
                      </a:r>
                      <a:endParaRPr lang="en-US" sz="1000" b="1"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FF0000"/>
                          </a:solidFill>
                          <a:latin typeface="Verdana"/>
                          <a:ea typeface="Times New Roman"/>
                          <a:cs typeface="Times New Roman"/>
                        </a:rPr>
                        <a:t>27.1%</a:t>
                      </a:r>
                      <a:endParaRPr lang="en-US" sz="1000" b="1" dirty="0">
                        <a:solidFill>
                          <a:srgbClr val="FF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solidFill>
                            <a:srgbClr val="000000"/>
                          </a:solidFill>
                          <a:latin typeface="Verdana"/>
                          <a:ea typeface="Times New Roman"/>
                          <a:cs typeface="Times New Roman"/>
                        </a:rPr>
                        <a:t>9,460</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solidFill>
                            <a:srgbClr val="000000"/>
                          </a:solidFill>
                          <a:latin typeface="Verdana"/>
                          <a:ea typeface="Times New Roman"/>
                          <a:cs typeface="Times New Roman"/>
                        </a:rPr>
                        <a:t>1,543</a:t>
                      </a:r>
                      <a:endParaRPr lang="en-US" sz="10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223">
                <a:tc>
                  <a:txBody>
                    <a:bodyPr/>
                    <a:lstStyle/>
                    <a:p>
                      <a:pPr marL="0" marR="0">
                        <a:lnSpc>
                          <a:spcPct val="115000"/>
                        </a:lnSpc>
                        <a:spcBef>
                          <a:spcPts val="0"/>
                        </a:spcBef>
                        <a:spcAft>
                          <a:spcPts val="0"/>
                        </a:spcAft>
                      </a:pPr>
                      <a:r>
                        <a:rPr lang="en-US" sz="1000" b="1" dirty="0" err="1">
                          <a:solidFill>
                            <a:srgbClr val="000000"/>
                          </a:solidFill>
                          <a:latin typeface="Verdana"/>
                          <a:ea typeface="Times New Roman"/>
                          <a:cs typeface="Times New Roman"/>
                        </a:rPr>
                        <a:t>Afl</a:t>
                      </a:r>
                      <a:r>
                        <a:rPr lang="en-US" sz="1000" b="1" dirty="0">
                          <a:solidFill>
                            <a:srgbClr val="000000"/>
                          </a:solidFill>
                          <a:latin typeface="Verdana"/>
                          <a:ea typeface="Times New Roman"/>
                          <a:cs typeface="Times New Roman"/>
                        </a:rPr>
                        <a:t>. 1,150 (50% of median income)</a:t>
                      </a:r>
                      <a:endParaRPr lang="en-US" sz="1000" b="1"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FF0000"/>
                          </a:solidFill>
                          <a:latin typeface="Verdana"/>
                          <a:ea typeface="Times New Roman"/>
                          <a:cs typeface="Times New Roman"/>
                        </a:rPr>
                        <a:t>15.7%</a:t>
                      </a:r>
                      <a:endParaRPr lang="en-US" sz="1000" b="1" dirty="0">
                        <a:solidFill>
                          <a:srgbClr val="FF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latin typeface="Verdana"/>
                          <a:ea typeface="Times New Roman"/>
                          <a:cs typeface="Times New Roman"/>
                        </a:rPr>
                        <a:t>5,486</a:t>
                      </a:r>
                      <a:endParaRPr lang="en-US" sz="10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latin typeface="Verdana"/>
                          <a:ea typeface="Times New Roman"/>
                          <a:cs typeface="Times New Roman"/>
                        </a:rPr>
                        <a:t>1,543</a:t>
                      </a:r>
                      <a:endParaRPr lang="en-US" sz="10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553" name="Text Box 1"/>
          <p:cNvSpPr txBox="1">
            <a:spLocks noChangeArrowheads="1"/>
          </p:cNvSpPr>
          <p:nvPr/>
        </p:nvSpPr>
        <p:spPr bwMode="auto">
          <a:xfrm>
            <a:off x="152400" y="1143000"/>
            <a:ext cx="1803400" cy="2400300"/>
          </a:xfrm>
          <a:prstGeom prst="rect">
            <a:avLst/>
          </a:prstGeom>
          <a:noFill/>
          <a:ln w="76200" cmpd="thickThin">
            <a:solidFill>
              <a:srgbClr val="622423"/>
            </a:solidFill>
            <a:miter lim="800000"/>
            <a:headEnd/>
            <a:tailEnd/>
          </a:ln>
        </p:spPr>
        <p:txBody>
          <a:bodyPr vert="horz" wrap="square" lIns="137160" tIns="91440" rIns="137160" bIns="9144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Lucida Calligraphy" pitchFamily="66" charset="0"/>
                <a:cs typeface="Arial" pitchFamily="34" charset="0"/>
              </a:rPr>
              <a:t>… one in five households (20.7%) in Aruba was deemed poor.</a:t>
            </a:r>
            <a:r>
              <a:rPr kumimoji="0" lang="en-GB" sz="1200" b="0" i="0" u="none" strike="noStrike" cap="none" normalizeH="0" baseline="0" dirty="0" smtClean="0">
                <a:ln>
                  <a:noFill/>
                </a:ln>
                <a:solidFill>
                  <a:srgbClr val="000000"/>
                </a:solidFill>
                <a:effectLst/>
                <a:latin typeface="Lucida Calligraphy" pitchFamily="66" charset="0"/>
                <a:cs typeface="Arial" pitchFamily="34" charset="0"/>
              </a:rPr>
              <a:t>...the number of households  with an income below 60% of the median threshold in 2010 totalled 7,202 households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5-Point Star 4"/>
          <p:cNvSpPr/>
          <p:nvPr/>
        </p:nvSpPr>
        <p:spPr>
          <a:xfrm>
            <a:off x="3810000" y="1600200"/>
            <a:ext cx="609600" cy="6096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5-Point Star 5"/>
          <p:cNvSpPr/>
          <p:nvPr/>
        </p:nvSpPr>
        <p:spPr>
          <a:xfrm>
            <a:off x="4572000" y="1600200"/>
            <a:ext cx="685800" cy="609600"/>
          </a:xfrm>
          <a:prstGeom prst="star5">
            <a:avLst>
              <a:gd name="adj" fmla="val 13616"/>
              <a:gd name="hf" fmla="val 105146"/>
              <a:gd name="vf" fmla="val 1105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3124200" y="1600200"/>
            <a:ext cx="609600" cy="6096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p:cNvSpPr/>
          <p:nvPr/>
        </p:nvSpPr>
        <p:spPr>
          <a:xfrm>
            <a:off x="6019800" y="1600200"/>
            <a:ext cx="533400" cy="6096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334000" y="1600200"/>
            <a:ext cx="609600" cy="6096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b="1" dirty="0" smtClean="0">
                <a:solidFill>
                  <a:schemeClr val="tx2"/>
                </a:solidFill>
              </a:rPr>
              <a:t>Subjective well-being</a:t>
            </a:r>
            <a:endParaRPr lang="en-US" sz="3200" b="1" dirty="0">
              <a:solidFill>
                <a:schemeClr val="tx2"/>
              </a:solidFill>
            </a:endParaRPr>
          </a:p>
        </p:txBody>
      </p:sp>
      <p:sp>
        <p:nvSpPr>
          <p:cNvPr id="3" name="Content Placeholder 2"/>
          <p:cNvSpPr>
            <a:spLocks noGrp="1"/>
          </p:cNvSpPr>
          <p:nvPr>
            <p:ph idx="1"/>
          </p:nvPr>
        </p:nvSpPr>
        <p:spPr>
          <a:xfrm>
            <a:off x="457200" y="838200"/>
            <a:ext cx="8229600" cy="5562600"/>
          </a:xfrm>
        </p:spPr>
        <p:txBody>
          <a:bodyPr>
            <a:normAutofit fontScale="25000" lnSpcReduction="20000"/>
          </a:bodyPr>
          <a:lstStyle/>
          <a:p>
            <a:pPr>
              <a:buNone/>
            </a:pPr>
            <a:r>
              <a:rPr lang="en-US" sz="7200" b="1" dirty="0"/>
              <a:t>According to AWS-09* data:</a:t>
            </a:r>
            <a:endParaRPr lang="en-US" sz="7200" dirty="0"/>
          </a:p>
          <a:p>
            <a:r>
              <a:rPr lang="en-US" sz="7200" b="1" dirty="0"/>
              <a:t>One in six Aruba-born adults  and 21% of foreign-born reported being treated unfairly or unequally.  </a:t>
            </a:r>
            <a:endParaRPr lang="en-US" sz="7200" b="1" dirty="0" smtClean="0"/>
          </a:p>
          <a:p>
            <a:pPr>
              <a:buNone/>
            </a:pPr>
            <a:r>
              <a:rPr lang="en-US" sz="7200" b="1" dirty="0" smtClean="0"/>
              <a:t> </a:t>
            </a:r>
            <a:endParaRPr lang="en-US" sz="7200" dirty="0"/>
          </a:p>
          <a:p>
            <a:r>
              <a:rPr lang="en-US" sz="7200" b="1" dirty="0" smtClean="0"/>
              <a:t>One </a:t>
            </a:r>
            <a:r>
              <a:rPr lang="en-US" sz="7200" b="1" dirty="0"/>
              <a:t>in ten Aruba-born and one in five foreign-born adults  claimed to have been discriminated against. </a:t>
            </a:r>
            <a:endParaRPr lang="en-US" sz="7200" dirty="0"/>
          </a:p>
          <a:p>
            <a:pPr>
              <a:buNone/>
            </a:pPr>
            <a:r>
              <a:rPr lang="en-US" sz="7200" dirty="0"/>
              <a:t> </a:t>
            </a:r>
          </a:p>
          <a:p>
            <a:r>
              <a:rPr lang="en-US" sz="7200" b="1" dirty="0"/>
              <a:t>Merely Five % stated that one can trust most people.</a:t>
            </a:r>
            <a:endParaRPr lang="en-US" sz="7200" dirty="0"/>
          </a:p>
          <a:p>
            <a:pPr>
              <a:buNone/>
            </a:pPr>
            <a:r>
              <a:rPr lang="en-US" sz="7200" dirty="0"/>
              <a:t> </a:t>
            </a:r>
          </a:p>
          <a:p>
            <a:r>
              <a:rPr lang="en-US" sz="7200" b="1" dirty="0"/>
              <a:t>A </a:t>
            </a:r>
            <a:r>
              <a:rPr lang="en-US" sz="7200" b="1" dirty="0" smtClean="0"/>
              <a:t>majority </a:t>
            </a:r>
            <a:r>
              <a:rPr lang="en-US" sz="7200" b="1" dirty="0"/>
              <a:t>(54%) disagreed with the statement that social differences in Aruba are just and fair.  </a:t>
            </a:r>
            <a:endParaRPr lang="en-US" sz="7200" b="1" dirty="0" smtClean="0"/>
          </a:p>
          <a:p>
            <a:endParaRPr lang="en-US" sz="7200" b="1" dirty="0"/>
          </a:p>
          <a:p>
            <a:r>
              <a:rPr lang="en-US" sz="7200" b="1" dirty="0" smtClean="0"/>
              <a:t>44.6% </a:t>
            </a:r>
            <a:r>
              <a:rPr lang="en-GB" sz="7200" b="1" dirty="0"/>
              <a:t>felt that life has become so complicated that they cannot find their </a:t>
            </a:r>
            <a:r>
              <a:rPr lang="en-GB" sz="7200" b="1" dirty="0" smtClean="0"/>
              <a:t>way.</a:t>
            </a:r>
          </a:p>
          <a:p>
            <a:endParaRPr lang="en-GB" sz="7200" b="1" dirty="0" smtClean="0"/>
          </a:p>
          <a:p>
            <a:r>
              <a:rPr lang="en-GB" sz="7200" b="1" dirty="0" smtClean="0"/>
              <a:t> About </a:t>
            </a:r>
            <a:r>
              <a:rPr lang="en-GB" sz="7200" b="1" dirty="0"/>
              <a:t>every third (32.3%) </a:t>
            </a:r>
            <a:r>
              <a:rPr lang="en-GB" sz="7200" b="1" dirty="0" smtClean="0"/>
              <a:t>adult male and one in two (50.6%) adult female reported </a:t>
            </a:r>
            <a:r>
              <a:rPr lang="en-GB" sz="7200" b="1" dirty="0"/>
              <a:t>to completely agree with the statement that they often feel lonely</a:t>
            </a:r>
            <a:r>
              <a:rPr lang="en-GB" sz="7200" b="1" dirty="0" smtClean="0"/>
              <a:t>.</a:t>
            </a:r>
          </a:p>
          <a:p>
            <a:endParaRPr lang="en-GB" sz="7200" b="1" dirty="0" smtClean="0"/>
          </a:p>
          <a:p>
            <a:r>
              <a:rPr lang="en-GB" sz="7200" b="1" dirty="0" smtClean="0"/>
              <a:t>On the other hand, we are rather happy  -77% - (and 78% in 2016 according to Aruba 360 Degree project) and satisfied people</a:t>
            </a:r>
            <a:r>
              <a:rPr lang="en-GB" sz="7200" b="1" dirty="0"/>
              <a:t> </a:t>
            </a:r>
            <a:r>
              <a:rPr lang="en-GB" sz="7200" b="1" dirty="0" smtClean="0"/>
              <a:t>(life-satisfaction </a:t>
            </a:r>
            <a:r>
              <a:rPr lang="en-GB" sz="7200" b="1" dirty="0"/>
              <a:t>mean rate of 7.9 on a 0-10 </a:t>
            </a:r>
            <a:r>
              <a:rPr lang="en-GB" sz="7200" b="1" dirty="0" err="1"/>
              <a:t>Likert</a:t>
            </a:r>
            <a:r>
              <a:rPr lang="en-GB" sz="7200" b="1" dirty="0"/>
              <a:t> scale in the year 2009 ranked it amongst the top in the world comparable to that of The Netherlands in </a:t>
            </a:r>
            <a:r>
              <a:rPr lang="en-GB" sz="7200" b="1" dirty="0" smtClean="0"/>
              <a:t>2006.</a:t>
            </a:r>
            <a:endParaRPr lang="en-US" sz="7200" b="1" dirty="0"/>
          </a:p>
          <a:p>
            <a:pPr>
              <a:buNone/>
            </a:pPr>
            <a:r>
              <a:rPr lang="en-US" sz="8000" dirty="0"/>
              <a:t> </a:t>
            </a:r>
            <a:endParaRPr lang="en-US" sz="8000" dirty="0" smtClean="0"/>
          </a:p>
          <a:p>
            <a:pPr>
              <a:buNone/>
            </a:pPr>
            <a:endParaRPr lang="en-US" sz="2800" dirty="0"/>
          </a:p>
          <a:p>
            <a:endParaRPr lang="en-US" dirty="0"/>
          </a:p>
          <a:p>
            <a:endParaRPr lang="en-US" dirty="0"/>
          </a:p>
        </p:txBody>
      </p:sp>
      <p:sp>
        <p:nvSpPr>
          <p:cNvPr id="4" name="Flowchart: Decision 3"/>
          <p:cNvSpPr/>
          <p:nvPr/>
        </p:nvSpPr>
        <p:spPr>
          <a:xfrm>
            <a:off x="381000" y="1143000"/>
            <a:ext cx="381000" cy="30480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81000" y="1905000"/>
            <a:ext cx="381000" cy="30480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a:off x="381000" y="2667000"/>
            <a:ext cx="381000" cy="30480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cision 6"/>
          <p:cNvSpPr/>
          <p:nvPr/>
        </p:nvSpPr>
        <p:spPr>
          <a:xfrm>
            <a:off x="381000" y="3200400"/>
            <a:ext cx="381000" cy="30480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cision 7"/>
          <p:cNvSpPr/>
          <p:nvPr/>
        </p:nvSpPr>
        <p:spPr>
          <a:xfrm>
            <a:off x="381000" y="3962400"/>
            <a:ext cx="381000" cy="30480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cision 8"/>
          <p:cNvSpPr/>
          <p:nvPr/>
        </p:nvSpPr>
        <p:spPr>
          <a:xfrm>
            <a:off x="381000" y="4495800"/>
            <a:ext cx="381000" cy="30480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381000" y="5257800"/>
            <a:ext cx="381000" cy="3048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200" b="1" dirty="0" smtClean="0">
                <a:solidFill>
                  <a:schemeClr val="tx2"/>
                </a:solidFill>
              </a:rPr>
              <a:t>Feeling safe and protected</a:t>
            </a:r>
            <a:endParaRPr lang="en-US" sz="3200" b="1" dirty="0">
              <a:solidFill>
                <a:schemeClr val="tx2"/>
              </a:solidFill>
            </a:endParaRPr>
          </a:p>
        </p:txBody>
      </p:sp>
      <p:graphicFrame>
        <p:nvGraphicFramePr>
          <p:cNvPr id="3" name="Table 2"/>
          <p:cNvGraphicFramePr>
            <a:graphicFrameLocks noGrp="1"/>
          </p:cNvGraphicFramePr>
          <p:nvPr/>
        </p:nvGraphicFramePr>
        <p:xfrm>
          <a:off x="1676400" y="990600"/>
          <a:ext cx="5334000" cy="2057401"/>
        </p:xfrm>
        <a:graphic>
          <a:graphicData uri="http://schemas.openxmlformats.org/drawingml/2006/table">
            <a:tbl>
              <a:tblPr/>
              <a:tblGrid>
                <a:gridCol w="3647000"/>
                <a:gridCol w="1687000"/>
              </a:tblGrid>
              <a:tr h="468463">
                <a:tc>
                  <a:txBody>
                    <a:bodyPr/>
                    <a:lstStyle/>
                    <a:p>
                      <a:pPr marL="0" marR="0">
                        <a:lnSpc>
                          <a:spcPct val="115000"/>
                        </a:lnSpc>
                        <a:spcBef>
                          <a:spcPts val="0"/>
                        </a:spcBef>
                        <a:spcAft>
                          <a:spcPts val="0"/>
                        </a:spcAft>
                        <a:tabLst>
                          <a:tab pos="685800" algn="l"/>
                        </a:tabLst>
                      </a:pPr>
                      <a:r>
                        <a:rPr lang="en-US" sz="900" b="1" dirty="0">
                          <a:latin typeface="Verdana"/>
                          <a:ea typeface="Times New Roman"/>
                          <a:cs typeface="Times New Roman"/>
                        </a:rPr>
                        <a:t>LIKELIHOOD TO:</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tabLst>
                          <a:tab pos="685800" algn="l"/>
                        </a:tabLst>
                      </a:pPr>
                      <a:r>
                        <a:rPr lang="en-US" sz="900" b="1">
                          <a:latin typeface="Verdana"/>
                          <a:ea typeface="Times New Roman"/>
                          <a:cs typeface="Times New Roman"/>
                        </a:rPr>
                        <a:t>Very likely/Rather likely (%)</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68463">
                <a:tc>
                  <a:txBody>
                    <a:bodyPr/>
                    <a:lstStyle/>
                    <a:p>
                      <a:pPr marL="0" marR="0">
                        <a:lnSpc>
                          <a:spcPct val="115000"/>
                        </a:lnSpc>
                        <a:spcBef>
                          <a:spcPts val="0"/>
                        </a:spcBef>
                        <a:spcAft>
                          <a:spcPts val="0"/>
                        </a:spcAft>
                        <a:tabLst>
                          <a:tab pos="685800" algn="l"/>
                        </a:tabLst>
                      </a:pPr>
                      <a:r>
                        <a:rPr lang="en-US" sz="900" b="1">
                          <a:latin typeface="Verdana"/>
                          <a:ea typeface="Times New Roman"/>
                          <a:cs typeface="Times New Roman"/>
                        </a:rPr>
                        <a:t>Become a victim of burglary or break in at home </a:t>
                      </a:r>
                      <a:r>
                        <a:rPr lang="en-US" sz="900">
                          <a:latin typeface="Verdana"/>
                          <a:ea typeface="Times New Roman"/>
                          <a:cs typeface="Times New Roman"/>
                        </a:rPr>
                        <a:t>(n=749)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685800" algn="l"/>
                        </a:tabLst>
                      </a:pPr>
                      <a:r>
                        <a:rPr lang="en-US" sz="900" b="1" i="0" dirty="0">
                          <a:latin typeface="Verdana"/>
                          <a:ea typeface="Times New Roman"/>
                          <a:cs typeface="Times New Roman"/>
                        </a:rPr>
                        <a:t>44.6</a:t>
                      </a:r>
                      <a:endParaRPr lang="en-US" sz="1000" b="1" i="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95">
                <a:tc>
                  <a:txBody>
                    <a:bodyPr/>
                    <a:lstStyle/>
                    <a:p>
                      <a:pPr marL="0" marR="0">
                        <a:lnSpc>
                          <a:spcPct val="115000"/>
                        </a:lnSpc>
                        <a:spcBef>
                          <a:spcPts val="0"/>
                        </a:spcBef>
                        <a:spcAft>
                          <a:spcPts val="0"/>
                        </a:spcAft>
                        <a:tabLst>
                          <a:tab pos="685800" algn="l"/>
                        </a:tabLst>
                      </a:pPr>
                      <a:r>
                        <a:rPr lang="en-US" sz="900" b="1">
                          <a:latin typeface="Verdana"/>
                          <a:ea typeface="Times New Roman"/>
                          <a:cs typeface="Times New Roman"/>
                        </a:rPr>
                        <a:t>Get things stolen from you </a:t>
                      </a:r>
                      <a:r>
                        <a:rPr lang="en-US" sz="900">
                          <a:latin typeface="Verdana"/>
                          <a:ea typeface="Times New Roman"/>
                          <a:cs typeface="Times New Roman"/>
                        </a:rPr>
                        <a:t>(n=753)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685800" algn="l"/>
                        </a:tabLst>
                      </a:pPr>
                      <a:r>
                        <a:rPr lang="en-US" sz="900" b="1" i="0" dirty="0">
                          <a:latin typeface="Verdana"/>
                          <a:ea typeface="Times New Roman"/>
                          <a:cs typeface="Times New Roman"/>
                        </a:rPr>
                        <a:t>39.0</a:t>
                      </a:r>
                      <a:endParaRPr lang="en-US" sz="1000" b="1" i="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95">
                <a:tc>
                  <a:txBody>
                    <a:bodyPr/>
                    <a:lstStyle/>
                    <a:p>
                      <a:pPr marL="0" marR="0">
                        <a:lnSpc>
                          <a:spcPct val="115000"/>
                        </a:lnSpc>
                        <a:spcBef>
                          <a:spcPts val="0"/>
                        </a:spcBef>
                        <a:spcAft>
                          <a:spcPts val="0"/>
                        </a:spcAft>
                        <a:tabLst>
                          <a:tab pos="685800" algn="l"/>
                        </a:tabLst>
                      </a:pPr>
                      <a:r>
                        <a:rPr lang="en-US" sz="900" b="1">
                          <a:latin typeface="Verdana"/>
                          <a:ea typeface="Times New Roman"/>
                          <a:cs typeface="Times New Roman"/>
                        </a:rPr>
                        <a:t>Be attacked and robbed </a:t>
                      </a:r>
                      <a:r>
                        <a:rPr lang="en-US" sz="900">
                          <a:latin typeface="Verdana"/>
                          <a:ea typeface="Times New Roman"/>
                          <a:cs typeface="Times New Roman"/>
                        </a:rPr>
                        <a:t>(n=753)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685800" algn="l"/>
                        </a:tabLst>
                      </a:pPr>
                      <a:r>
                        <a:rPr lang="en-US" sz="900" b="1" i="0" dirty="0">
                          <a:latin typeface="Verdana"/>
                          <a:ea typeface="Times New Roman"/>
                          <a:cs typeface="Times New Roman"/>
                        </a:rPr>
                        <a:t>31.6</a:t>
                      </a:r>
                      <a:endParaRPr lang="en-US" sz="1000" b="1" i="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95">
                <a:tc>
                  <a:txBody>
                    <a:bodyPr/>
                    <a:lstStyle/>
                    <a:p>
                      <a:pPr marL="0" marR="0">
                        <a:lnSpc>
                          <a:spcPct val="115000"/>
                        </a:lnSpc>
                        <a:spcBef>
                          <a:spcPts val="0"/>
                        </a:spcBef>
                        <a:spcAft>
                          <a:spcPts val="0"/>
                        </a:spcAft>
                        <a:tabLst>
                          <a:tab pos="685800" algn="l"/>
                        </a:tabLst>
                      </a:pPr>
                      <a:r>
                        <a:rPr lang="en-US" sz="900" b="1">
                          <a:latin typeface="Verdana"/>
                          <a:ea typeface="Times New Roman"/>
                          <a:cs typeface="Times New Roman"/>
                        </a:rPr>
                        <a:t>Be harassed or threatened </a:t>
                      </a:r>
                      <a:r>
                        <a:rPr lang="en-US" sz="900">
                          <a:latin typeface="Verdana"/>
                          <a:ea typeface="Times New Roman"/>
                          <a:cs typeface="Times New Roman"/>
                        </a:rPr>
                        <a:t>(n=753)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685800" algn="l"/>
                        </a:tabLst>
                      </a:pPr>
                      <a:r>
                        <a:rPr lang="en-US" sz="900" b="1" i="0" dirty="0">
                          <a:latin typeface="Verdana"/>
                          <a:ea typeface="Times New Roman"/>
                          <a:cs typeface="Times New Roman"/>
                        </a:rPr>
                        <a:t>17.5</a:t>
                      </a:r>
                      <a:endParaRPr lang="en-US" sz="1000" b="1" i="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95">
                <a:tc>
                  <a:txBody>
                    <a:bodyPr/>
                    <a:lstStyle/>
                    <a:p>
                      <a:pPr marL="0" marR="0">
                        <a:lnSpc>
                          <a:spcPct val="115000"/>
                        </a:lnSpc>
                        <a:spcBef>
                          <a:spcPts val="0"/>
                        </a:spcBef>
                        <a:spcAft>
                          <a:spcPts val="0"/>
                        </a:spcAft>
                        <a:tabLst>
                          <a:tab pos="685800" algn="l"/>
                        </a:tabLst>
                      </a:pPr>
                      <a:r>
                        <a:rPr lang="en-US" sz="900" b="1">
                          <a:latin typeface="Verdana"/>
                          <a:ea typeface="Times New Roman"/>
                          <a:cs typeface="Times New Roman"/>
                        </a:rPr>
                        <a:t>Be beaten and hurt </a:t>
                      </a:r>
                      <a:r>
                        <a:rPr lang="en-US" sz="900">
                          <a:latin typeface="Verdana"/>
                          <a:ea typeface="Times New Roman"/>
                          <a:cs typeface="Times New Roman"/>
                        </a:rPr>
                        <a:t>(n=753)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685800" algn="l"/>
                        </a:tabLst>
                      </a:pPr>
                      <a:r>
                        <a:rPr lang="en-US" sz="900" b="1" i="0" dirty="0">
                          <a:latin typeface="Verdana"/>
                          <a:ea typeface="Times New Roman"/>
                          <a:cs typeface="Times New Roman"/>
                        </a:rPr>
                        <a:t>14.5</a:t>
                      </a:r>
                      <a:endParaRPr lang="en-US" sz="1000" b="1" i="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95">
                <a:tc>
                  <a:txBody>
                    <a:bodyPr/>
                    <a:lstStyle/>
                    <a:p>
                      <a:pPr marL="0" marR="0">
                        <a:lnSpc>
                          <a:spcPct val="115000"/>
                        </a:lnSpc>
                        <a:spcBef>
                          <a:spcPts val="0"/>
                        </a:spcBef>
                        <a:spcAft>
                          <a:spcPts val="0"/>
                        </a:spcAft>
                        <a:tabLst>
                          <a:tab pos="685800" algn="l"/>
                        </a:tabLst>
                      </a:pPr>
                      <a:r>
                        <a:rPr lang="en-US" sz="900" b="1" dirty="0">
                          <a:latin typeface="Verdana"/>
                          <a:ea typeface="Times New Roman"/>
                          <a:cs typeface="Times New Roman"/>
                        </a:rPr>
                        <a:t>Be sexually molested </a:t>
                      </a:r>
                      <a:r>
                        <a:rPr lang="en-US" sz="900" dirty="0">
                          <a:latin typeface="Verdana"/>
                          <a:ea typeface="Times New Roman"/>
                          <a:cs typeface="Times New Roman"/>
                        </a:rPr>
                        <a:t>(n=755)</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685800" algn="l"/>
                        </a:tabLst>
                      </a:pPr>
                      <a:r>
                        <a:rPr lang="en-US" sz="900" b="1" i="0" dirty="0">
                          <a:latin typeface="Verdana"/>
                          <a:ea typeface="Times New Roman"/>
                          <a:cs typeface="Times New Roman"/>
                        </a:rPr>
                        <a:t>6.5</a:t>
                      </a:r>
                      <a:endParaRPr lang="en-US" sz="1000" b="1" i="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1524000" y="4038600"/>
          <a:ext cx="5562601" cy="2362195"/>
        </p:xfrm>
        <a:graphic>
          <a:graphicData uri="http://schemas.openxmlformats.org/drawingml/2006/table">
            <a:tbl>
              <a:tblPr/>
              <a:tblGrid>
                <a:gridCol w="1690721"/>
                <a:gridCol w="1355158"/>
                <a:gridCol w="1161564"/>
                <a:gridCol w="1355158"/>
              </a:tblGrid>
              <a:tr h="214745">
                <a:tc>
                  <a:txBody>
                    <a:bodyPr/>
                    <a:lstStyle/>
                    <a:p>
                      <a:pPr marL="0" marR="0" algn="ctr">
                        <a:spcBef>
                          <a:spcPts val="0"/>
                        </a:spcBef>
                        <a:spcAft>
                          <a:spcPts val="0"/>
                        </a:spcAft>
                      </a:pPr>
                      <a:r>
                        <a:rPr lang="en-GB" sz="1100" b="1" dirty="0">
                          <a:latin typeface="Verdana"/>
                          <a:ea typeface="Times New Roman"/>
                          <a:cs typeface="Arial"/>
                        </a:rPr>
                        <a:t>Country</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b="1" dirty="0">
                          <a:latin typeface="Verdana"/>
                          <a:ea typeface="Times New Roman"/>
                          <a:cs typeface="Arial"/>
                        </a:rPr>
                        <a:t>Assault</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spcBef>
                          <a:spcPts val="0"/>
                        </a:spcBef>
                        <a:spcAft>
                          <a:spcPts val="0"/>
                        </a:spcAft>
                      </a:pPr>
                      <a:r>
                        <a:rPr lang="en-GB" sz="1100" b="1">
                          <a:latin typeface="Verdana"/>
                          <a:ea typeface="Times New Roman"/>
                          <a:cs typeface="Arial"/>
                        </a:rPr>
                        <a:t>Burglary</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spcBef>
                          <a:spcPts val="0"/>
                        </a:spcBef>
                        <a:spcAft>
                          <a:spcPts val="0"/>
                        </a:spcAft>
                      </a:pPr>
                      <a:r>
                        <a:rPr lang="en-GB" sz="1100" b="1">
                          <a:latin typeface="Verdana"/>
                          <a:ea typeface="Times New Roman"/>
                          <a:cs typeface="Arial"/>
                        </a:rPr>
                        <a:t>Auto thefts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214745">
                <a:tc>
                  <a:txBody>
                    <a:bodyPr/>
                    <a:lstStyle/>
                    <a:p>
                      <a:pPr marL="0" marR="0" algn="just">
                        <a:spcBef>
                          <a:spcPts val="0"/>
                        </a:spcBef>
                        <a:spcAft>
                          <a:spcPts val="0"/>
                        </a:spcAft>
                      </a:pPr>
                      <a:r>
                        <a:rPr lang="en-GB" sz="1100">
                          <a:latin typeface="Verdana"/>
                          <a:ea typeface="Times New Roman"/>
                          <a:cs typeface="Arial"/>
                        </a:rPr>
                        <a:t>Scotland</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1,449.7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GB" sz="1100">
                          <a:latin typeface="Verdana"/>
                          <a:ea typeface="Times New Roman"/>
                          <a:cs typeface="Arial"/>
                        </a:rPr>
                        <a:t>479.1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166.9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Sweden</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936.6</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988.5</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GB" sz="1100">
                          <a:latin typeface="Verdana"/>
                          <a:ea typeface="Times New Roman"/>
                          <a:cs typeface="Arial"/>
                        </a:rPr>
                        <a:t>373.2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l">
                        <a:spcBef>
                          <a:spcPts val="0"/>
                        </a:spcBef>
                        <a:spcAft>
                          <a:spcPts val="0"/>
                        </a:spcAft>
                      </a:pPr>
                      <a:r>
                        <a:rPr lang="en-GB" sz="1100">
                          <a:latin typeface="Verdana"/>
                          <a:ea typeface="Times New Roman"/>
                          <a:cs typeface="Arial"/>
                        </a:rPr>
                        <a:t>England and Wales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664.4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946.1</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192.3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Belgium</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719.8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879.9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184.6</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Netherlands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353.0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960.7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129.2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United States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250.9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695.9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237.5</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Mexico</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203.4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168.9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202.7</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Japan</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44.4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107.9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76.9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Poland</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1.4</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366.0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100">
                          <a:latin typeface="Verdana"/>
                          <a:ea typeface="Times New Roman"/>
                          <a:cs typeface="Arial"/>
                        </a:rPr>
                        <a:t>43.2</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45">
                <a:tc>
                  <a:txBody>
                    <a:bodyPr/>
                    <a:lstStyle/>
                    <a:p>
                      <a:pPr marL="0" marR="0" algn="just">
                        <a:spcBef>
                          <a:spcPts val="0"/>
                        </a:spcBef>
                        <a:spcAft>
                          <a:spcPts val="0"/>
                        </a:spcAft>
                      </a:pPr>
                      <a:r>
                        <a:rPr lang="en-GB" sz="1100">
                          <a:latin typeface="Verdana"/>
                          <a:ea typeface="Times New Roman"/>
                          <a:cs typeface="Arial"/>
                        </a:rPr>
                        <a:t>Aruba </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L="0" marR="0" algn="ctr">
                        <a:spcBef>
                          <a:spcPts val="0"/>
                        </a:spcBef>
                        <a:spcAft>
                          <a:spcPts val="0"/>
                        </a:spcAft>
                      </a:pPr>
                      <a:r>
                        <a:rPr lang="en-GB" sz="1100" dirty="0">
                          <a:latin typeface="Verdana"/>
                          <a:ea typeface="Times New Roman"/>
                          <a:cs typeface="Arial"/>
                        </a:rPr>
                        <a:t>-</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L="0" marR="0" algn="ctr">
                        <a:spcBef>
                          <a:spcPts val="0"/>
                        </a:spcBef>
                        <a:spcAft>
                          <a:spcPts val="0"/>
                        </a:spcAft>
                      </a:pPr>
                      <a:r>
                        <a:rPr lang="en-GB" sz="1100">
                          <a:latin typeface="Verdana"/>
                          <a:ea typeface="Times New Roman"/>
                          <a:cs typeface="Arial"/>
                        </a:rPr>
                        <a:t>837.5</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L="0" marR="0" algn="ctr">
                        <a:spcBef>
                          <a:spcPts val="0"/>
                        </a:spcBef>
                        <a:spcAft>
                          <a:spcPts val="0"/>
                        </a:spcAft>
                      </a:pPr>
                      <a:r>
                        <a:rPr lang="en-GB" sz="1100" dirty="0">
                          <a:latin typeface="Verdana"/>
                          <a:ea typeface="Times New Roman"/>
                          <a:cs typeface="Arial"/>
                        </a:rPr>
                        <a:t>1,220.7</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bl>
          </a:graphicData>
        </a:graphic>
      </p:graphicFrame>
      <p:sp>
        <p:nvSpPr>
          <p:cNvPr id="296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698" name="Rectangle 2"/>
          <p:cNvSpPr>
            <a:spLocks noChangeArrowheads="1"/>
          </p:cNvSpPr>
          <p:nvPr/>
        </p:nvSpPr>
        <p:spPr bwMode="auto">
          <a:xfrm>
            <a:off x="0" y="0"/>
            <a:ext cx="3017838" cy="6350"/>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00" name="Rectangle 4"/>
          <p:cNvSpPr>
            <a:spLocks noChangeArrowheads="1"/>
          </p:cNvSpPr>
          <p:nvPr/>
        </p:nvSpPr>
        <p:spPr bwMode="auto">
          <a:xfrm>
            <a:off x="1143000" y="3505200"/>
            <a:ext cx="6477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Table 11  Recorded police crimes per 100.000 people by type, selected OECD countries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the year 2010 and Aruba in the year 2013</a:t>
            </a:r>
            <a:r>
              <a:rPr kumimoji="0" lang="en-US" sz="900" b="1" i="0" u="none" strike="noStrike" cap="none" normalizeH="0" baseline="0" dirty="0" smtClean="0">
                <a:ln>
                  <a:noFill/>
                </a:ln>
                <a:solidFill>
                  <a:schemeClr val="tx1"/>
                </a:solidFill>
                <a:effectLst/>
                <a:latin typeface="Arial" pitchFamily="34" charset="0"/>
                <a:cs typeface="Arial" pitchFamily="34" charset="0"/>
              </a:rPr>
              <a:t>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chemeClr val="tx2"/>
                </a:solidFill>
              </a:rPr>
              <a:t>Departure point</a:t>
            </a:r>
            <a:endParaRPr lang="en-US" dirty="0">
              <a:solidFill>
                <a:schemeClr val="tx2"/>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We posit that while economic growth is deemed a condition for economic development and social development, it </a:t>
            </a:r>
            <a:r>
              <a:rPr lang="en-GB" dirty="0" smtClean="0"/>
              <a:t>could go hand in hand with increased unemployment rate, diminishing educational attainment level, worsening working conditions, expanding inequality in income distribution, reduced social participation and worsened perception of well-being and general satisfaction under the population.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chemeClr val="tx2"/>
                </a:solidFill>
              </a:rPr>
              <a:t>Access to and output of education</a:t>
            </a:r>
            <a:endParaRPr lang="en-US" dirty="0"/>
          </a:p>
        </p:txBody>
      </p:sp>
      <p:sp>
        <p:nvSpPr>
          <p:cNvPr id="3" name="Content Placeholder 2"/>
          <p:cNvSpPr>
            <a:spLocks noGrp="1"/>
          </p:cNvSpPr>
          <p:nvPr>
            <p:ph idx="1"/>
          </p:nvPr>
        </p:nvSpPr>
        <p:spPr>
          <a:xfrm>
            <a:off x="457200" y="914400"/>
            <a:ext cx="8229600" cy="5562600"/>
          </a:xfrm>
        </p:spPr>
        <p:txBody>
          <a:bodyPr>
            <a:normAutofit fontScale="55000" lnSpcReduction="20000"/>
          </a:bodyPr>
          <a:lstStyle/>
          <a:p>
            <a:pPr>
              <a:buNone/>
            </a:pPr>
            <a:r>
              <a:rPr lang="en-US" dirty="0" smtClean="0"/>
              <a:t>      We’ve </a:t>
            </a:r>
            <a:r>
              <a:rPr lang="en-US" dirty="0"/>
              <a:t>practically full school participation at the </a:t>
            </a:r>
            <a:r>
              <a:rPr lang="en-US" dirty="0" smtClean="0"/>
              <a:t>primary </a:t>
            </a:r>
            <a:r>
              <a:rPr lang="en-US" dirty="0"/>
              <a:t>and secondary levels and </a:t>
            </a:r>
            <a:r>
              <a:rPr lang="en-US" dirty="0" smtClean="0"/>
              <a:t>just </a:t>
            </a:r>
            <a:r>
              <a:rPr lang="en-US" b="1" dirty="0" smtClean="0">
                <a:solidFill>
                  <a:srgbClr val="C00000"/>
                </a:solidFill>
              </a:rPr>
              <a:t>3</a:t>
            </a:r>
            <a:r>
              <a:rPr lang="en-US" b="1" dirty="0">
                <a:solidFill>
                  <a:srgbClr val="C00000"/>
                </a:solidFill>
              </a:rPr>
              <a:t>% illiteracy rate</a:t>
            </a:r>
            <a:r>
              <a:rPr lang="en-US" dirty="0" smtClean="0">
                <a:solidFill>
                  <a:srgbClr val="C00000"/>
                </a:solidFill>
              </a:rPr>
              <a:t>.</a:t>
            </a:r>
          </a:p>
          <a:p>
            <a:endParaRPr lang="en-US" dirty="0">
              <a:solidFill>
                <a:srgbClr val="C00000"/>
              </a:solidFill>
            </a:endParaRPr>
          </a:p>
          <a:p>
            <a:r>
              <a:rPr lang="en-US" dirty="0" smtClean="0"/>
              <a:t>Nonetheless</a:t>
            </a:r>
            <a:r>
              <a:rPr lang="en-US" dirty="0"/>
              <a:t>, </a:t>
            </a:r>
            <a:r>
              <a:rPr lang="en-US" b="1" dirty="0">
                <a:solidFill>
                  <a:srgbClr val="C00000"/>
                </a:solidFill>
              </a:rPr>
              <a:t>four in ten (42%)</a:t>
            </a:r>
            <a:r>
              <a:rPr lang="en-US" dirty="0">
                <a:solidFill>
                  <a:srgbClr val="C00000"/>
                </a:solidFill>
              </a:rPr>
              <a:t> of the youths </a:t>
            </a:r>
            <a:r>
              <a:rPr lang="en-US" dirty="0"/>
              <a:t>(ages 15-24) </a:t>
            </a:r>
            <a:r>
              <a:rPr lang="en-US" dirty="0">
                <a:solidFill>
                  <a:srgbClr val="C00000"/>
                </a:solidFill>
              </a:rPr>
              <a:t>not attending school did not graduate from a secondary school </a:t>
            </a:r>
            <a:r>
              <a:rPr lang="en-US" dirty="0"/>
              <a:t>in 2010, which represents an increase of 5% over 2000 Census</a:t>
            </a:r>
            <a:r>
              <a:rPr lang="en-US" dirty="0" smtClean="0"/>
              <a:t>.</a:t>
            </a:r>
          </a:p>
          <a:p>
            <a:endParaRPr lang="en-US" dirty="0"/>
          </a:p>
          <a:p>
            <a:r>
              <a:rPr lang="en-US" b="1" dirty="0" smtClean="0"/>
              <a:t>Thirty 30 percent </a:t>
            </a:r>
            <a:r>
              <a:rPr lang="en-US" dirty="0" smtClean="0"/>
              <a:t>is the target </a:t>
            </a:r>
            <a:r>
              <a:rPr lang="en-US" dirty="0"/>
              <a:t>of the population with a higher education </a:t>
            </a:r>
            <a:r>
              <a:rPr lang="en-US" dirty="0" err="1" smtClean="0"/>
              <a:t>neces</a:t>
            </a:r>
            <a:r>
              <a:rPr lang="en-US" dirty="0" smtClean="0"/>
              <a:t>- </a:t>
            </a:r>
            <a:r>
              <a:rPr lang="en-US" dirty="0" err="1" smtClean="0"/>
              <a:t>sary</a:t>
            </a:r>
            <a:r>
              <a:rPr lang="en-US" dirty="0" smtClean="0"/>
              <a:t> </a:t>
            </a:r>
            <a:r>
              <a:rPr lang="en-US" dirty="0"/>
              <a:t>for functional basis for a knowledge </a:t>
            </a:r>
            <a:r>
              <a:rPr lang="en-US" dirty="0" smtClean="0"/>
              <a:t>economy. Aruba </a:t>
            </a:r>
            <a:r>
              <a:rPr lang="en-US" dirty="0"/>
              <a:t>is far below this norm</a:t>
            </a:r>
            <a:r>
              <a:rPr lang="en-US" dirty="0" smtClean="0"/>
              <a:t>.</a:t>
            </a:r>
          </a:p>
          <a:p>
            <a:endParaRPr lang="en-US" dirty="0"/>
          </a:p>
          <a:p>
            <a:r>
              <a:rPr lang="en-US" dirty="0" smtClean="0"/>
              <a:t>We </a:t>
            </a:r>
            <a:r>
              <a:rPr lang="en-US" dirty="0"/>
              <a:t>have yet to meet the UNESCO’s target of (at least) </a:t>
            </a:r>
            <a:r>
              <a:rPr lang="en-US" b="1" dirty="0"/>
              <a:t>6%</a:t>
            </a:r>
            <a:r>
              <a:rPr lang="en-US" dirty="0"/>
              <a:t> of GDP and </a:t>
            </a:r>
            <a:r>
              <a:rPr lang="en-US" b="1" dirty="0"/>
              <a:t>20%</a:t>
            </a:r>
            <a:r>
              <a:rPr lang="en-US" dirty="0"/>
              <a:t> of total public spending in education - 2002-11: high of 4.8% in ’03 and 12.4% in ’10 –.       </a:t>
            </a:r>
            <a:endParaRPr lang="en-US" dirty="0" smtClean="0"/>
          </a:p>
          <a:p>
            <a:pPr>
              <a:buNone/>
            </a:pPr>
            <a:r>
              <a:rPr lang="en-US" dirty="0" smtClean="0"/>
              <a:t>                                                                                                                  </a:t>
            </a:r>
            <a:endParaRPr lang="en-US" dirty="0"/>
          </a:p>
          <a:p>
            <a:r>
              <a:rPr lang="en-US" dirty="0" smtClean="0"/>
              <a:t>From </a:t>
            </a:r>
            <a:r>
              <a:rPr lang="en-US" dirty="0"/>
              <a:t>2006 until 2013 just between </a:t>
            </a:r>
            <a:r>
              <a:rPr lang="en-US" b="1" dirty="0"/>
              <a:t>1/5</a:t>
            </a:r>
            <a:r>
              <a:rPr lang="en-US" b="1" baseline="30000" dirty="0"/>
              <a:t>th</a:t>
            </a:r>
            <a:r>
              <a:rPr lang="en-US" b="1" dirty="0"/>
              <a:t> </a:t>
            </a:r>
            <a:r>
              <a:rPr lang="en-US" dirty="0"/>
              <a:t>and </a:t>
            </a:r>
            <a:r>
              <a:rPr lang="en-US" b="1" dirty="0"/>
              <a:t>1/3</a:t>
            </a:r>
            <a:r>
              <a:rPr lang="en-US" b="1" baseline="30000" dirty="0"/>
              <a:t>rd</a:t>
            </a:r>
            <a:r>
              <a:rPr lang="en-US" dirty="0"/>
              <a:t> of the graduates in Holland returned and between </a:t>
            </a:r>
            <a:r>
              <a:rPr lang="en-US" b="1" u="sng" dirty="0"/>
              <a:t>+</a:t>
            </a:r>
            <a:r>
              <a:rPr lang="en-US" b="1" dirty="0"/>
              <a:t>10% </a:t>
            </a:r>
            <a:r>
              <a:rPr lang="en-US" dirty="0"/>
              <a:t>and </a:t>
            </a:r>
            <a:r>
              <a:rPr lang="en-US" b="1" u="sng" dirty="0"/>
              <a:t>+</a:t>
            </a:r>
            <a:r>
              <a:rPr lang="en-US" b="1" dirty="0"/>
              <a:t>26% </a:t>
            </a:r>
            <a:r>
              <a:rPr lang="en-US" dirty="0"/>
              <a:t>or 1,878 students cut their studies</a:t>
            </a:r>
            <a:r>
              <a:rPr lang="en-US" dirty="0" smtClean="0"/>
              <a:t>.</a:t>
            </a:r>
          </a:p>
          <a:p>
            <a:endParaRPr lang="en-US" dirty="0"/>
          </a:p>
          <a:p>
            <a:r>
              <a:rPr lang="en-US" dirty="0" smtClean="0">
                <a:solidFill>
                  <a:srgbClr val="C00000"/>
                </a:solidFill>
              </a:rPr>
              <a:t>Twelve percent </a:t>
            </a:r>
            <a:r>
              <a:rPr lang="en-US" dirty="0" smtClean="0"/>
              <a:t>of the population in 2010 had completed an education equivalent to a </a:t>
            </a:r>
            <a:r>
              <a:rPr lang="en-US" dirty="0" smtClean="0">
                <a:solidFill>
                  <a:srgbClr val="C00000"/>
                </a:solidFill>
              </a:rPr>
              <a:t>bachelor degree or higher </a:t>
            </a:r>
            <a:r>
              <a:rPr lang="en-US" dirty="0" smtClean="0"/>
              <a:t>of which </a:t>
            </a:r>
            <a:r>
              <a:rPr lang="en-US" b="1" dirty="0" smtClean="0">
                <a:solidFill>
                  <a:srgbClr val="C00000"/>
                </a:solidFill>
              </a:rPr>
              <a:t>just 36% was born in Aruba.</a:t>
            </a:r>
            <a:endParaRPr lang="en-US" b="1" dirty="0">
              <a:solidFill>
                <a:srgbClr val="C00000"/>
              </a:solidFill>
            </a:endParaRPr>
          </a:p>
          <a:p>
            <a:endParaRPr lang="en-US" dirty="0" smtClean="0"/>
          </a:p>
          <a:p>
            <a:r>
              <a:rPr lang="en-US" dirty="0" smtClean="0"/>
              <a:t>The repetition rate at primary level and failure rate for the final exam at secondary level is notably high/</a:t>
            </a:r>
            <a:endParaRPr lang="en-US" dirty="0"/>
          </a:p>
        </p:txBody>
      </p:sp>
      <p:sp>
        <p:nvSpPr>
          <p:cNvPr id="4" name="4-Point Star 3"/>
          <p:cNvSpPr/>
          <p:nvPr/>
        </p:nvSpPr>
        <p:spPr>
          <a:xfrm>
            <a:off x="381000" y="1600200"/>
            <a:ext cx="381000" cy="3048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p:cNvSpPr/>
          <p:nvPr/>
        </p:nvSpPr>
        <p:spPr>
          <a:xfrm>
            <a:off x="381000" y="2743200"/>
            <a:ext cx="381000" cy="3048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4-Point Star 8"/>
          <p:cNvSpPr/>
          <p:nvPr/>
        </p:nvSpPr>
        <p:spPr>
          <a:xfrm>
            <a:off x="381000" y="3581400"/>
            <a:ext cx="381000" cy="3048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p:cNvSpPr/>
          <p:nvPr/>
        </p:nvSpPr>
        <p:spPr>
          <a:xfrm>
            <a:off x="381000" y="4419600"/>
            <a:ext cx="381000" cy="3048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p:cNvSpPr/>
          <p:nvPr/>
        </p:nvSpPr>
        <p:spPr>
          <a:xfrm>
            <a:off x="381000" y="5181600"/>
            <a:ext cx="381000" cy="3048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p:cNvSpPr/>
          <p:nvPr/>
        </p:nvSpPr>
        <p:spPr>
          <a:xfrm>
            <a:off x="381000" y="5867400"/>
            <a:ext cx="381000" cy="3048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chemeClr val="tx2"/>
                </a:solidFill>
              </a:rPr>
              <a:t>Access to and output of education</a:t>
            </a:r>
            <a:endParaRPr lang="en-US" sz="3200" b="1" dirty="0">
              <a:solidFill>
                <a:schemeClr val="tx2"/>
              </a:solidFill>
            </a:endParaRPr>
          </a:p>
        </p:txBody>
      </p:sp>
      <p:graphicFrame>
        <p:nvGraphicFramePr>
          <p:cNvPr id="5" name="Table 4"/>
          <p:cNvGraphicFramePr>
            <a:graphicFrameLocks noGrp="1"/>
          </p:cNvGraphicFramePr>
          <p:nvPr/>
        </p:nvGraphicFramePr>
        <p:xfrm>
          <a:off x="1219200" y="3886200"/>
          <a:ext cx="6095997" cy="2481263"/>
        </p:xfrm>
        <a:graphic>
          <a:graphicData uri="http://schemas.openxmlformats.org/drawingml/2006/table">
            <a:tbl>
              <a:tblPr/>
              <a:tblGrid>
                <a:gridCol w="762000"/>
                <a:gridCol w="685800"/>
                <a:gridCol w="685800"/>
                <a:gridCol w="685800"/>
                <a:gridCol w="685800"/>
                <a:gridCol w="685800"/>
                <a:gridCol w="685800"/>
                <a:gridCol w="685800"/>
                <a:gridCol w="533397"/>
              </a:tblGrid>
              <a:tr h="725140">
                <a:tc>
                  <a:txBody>
                    <a:bodyPr/>
                    <a:lstStyle/>
                    <a:p>
                      <a:pPr marL="0" marR="0">
                        <a:lnSpc>
                          <a:spcPct val="200000"/>
                        </a:lnSpc>
                        <a:spcBef>
                          <a:spcPts val="0"/>
                        </a:spcBef>
                        <a:spcAft>
                          <a:spcPts val="0"/>
                        </a:spcAft>
                      </a:pPr>
                      <a:r>
                        <a:rPr lang="en-US" sz="1000" b="1" dirty="0">
                          <a:latin typeface="Times New Roman"/>
                          <a:ea typeface="Times New Roman"/>
                          <a:cs typeface="Times New Roman"/>
                        </a:rPr>
                        <a:t>         </a:t>
                      </a:r>
                      <a:r>
                        <a:rPr lang="en-US" sz="900" b="1" dirty="0">
                          <a:latin typeface="Times New Roman"/>
                          <a:ea typeface="Times New Roman"/>
                          <a:cs typeface="Times New Roman"/>
                        </a:rPr>
                        <a:t>SCHOOLS</a:t>
                      </a:r>
                      <a:endParaRPr lang="en-US" sz="9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a:t>
                      </a:r>
                      <a:r>
                        <a:rPr lang="en-US" sz="1000" b="1" dirty="0" smtClean="0">
                          <a:latin typeface="Times New Roman"/>
                          <a:ea typeface="Times New Roman"/>
                          <a:cs typeface="Times New Roman"/>
                        </a:rPr>
                        <a:t>2006/2007</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2007/2008</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2008/2009</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2009/2010</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2010/2011</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2011/2012</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2012/2013</a:t>
                      </a:r>
                      <a:endParaRPr lang="en-US" sz="10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latin typeface="Times New Roman"/>
                          <a:ea typeface="Times New Roman"/>
                          <a:cs typeface="Times New Roman"/>
                        </a:rPr>
                        <a:t> 2007-2013 </a:t>
                      </a:r>
                      <a:r>
                        <a:rPr lang="en-US" sz="800" b="1" dirty="0">
                          <a:latin typeface="Times New Roman"/>
                          <a:ea typeface="Times New Roman"/>
                          <a:cs typeface="Times New Roman"/>
                        </a:rPr>
                        <a:t>AVERAGE</a:t>
                      </a:r>
                      <a:r>
                        <a:rPr lang="en-US" sz="800" dirty="0">
                          <a:latin typeface="Times New Roman"/>
                          <a:ea typeface="Times New Roman"/>
                          <a:cs typeface="Times New Roman"/>
                        </a:rPr>
                        <a:t>*</a:t>
                      </a:r>
                      <a:r>
                        <a:rPr lang="en-US" sz="800" b="1" dirty="0">
                          <a:latin typeface="Times New Roman"/>
                          <a:ea typeface="Times New Roman"/>
                          <a:cs typeface="Times New Roman"/>
                        </a:rPr>
                        <a:t> </a:t>
                      </a:r>
                      <a:endParaRPr lang="en-US" sz="800"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08">
                <a:tc>
                  <a:txBody>
                    <a:bodyPr/>
                    <a:lstStyle/>
                    <a:p>
                      <a:pPr marL="0" marR="0">
                        <a:lnSpc>
                          <a:spcPct val="200000"/>
                        </a:lnSpc>
                        <a:spcBef>
                          <a:spcPts val="0"/>
                        </a:spcBef>
                        <a:spcAft>
                          <a:spcPts val="0"/>
                        </a:spcAft>
                      </a:pPr>
                      <a:r>
                        <a:rPr lang="en-US" sz="1100" b="1">
                          <a:latin typeface="Times New Roman"/>
                          <a:ea typeface="Times New Roman"/>
                          <a:cs typeface="Times New Roman"/>
                        </a:rPr>
                        <a:t>MAVO  </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78</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72</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69</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73</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78</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82</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75</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b="1" dirty="0">
                          <a:solidFill>
                            <a:srgbClr val="FF0000"/>
                          </a:solidFill>
                          <a:latin typeface="Times New Roman"/>
                          <a:ea typeface="Times New Roman"/>
                          <a:cs typeface="Times New Roman"/>
                        </a:rPr>
                        <a:t>75%</a:t>
                      </a:r>
                      <a:endParaRPr lang="en-US" sz="1000" b="1"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08">
                <a:tc>
                  <a:txBody>
                    <a:bodyPr/>
                    <a:lstStyle/>
                    <a:p>
                      <a:pPr marL="0" marR="0">
                        <a:lnSpc>
                          <a:spcPct val="200000"/>
                        </a:lnSpc>
                        <a:spcBef>
                          <a:spcPts val="0"/>
                        </a:spcBef>
                        <a:spcAft>
                          <a:spcPts val="0"/>
                        </a:spcAft>
                      </a:pPr>
                      <a:r>
                        <a:rPr lang="en-US" sz="1100" b="1">
                          <a:latin typeface="Times New Roman"/>
                          <a:ea typeface="Times New Roman"/>
                          <a:cs typeface="Times New Roman"/>
                        </a:rPr>
                        <a:t>HAVO</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56</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73</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51</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58</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67</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74</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67</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b="1" dirty="0">
                          <a:solidFill>
                            <a:srgbClr val="FF0000"/>
                          </a:solidFill>
                          <a:latin typeface="Times New Roman"/>
                          <a:ea typeface="Times New Roman"/>
                          <a:cs typeface="Times New Roman"/>
                        </a:rPr>
                        <a:t>65%</a:t>
                      </a:r>
                      <a:endParaRPr lang="en-US" sz="1000" b="1"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08">
                <a:tc>
                  <a:txBody>
                    <a:bodyPr/>
                    <a:lstStyle/>
                    <a:p>
                      <a:pPr marL="0" marR="0">
                        <a:lnSpc>
                          <a:spcPct val="200000"/>
                        </a:lnSpc>
                        <a:spcBef>
                          <a:spcPts val="0"/>
                        </a:spcBef>
                        <a:spcAft>
                          <a:spcPts val="0"/>
                        </a:spcAft>
                      </a:pPr>
                      <a:r>
                        <a:rPr lang="en-US" sz="1100" b="1">
                          <a:latin typeface="Times New Roman"/>
                          <a:ea typeface="Times New Roman"/>
                          <a:cs typeface="Times New Roman"/>
                        </a:rPr>
                        <a:t>VWO</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63</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65</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83</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75</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66</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79</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82</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b="1" dirty="0">
                          <a:solidFill>
                            <a:srgbClr val="FF0000"/>
                          </a:solidFill>
                          <a:latin typeface="Times New Roman"/>
                          <a:ea typeface="Times New Roman"/>
                          <a:cs typeface="Times New Roman"/>
                        </a:rPr>
                        <a:t>73%</a:t>
                      </a:r>
                      <a:endParaRPr lang="en-US" sz="1000" b="1"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08">
                <a:tc>
                  <a:txBody>
                    <a:bodyPr/>
                    <a:lstStyle/>
                    <a:p>
                      <a:pPr marL="0" marR="0">
                        <a:lnSpc>
                          <a:spcPct val="200000"/>
                        </a:lnSpc>
                        <a:spcBef>
                          <a:spcPts val="0"/>
                        </a:spcBef>
                        <a:spcAft>
                          <a:spcPts val="0"/>
                        </a:spcAft>
                      </a:pPr>
                      <a:r>
                        <a:rPr lang="en-US" sz="1100" b="1">
                          <a:latin typeface="Times New Roman"/>
                          <a:ea typeface="Times New Roman"/>
                          <a:cs typeface="Times New Roman"/>
                        </a:rPr>
                        <a:t>EPB</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70</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78</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69</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81</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83</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88</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84</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b="1" dirty="0">
                          <a:solidFill>
                            <a:srgbClr val="FF0000"/>
                          </a:solidFill>
                          <a:latin typeface="Times New Roman"/>
                          <a:ea typeface="Times New Roman"/>
                          <a:cs typeface="Times New Roman"/>
                        </a:rPr>
                        <a:t>79%</a:t>
                      </a:r>
                      <a:endParaRPr lang="en-US" sz="1000" b="1"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08">
                <a:tc>
                  <a:txBody>
                    <a:bodyPr/>
                    <a:lstStyle/>
                    <a:p>
                      <a:pPr marL="0" marR="0">
                        <a:lnSpc>
                          <a:spcPct val="200000"/>
                        </a:lnSpc>
                        <a:spcBef>
                          <a:spcPts val="0"/>
                        </a:spcBef>
                        <a:spcAft>
                          <a:spcPts val="0"/>
                        </a:spcAft>
                      </a:pPr>
                      <a:r>
                        <a:rPr lang="en-US" sz="1100" b="1">
                          <a:latin typeface="Times New Roman"/>
                          <a:ea typeface="Times New Roman"/>
                          <a:cs typeface="Times New Roman"/>
                        </a:rPr>
                        <a:t>EPI</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60</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61</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67</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60</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67</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63</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a:latin typeface="Times New Roman"/>
                          <a:ea typeface="Times New Roman"/>
                          <a:cs typeface="Times New Roman"/>
                        </a:rPr>
                        <a:t>65</a:t>
                      </a:r>
                      <a:endParaRPr lang="en-US" sz="100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b="1" dirty="0">
                          <a:solidFill>
                            <a:srgbClr val="FF0000"/>
                          </a:solidFill>
                          <a:latin typeface="Times New Roman"/>
                          <a:ea typeface="Times New Roman"/>
                          <a:cs typeface="Times New Roman"/>
                        </a:rPr>
                        <a:t>63%</a:t>
                      </a:r>
                      <a:endParaRPr lang="en-US" sz="1000" b="1" dirty="0">
                        <a:latin typeface="Times New Roman"/>
                        <a:ea typeface="Times New Roman"/>
                        <a:cs typeface="Times New Roman"/>
                      </a:endParaRPr>
                    </a:p>
                  </a:txBody>
                  <a:tcPr marL="67608" marR="676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Chart 6"/>
          <p:cNvGraphicFramePr/>
          <p:nvPr/>
        </p:nvGraphicFramePr>
        <p:xfrm>
          <a:off x="1752600" y="762000"/>
          <a:ext cx="5248275" cy="2895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solidFill>
                  <a:schemeClr val="tx2"/>
                </a:solidFill>
              </a:rPr>
              <a:t>Access to and output of education</a:t>
            </a:r>
            <a:endParaRPr lang="en-US" sz="2400" dirty="0"/>
          </a:p>
        </p:txBody>
      </p:sp>
      <p:graphicFrame>
        <p:nvGraphicFramePr>
          <p:cNvPr id="3" name="Chart 2"/>
          <p:cNvGraphicFramePr/>
          <p:nvPr/>
        </p:nvGraphicFramePr>
        <p:xfrm>
          <a:off x="1600200" y="1066800"/>
          <a:ext cx="6036693" cy="29071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1676400" y="3846830"/>
          <a:ext cx="5943600" cy="30111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400" b="1" dirty="0" smtClean="0">
                <a:solidFill>
                  <a:schemeClr val="tx2"/>
                </a:solidFill>
              </a:rPr>
              <a:t>The face of the needy: (female) single parent household</a:t>
            </a:r>
            <a:endParaRPr lang="en-US" sz="2400" b="1" dirty="0">
              <a:solidFill>
                <a:schemeClr val="tx2"/>
              </a:solidFill>
            </a:endParaRPr>
          </a:p>
        </p:txBody>
      </p:sp>
      <p:sp>
        <p:nvSpPr>
          <p:cNvPr id="3" name="Content Placeholder 2"/>
          <p:cNvSpPr>
            <a:spLocks noGrp="1"/>
          </p:cNvSpPr>
          <p:nvPr>
            <p:ph idx="1"/>
          </p:nvPr>
        </p:nvSpPr>
        <p:spPr>
          <a:xfrm>
            <a:off x="152400" y="533400"/>
            <a:ext cx="8763000" cy="6172200"/>
          </a:xfrm>
        </p:spPr>
        <p:txBody>
          <a:bodyPr>
            <a:normAutofit fontScale="25000" lnSpcReduction="20000"/>
          </a:bodyPr>
          <a:lstStyle/>
          <a:p>
            <a:pPr lvl="0"/>
            <a:r>
              <a:rPr lang="en-US" sz="11200" dirty="0" smtClean="0">
                <a:solidFill>
                  <a:srgbClr val="C00000"/>
                </a:solidFill>
              </a:rPr>
              <a:t>1/6</a:t>
            </a:r>
            <a:r>
              <a:rPr lang="en-US" dirty="0" smtClean="0">
                <a:solidFill>
                  <a:srgbClr val="C00000"/>
                </a:solidFill>
              </a:rPr>
              <a:t> </a:t>
            </a:r>
            <a:r>
              <a:rPr lang="en-US" sz="5600" dirty="0" smtClean="0">
                <a:solidFill>
                  <a:srgbClr val="C00000"/>
                </a:solidFill>
              </a:rPr>
              <a:t>(</a:t>
            </a:r>
            <a:r>
              <a:rPr lang="en-US" sz="5600" dirty="0">
                <a:solidFill>
                  <a:srgbClr val="C00000"/>
                </a:solidFill>
              </a:rPr>
              <a:t>15.4%) nuclear households </a:t>
            </a:r>
            <a:r>
              <a:rPr lang="en-US" sz="5600" dirty="0"/>
              <a:t>and circa </a:t>
            </a:r>
            <a:r>
              <a:rPr lang="en-US" sz="5600" dirty="0">
                <a:solidFill>
                  <a:srgbClr val="C00000"/>
                </a:solidFill>
              </a:rPr>
              <a:t>7 percent of all non-collective households</a:t>
            </a:r>
            <a:r>
              <a:rPr lang="en-US" sz="5600" dirty="0"/>
              <a:t> was </a:t>
            </a:r>
            <a:r>
              <a:rPr lang="en-US" sz="5600" dirty="0">
                <a:solidFill>
                  <a:srgbClr val="C00000"/>
                </a:solidFill>
              </a:rPr>
              <a:t>one-parent households with dependent children under age 18 </a:t>
            </a:r>
            <a:r>
              <a:rPr lang="en-US" sz="5600" dirty="0"/>
              <a:t>(N=2,420) at the time the 2010 Census was administered. In The Netherlands 16% of all families was comprised of a single parent household (with one of more dependent children</a:t>
            </a:r>
            <a:r>
              <a:rPr lang="en-US" sz="5600" dirty="0" smtClean="0"/>
              <a:t>). </a:t>
            </a:r>
            <a:r>
              <a:rPr lang="en-GB" sz="5600" dirty="0" smtClean="0"/>
              <a:t>Aruba-born </a:t>
            </a:r>
            <a:r>
              <a:rPr lang="en-GB" sz="5600" dirty="0"/>
              <a:t>male single-parents comprised circa 5% of all fathers born in Aruba. </a:t>
            </a:r>
            <a:endParaRPr lang="en-GB" sz="5600" dirty="0" smtClean="0"/>
          </a:p>
          <a:p>
            <a:pPr lvl="0"/>
            <a:endParaRPr lang="en-US" dirty="0"/>
          </a:p>
          <a:p>
            <a:pPr lvl="0"/>
            <a:r>
              <a:rPr lang="en-GB" sz="8600" dirty="0" smtClean="0">
                <a:solidFill>
                  <a:srgbClr val="C00000"/>
                </a:solidFill>
              </a:rPr>
              <a:t>Circa four in ten </a:t>
            </a:r>
            <a:r>
              <a:rPr lang="en-GB" sz="5600" dirty="0" smtClean="0"/>
              <a:t>(38%) of all </a:t>
            </a:r>
            <a:r>
              <a:rPr lang="en-GB" sz="5600" dirty="0"/>
              <a:t>the mothers born in </a:t>
            </a:r>
            <a:r>
              <a:rPr lang="en-GB" sz="5600" dirty="0" smtClean="0"/>
              <a:t>Aruba, and  around one-fourth foreign-born mothers (25.5%) was </a:t>
            </a:r>
            <a:r>
              <a:rPr lang="en-GB" sz="5600" dirty="0"/>
              <a:t>single-parent. </a:t>
            </a:r>
            <a:r>
              <a:rPr lang="en-GB" sz="8600" dirty="0" smtClean="0">
                <a:solidFill>
                  <a:srgbClr val="C00000"/>
                </a:solidFill>
              </a:rPr>
              <a:t>An important </a:t>
            </a:r>
            <a:r>
              <a:rPr lang="en-GB" sz="8600" dirty="0">
                <a:solidFill>
                  <a:srgbClr val="C00000"/>
                </a:solidFill>
              </a:rPr>
              <a:t>minority </a:t>
            </a:r>
            <a:r>
              <a:rPr lang="en-GB" sz="5600" dirty="0" smtClean="0"/>
              <a:t>(46%) of the single mothers was never married and 40 percent </a:t>
            </a:r>
            <a:r>
              <a:rPr lang="en-GB" sz="5600" dirty="0" smtClean="0">
                <a:solidFill>
                  <a:srgbClr val="C00000"/>
                </a:solidFill>
              </a:rPr>
              <a:t>was divorced</a:t>
            </a:r>
            <a:r>
              <a:rPr lang="en-GB" sz="5600" dirty="0" smtClean="0"/>
              <a:t>.</a:t>
            </a:r>
          </a:p>
          <a:p>
            <a:pPr lvl="0"/>
            <a:endParaRPr lang="en-US" dirty="0"/>
          </a:p>
          <a:p>
            <a:pPr lvl="0"/>
            <a:r>
              <a:rPr lang="en-GB" sz="8600" dirty="0">
                <a:solidFill>
                  <a:srgbClr val="C00000"/>
                </a:solidFill>
              </a:rPr>
              <a:t>Forty-two percent </a:t>
            </a:r>
            <a:r>
              <a:rPr lang="en-GB" sz="5600" dirty="0">
                <a:solidFill>
                  <a:srgbClr val="C00000"/>
                </a:solidFill>
              </a:rPr>
              <a:t>of the single mothers </a:t>
            </a:r>
            <a:r>
              <a:rPr lang="en-GB" sz="5600" dirty="0"/>
              <a:t>and </a:t>
            </a:r>
            <a:r>
              <a:rPr lang="en-GB" sz="8600" dirty="0">
                <a:solidFill>
                  <a:srgbClr val="C00000"/>
                </a:solidFill>
              </a:rPr>
              <a:t>25 percent </a:t>
            </a:r>
            <a:r>
              <a:rPr lang="en-GB" sz="5600" dirty="0">
                <a:solidFill>
                  <a:srgbClr val="FF0000"/>
                </a:solidFill>
              </a:rPr>
              <a:t>of the single fathers </a:t>
            </a:r>
            <a:r>
              <a:rPr lang="en-GB" sz="5600" dirty="0"/>
              <a:t>reported a monthly </a:t>
            </a:r>
            <a:r>
              <a:rPr lang="en-GB" sz="5600" dirty="0">
                <a:solidFill>
                  <a:srgbClr val="C00000"/>
                </a:solidFill>
              </a:rPr>
              <a:t>income of less than </a:t>
            </a:r>
            <a:r>
              <a:rPr lang="en-GB" sz="5600" dirty="0" err="1">
                <a:solidFill>
                  <a:srgbClr val="C00000"/>
                </a:solidFill>
              </a:rPr>
              <a:t>Afl</a:t>
            </a:r>
            <a:r>
              <a:rPr lang="en-GB" sz="5600" dirty="0">
                <a:solidFill>
                  <a:srgbClr val="C00000"/>
                </a:solidFill>
              </a:rPr>
              <a:t>. 2,000. </a:t>
            </a:r>
            <a:r>
              <a:rPr lang="en-GB" sz="5600" dirty="0"/>
              <a:t>We refer to an earlier presented data that the median household monthly income was estimated at </a:t>
            </a:r>
            <a:r>
              <a:rPr lang="en-GB" sz="5600" dirty="0" err="1"/>
              <a:t>Afl</a:t>
            </a:r>
            <a:r>
              <a:rPr lang="en-GB" sz="5600" dirty="0"/>
              <a:t>. 3.300</a:t>
            </a:r>
            <a:r>
              <a:rPr lang="en-GB" sz="5600" dirty="0" smtClean="0"/>
              <a:t>.</a:t>
            </a:r>
          </a:p>
          <a:p>
            <a:pPr lvl="0"/>
            <a:endParaRPr lang="en-US" dirty="0"/>
          </a:p>
          <a:p>
            <a:r>
              <a:rPr lang="en-GB" sz="8600" dirty="0">
                <a:solidFill>
                  <a:srgbClr val="C00000"/>
                </a:solidFill>
              </a:rPr>
              <a:t>About ten percent </a:t>
            </a:r>
            <a:r>
              <a:rPr lang="en-GB" sz="5600" dirty="0">
                <a:solidFill>
                  <a:srgbClr val="C00000"/>
                </a:solidFill>
              </a:rPr>
              <a:t>of all non-collective households (10.2%) was female headed (mother alone with children of all ages)</a:t>
            </a:r>
            <a:r>
              <a:rPr lang="en-GB" sz="5600" dirty="0"/>
              <a:t> and the male headed households accounted for a bit more than one percent (1.2%) in 2010. In the year 1991 the percentages were 8.2 percent and 1.0 percent, respectively.</a:t>
            </a:r>
            <a:r>
              <a:rPr lang="en-US" sz="5600" dirty="0" smtClean="0"/>
              <a:t> </a:t>
            </a:r>
          </a:p>
          <a:p>
            <a:endParaRPr lang="en-US" dirty="0"/>
          </a:p>
          <a:p>
            <a:pPr lvl="0">
              <a:buNone/>
            </a:pPr>
            <a:r>
              <a:rPr lang="en-GB" dirty="0" smtClean="0">
                <a:solidFill>
                  <a:srgbClr val="C00000"/>
                </a:solidFill>
              </a:rPr>
              <a:t>	</a:t>
            </a:r>
            <a:r>
              <a:rPr lang="en-GB" sz="8600" dirty="0" smtClean="0">
                <a:solidFill>
                  <a:srgbClr val="C00000"/>
                </a:solidFill>
              </a:rPr>
              <a:t>50 percent </a:t>
            </a:r>
            <a:r>
              <a:rPr lang="en-GB" sz="5600" dirty="0" smtClean="0"/>
              <a:t>of the population </a:t>
            </a:r>
            <a:r>
              <a:rPr lang="en-GB" sz="5600" dirty="0" smtClean="0">
                <a:solidFill>
                  <a:srgbClr val="C00000"/>
                </a:solidFill>
              </a:rPr>
              <a:t>receiving the “</a:t>
            </a:r>
            <a:r>
              <a:rPr lang="en-GB" sz="5600" dirty="0" err="1" smtClean="0">
                <a:solidFill>
                  <a:srgbClr val="C00000"/>
                </a:solidFill>
              </a:rPr>
              <a:t>gezinsuitkering</a:t>
            </a:r>
            <a:r>
              <a:rPr lang="en-GB" sz="5600" dirty="0" smtClean="0">
                <a:solidFill>
                  <a:srgbClr val="C00000"/>
                </a:solidFill>
              </a:rPr>
              <a:t>” </a:t>
            </a:r>
            <a:r>
              <a:rPr lang="en-GB" sz="5600" dirty="0" smtClean="0"/>
              <a:t>was </a:t>
            </a:r>
            <a:r>
              <a:rPr lang="en-GB" sz="5600" dirty="0"/>
              <a:t>comprised of </a:t>
            </a:r>
            <a:r>
              <a:rPr lang="en-GB" sz="5600" dirty="0">
                <a:solidFill>
                  <a:srgbClr val="C00000"/>
                </a:solidFill>
              </a:rPr>
              <a:t>one-parent (mostly female</a:t>
            </a:r>
            <a:r>
              <a:rPr lang="en-GB" sz="5600" dirty="0"/>
              <a:t>) households with children; </a:t>
            </a:r>
            <a:r>
              <a:rPr lang="en-GB" sz="5600" dirty="0" smtClean="0"/>
              <a:t>about </a:t>
            </a:r>
            <a:r>
              <a:rPr lang="en-GB" sz="5600" dirty="0"/>
              <a:t>half (45%) consisted of one-person </a:t>
            </a:r>
            <a:r>
              <a:rPr lang="en-GB" sz="5600" dirty="0" smtClean="0"/>
              <a:t>households;</a:t>
            </a:r>
            <a:r>
              <a:rPr lang="en-US" sz="5600" dirty="0" smtClean="0"/>
              <a:t> </a:t>
            </a:r>
            <a:r>
              <a:rPr lang="en-GB" sz="5600" dirty="0" smtClean="0"/>
              <a:t>the </a:t>
            </a:r>
            <a:r>
              <a:rPr lang="en-GB" sz="5600" dirty="0"/>
              <a:t>group of couples with children accounted for four percent;</a:t>
            </a:r>
            <a:endParaRPr lang="en-US" sz="5600" dirty="0"/>
          </a:p>
          <a:p>
            <a:pPr lvl="0">
              <a:buNone/>
            </a:pPr>
            <a:r>
              <a:rPr lang="en-GB" sz="5600" dirty="0" smtClean="0"/>
              <a:t>	one </a:t>
            </a:r>
            <a:r>
              <a:rPr lang="en-GB" sz="5600" dirty="0"/>
              <a:t>percent was childless couples</a:t>
            </a:r>
            <a:r>
              <a:rPr lang="en-GB" sz="5600" dirty="0" smtClean="0"/>
              <a:t>.</a:t>
            </a:r>
          </a:p>
          <a:p>
            <a:pPr lvl="0">
              <a:buNone/>
            </a:pPr>
            <a:endParaRPr lang="en-GB" dirty="0" smtClean="0"/>
          </a:p>
          <a:p>
            <a:pPr>
              <a:buNone/>
            </a:pPr>
            <a:r>
              <a:rPr lang="en-GB" dirty="0" smtClean="0">
                <a:solidFill>
                  <a:srgbClr val="C00000"/>
                </a:solidFill>
              </a:rPr>
              <a:t>	</a:t>
            </a:r>
            <a:r>
              <a:rPr lang="en-GB" sz="11200" dirty="0" smtClean="0">
                <a:solidFill>
                  <a:srgbClr val="C00000"/>
                </a:solidFill>
              </a:rPr>
              <a:t>4/10 </a:t>
            </a:r>
            <a:r>
              <a:rPr lang="en-GB" sz="5600" dirty="0">
                <a:solidFill>
                  <a:srgbClr val="C00000"/>
                </a:solidFill>
              </a:rPr>
              <a:t>registered cases </a:t>
            </a:r>
            <a:r>
              <a:rPr lang="en-GB" sz="5600" dirty="0" smtClean="0">
                <a:solidFill>
                  <a:srgbClr val="C00000"/>
                </a:solidFill>
              </a:rPr>
              <a:t>of </a:t>
            </a:r>
            <a:r>
              <a:rPr lang="en-GB" sz="5600" dirty="0" err="1" smtClean="0">
                <a:solidFill>
                  <a:srgbClr val="C00000"/>
                </a:solidFill>
              </a:rPr>
              <a:t>Guia</a:t>
            </a:r>
            <a:r>
              <a:rPr lang="en-GB" sz="5600" dirty="0" smtClean="0">
                <a:solidFill>
                  <a:srgbClr val="C00000"/>
                </a:solidFill>
              </a:rPr>
              <a:t> Social was </a:t>
            </a:r>
            <a:r>
              <a:rPr lang="en-GB" sz="5600" dirty="0">
                <a:solidFill>
                  <a:srgbClr val="C00000"/>
                </a:solidFill>
              </a:rPr>
              <a:t>single-parent households</a:t>
            </a:r>
            <a:r>
              <a:rPr lang="en-GB" sz="5600" dirty="0"/>
              <a:t>, of which the vast majority are </a:t>
            </a:r>
            <a:r>
              <a:rPr lang="en-GB" sz="5600" dirty="0" smtClean="0"/>
              <a:t>female-headed. </a:t>
            </a:r>
            <a:r>
              <a:rPr lang="en-GB" sz="11200" dirty="0" smtClean="0">
                <a:solidFill>
                  <a:srgbClr val="C00000"/>
                </a:solidFill>
              </a:rPr>
              <a:t>The </a:t>
            </a:r>
            <a:r>
              <a:rPr lang="en-GB" sz="11200" dirty="0">
                <a:solidFill>
                  <a:srgbClr val="C00000"/>
                </a:solidFill>
              </a:rPr>
              <a:t>majority (67%)</a:t>
            </a:r>
            <a:r>
              <a:rPr lang="en-GB" sz="11200" dirty="0"/>
              <a:t> </a:t>
            </a:r>
            <a:r>
              <a:rPr lang="en-GB" sz="5600" dirty="0"/>
              <a:t>of </a:t>
            </a:r>
            <a:r>
              <a:rPr lang="en-GB" sz="5600" dirty="0" smtClean="0"/>
              <a:t>the </a:t>
            </a:r>
            <a:r>
              <a:rPr lang="en-GB" sz="5600" dirty="0"/>
              <a:t>registered clients of </a:t>
            </a:r>
            <a:r>
              <a:rPr lang="en-US" sz="5600" dirty="0"/>
              <a:t>the section </a:t>
            </a:r>
            <a:r>
              <a:rPr lang="en-US" sz="5600" dirty="0">
                <a:solidFill>
                  <a:srgbClr val="C00000"/>
                </a:solidFill>
              </a:rPr>
              <a:t>“</a:t>
            </a:r>
            <a:r>
              <a:rPr lang="en-US" sz="5600" dirty="0" err="1" smtClean="0">
                <a:solidFill>
                  <a:srgbClr val="C00000"/>
                </a:solidFill>
              </a:rPr>
              <a:t>Seccion</a:t>
            </a:r>
            <a:r>
              <a:rPr lang="en-US" sz="5600" dirty="0" smtClean="0">
                <a:solidFill>
                  <a:srgbClr val="C00000"/>
                </a:solidFill>
              </a:rPr>
              <a:t> </a:t>
            </a:r>
            <a:r>
              <a:rPr lang="en-US" sz="5600" dirty="0" err="1" smtClean="0">
                <a:solidFill>
                  <a:srgbClr val="C00000"/>
                </a:solidFill>
              </a:rPr>
              <a:t>di</a:t>
            </a:r>
            <a:r>
              <a:rPr lang="en-US" sz="5600" dirty="0" smtClean="0">
                <a:solidFill>
                  <a:srgbClr val="C00000"/>
                </a:solidFill>
              </a:rPr>
              <a:t> </a:t>
            </a:r>
            <a:r>
              <a:rPr lang="en-US" sz="5600" dirty="0" err="1" smtClean="0">
                <a:solidFill>
                  <a:srgbClr val="C00000"/>
                </a:solidFill>
              </a:rPr>
              <a:t>Bida</a:t>
            </a:r>
            <a:r>
              <a:rPr lang="en-US" sz="5600" dirty="0" smtClean="0">
                <a:solidFill>
                  <a:srgbClr val="C00000"/>
                </a:solidFill>
              </a:rPr>
              <a:t> y </a:t>
            </a:r>
            <a:r>
              <a:rPr lang="en-US" sz="5600" dirty="0" err="1" smtClean="0">
                <a:solidFill>
                  <a:srgbClr val="C00000"/>
                </a:solidFill>
              </a:rPr>
              <a:t>Famia</a:t>
            </a:r>
            <a:r>
              <a:rPr lang="en-US" sz="5600" dirty="0" smtClean="0">
                <a:solidFill>
                  <a:srgbClr val="C00000"/>
                </a:solidFill>
              </a:rPr>
              <a:t>” </a:t>
            </a:r>
            <a:r>
              <a:rPr lang="en-GB" sz="5600" dirty="0" smtClean="0"/>
              <a:t>was </a:t>
            </a:r>
            <a:r>
              <a:rPr lang="en-GB" sz="5600" dirty="0"/>
              <a:t>comprised of females. </a:t>
            </a:r>
            <a:endParaRPr lang="en-GB" sz="5600" dirty="0" smtClean="0"/>
          </a:p>
          <a:p>
            <a:pPr lvl="0">
              <a:buNone/>
            </a:pPr>
            <a:r>
              <a:rPr lang="en-GB" sz="5600" dirty="0" smtClean="0">
                <a:solidFill>
                  <a:srgbClr val="C00000"/>
                </a:solidFill>
              </a:rPr>
              <a:t>	</a:t>
            </a:r>
            <a:r>
              <a:rPr lang="en-GB" sz="11200" dirty="0" smtClean="0">
                <a:solidFill>
                  <a:srgbClr val="C00000"/>
                </a:solidFill>
              </a:rPr>
              <a:t>One-third</a:t>
            </a:r>
            <a:r>
              <a:rPr lang="en-GB" sz="5600" dirty="0" smtClean="0">
                <a:solidFill>
                  <a:srgbClr val="C00000"/>
                </a:solidFill>
              </a:rPr>
              <a:t> </a:t>
            </a:r>
            <a:r>
              <a:rPr lang="en-GB" sz="5600" dirty="0">
                <a:solidFill>
                  <a:srgbClr val="C00000"/>
                </a:solidFill>
              </a:rPr>
              <a:t>(35%) </a:t>
            </a:r>
            <a:r>
              <a:rPr lang="en-GB" sz="5600" dirty="0"/>
              <a:t>of the in 2016 recorded heads of households </a:t>
            </a:r>
            <a:r>
              <a:rPr lang="en-GB" sz="5600" dirty="0">
                <a:solidFill>
                  <a:srgbClr val="C00000"/>
                </a:solidFill>
              </a:rPr>
              <a:t>receiving family transfers (“</a:t>
            </a:r>
            <a:r>
              <a:rPr lang="en-GB" sz="5600" dirty="0" err="1">
                <a:solidFill>
                  <a:srgbClr val="C00000"/>
                </a:solidFill>
              </a:rPr>
              <a:t>gezinsuitkering</a:t>
            </a:r>
            <a:r>
              <a:rPr lang="en-GB" sz="5600" dirty="0">
                <a:solidFill>
                  <a:srgbClr val="C00000"/>
                </a:solidFill>
              </a:rPr>
              <a:t>”) </a:t>
            </a:r>
            <a:r>
              <a:rPr lang="en-GB" sz="11200" dirty="0">
                <a:solidFill>
                  <a:srgbClr val="C00000"/>
                </a:solidFill>
              </a:rPr>
              <a:t>never held a job. </a:t>
            </a:r>
            <a:endParaRPr lang="en-US" sz="11200" dirty="0">
              <a:solidFill>
                <a:srgbClr val="C00000"/>
              </a:solidFill>
            </a:endParaRPr>
          </a:p>
          <a:p>
            <a:endParaRPr lang="en-US" dirty="0"/>
          </a:p>
          <a:p>
            <a:pPr lvl="0"/>
            <a:endParaRPr lang="en-US" dirty="0"/>
          </a:p>
          <a:p>
            <a:endParaRPr lang="en-US" dirty="0"/>
          </a:p>
        </p:txBody>
      </p:sp>
      <p:sp>
        <p:nvSpPr>
          <p:cNvPr id="4" name="Flowchart: Decision 3"/>
          <p:cNvSpPr/>
          <p:nvPr/>
        </p:nvSpPr>
        <p:spPr>
          <a:xfrm>
            <a:off x="152400" y="685800"/>
            <a:ext cx="3048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cision 7"/>
          <p:cNvSpPr/>
          <p:nvPr/>
        </p:nvSpPr>
        <p:spPr>
          <a:xfrm>
            <a:off x="152400" y="5181600"/>
            <a:ext cx="3048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cision 8"/>
          <p:cNvSpPr/>
          <p:nvPr/>
        </p:nvSpPr>
        <p:spPr>
          <a:xfrm flipV="1">
            <a:off x="152400" y="1676400"/>
            <a:ext cx="3048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152400" y="2590800"/>
            <a:ext cx="3048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cision 11"/>
          <p:cNvSpPr/>
          <p:nvPr/>
        </p:nvSpPr>
        <p:spPr>
          <a:xfrm>
            <a:off x="152400" y="3352800"/>
            <a:ext cx="3048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ecision 13"/>
          <p:cNvSpPr/>
          <p:nvPr/>
        </p:nvSpPr>
        <p:spPr>
          <a:xfrm>
            <a:off x="152400" y="4191000"/>
            <a:ext cx="3048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solidFill>
                  <a:schemeClr val="tx2"/>
                </a:solidFill>
              </a:rPr>
              <a:t>People with special needs</a:t>
            </a:r>
            <a:endParaRPr lang="en-US" sz="2400" b="1" dirty="0">
              <a:solidFill>
                <a:schemeClr val="tx2"/>
              </a:solidFill>
            </a:endParaRPr>
          </a:p>
        </p:txBody>
      </p:sp>
      <p:graphicFrame>
        <p:nvGraphicFramePr>
          <p:cNvPr id="3" name="Chart 2"/>
          <p:cNvGraphicFramePr/>
          <p:nvPr/>
        </p:nvGraphicFramePr>
        <p:xfrm>
          <a:off x="2133600" y="838200"/>
          <a:ext cx="4543425" cy="2800350"/>
        </p:xfrm>
        <a:graphic>
          <a:graphicData uri="http://schemas.openxmlformats.org/drawingml/2006/chart">
            <c:chart xmlns:c="http://schemas.openxmlformats.org/drawingml/2006/chart" xmlns:r="http://schemas.openxmlformats.org/officeDocument/2006/relationships" r:id="rId2"/>
          </a:graphicData>
        </a:graphic>
      </p:graphicFrame>
      <p:pic>
        <p:nvPicPr>
          <p:cNvPr id="4" name="Chart 5"/>
          <p:cNvPicPr/>
          <p:nvPr/>
        </p:nvPicPr>
        <p:blipFill>
          <a:blip r:embed="rId3" cstate="print"/>
          <a:srcRect/>
          <a:stretch>
            <a:fillRect/>
          </a:stretch>
        </p:blipFill>
        <p:spPr bwMode="auto">
          <a:xfrm>
            <a:off x="1752600" y="3810000"/>
            <a:ext cx="5372100" cy="2743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solidFill>
                  <a:schemeClr val="tx2"/>
                </a:solidFill>
              </a:rPr>
              <a:t>People with special needs</a:t>
            </a:r>
            <a:endParaRPr lang="en-US" sz="2400" b="1" dirty="0">
              <a:solidFill>
                <a:schemeClr val="tx2"/>
              </a:solidFill>
            </a:endParaRPr>
          </a:p>
        </p:txBody>
      </p:sp>
      <p:graphicFrame>
        <p:nvGraphicFramePr>
          <p:cNvPr id="3" name="Chart 2"/>
          <p:cNvGraphicFramePr/>
          <p:nvPr/>
        </p:nvGraphicFramePr>
        <p:xfrm>
          <a:off x="2209800" y="990600"/>
          <a:ext cx="4514850" cy="2771775"/>
        </p:xfrm>
        <a:graphic>
          <a:graphicData uri="http://schemas.openxmlformats.org/drawingml/2006/chart">
            <c:chart xmlns:c="http://schemas.openxmlformats.org/drawingml/2006/chart" xmlns:r="http://schemas.openxmlformats.org/officeDocument/2006/relationships" r:id="rId2"/>
          </a:graphicData>
        </a:graphic>
      </p:graphicFrame>
      <p:pic>
        <p:nvPicPr>
          <p:cNvPr id="4" name="Chart 1"/>
          <p:cNvPicPr/>
          <p:nvPr/>
        </p:nvPicPr>
        <p:blipFill>
          <a:blip r:embed="rId3" cstate="print"/>
          <a:srcRect/>
          <a:stretch>
            <a:fillRect/>
          </a:stretch>
        </p:blipFill>
        <p:spPr bwMode="auto">
          <a:xfrm>
            <a:off x="2286000" y="4105275"/>
            <a:ext cx="4619625" cy="2752725"/>
          </a:xfrm>
          <a:prstGeom prst="rect">
            <a:avLst/>
          </a:prstGeom>
          <a:noFill/>
          <a:ln w="9525">
            <a:noFill/>
            <a:miter lim="800000"/>
            <a:headEnd/>
            <a:tailEnd/>
          </a:ln>
        </p:spPr>
      </p:pic>
      <p:sp>
        <p:nvSpPr>
          <p:cNvPr id="35841" name="Rectangle 1"/>
          <p:cNvSpPr>
            <a:spLocks noChangeArrowheads="1"/>
          </p:cNvSpPr>
          <p:nvPr/>
        </p:nvSpPr>
        <p:spPr bwMode="auto">
          <a:xfrm>
            <a:off x="381000" y="3657600"/>
            <a:ext cx="7772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Chart 38  Percentage of respondents reporting being a caregiver for an elderly or disabled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family member by age and sex.</a:t>
            </a:r>
            <a:endParaRPr kumimoji="0" lang="en-GB"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chemeClr val="tx2"/>
                </a:solidFill>
              </a:rPr>
              <a:t>Final remarks</a:t>
            </a:r>
            <a:endParaRPr lang="en-US" dirty="0">
              <a:solidFill>
                <a:schemeClr val="tx2"/>
              </a:solidFill>
            </a:endParaRPr>
          </a:p>
        </p:txBody>
      </p:sp>
      <p:sp>
        <p:nvSpPr>
          <p:cNvPr id="3" name="Oval 2"/>
          <p:cNvSpPr/>
          <p:nvPr/>
        </p:nvSpPr>
        <p:spPr>
          <a:xfrm>
            <a:off x="3657600" y="8382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High unemployment rate</a:t>
            </a:r>
            <a:endParaRPr lang="en-US" sz="1600" dirty="0"/>
          </a:p>
        </p:txBody>
      </p:sp>
      <p:sp>
        <p:nvSpPr>
          <p:cNvPr id="4" name="Rectangle 3"/>
          <p:cNvSpPr/>
          <p:nvPr/>
        </p:nvSpPr>
        <p:spPr>
          <a:xfrm>
            <a:off x="3962400" y="3352800"/>
            <a:ext cx="1676400" cy="152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YOUTH IN CRISIS</a:t>
            </a:r>
            <a:endParaRPr lang="en-US" dirty="0"/>
          </a:p>
        </p:txBody>
      </p:sp>
      <p:sp>
        <p:nvSpPr>
          <p:cNvPr id="5" name="Oval 4"/>
          <p:cNvSpPr/>
          <p:nvPr/>
        </p:nvSpPr>
        <p:spPr>
          <a:xfrm>
            <a:off x="914400" y="19812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Low educational output</a:t>
            </a:r>
            <a:endParaRPr lang="en-US" sz="1600" dirty="0"/>
          </a:p>
        </p:txBody>
      </p:sp>
      <p:sp>
        <p:nvSpPr>
          <p:cNvPr id="6" name="Oval 5"/>
          <p:cNvSpPr/>
          <p:nvPr/>
        </p:nvSpPr>
        <p:spPr>
          <a:xfrm>
            <a:off x="6477000" y="21336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A notable and apparent growing number of economic-inactive youth</a:t>
            </a:r>
            <a:endParaRPr lang="en-US" sz="1600" dirty="0"/>
          </a:p>
        </p:txBody>
      </p:sp>
      <p:sp>
        <p:nvSpPr>
          <p:cNvPr id="7" name="Oval 6"/>
          <p:cNvSpPr/>
          <p:nvPr/>
        </p:nvSpPr>
        <p:spPr>
          <a:xfrm>
            <a:off x="1447800" y="45720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Growing number of youth involved in violent crimes</a:t>
            </a:r>
            <a:endParaRPr lang="en-US" sz="1600" dirty="0"/>
          </a:p>
        </p:txBody>
      </p:sp>
      <p:sp>
        <p:nvSpPr>
          <p:cNvPr id="8" name="Oval 7"/>
          <p:cNvSpPr/>
          <p:nvPr/>
        </p:nvSpPr>
        <p:spPr>
          <a:xfrm>
            <a:off x="6019800" y="45720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Relatively high teen fertility rate*</a:t>
            </a:r>
            <a:endParaRPr lang="en-US" sz="1600" dirty="0"/>
          </a:p>
        </p:txBody>
      </p:sp>
      <p:sp>
        <p:nvSpPr>
          <p:cNvPr id="9" name="Down Arrow 8"/>
          <p:cNvSpPr/>
          <p:nvPr/>
        </p:nvSpPr>
        <p:spPr>
          <a:xfrm>
            <a:off x="4572000" y="3048000"/>
            <a:ext cx="484632"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8409711">
            <a:off x="3237354" y="3056593"/>
            <a:ext cx="484632" cy="1066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2240630">
            <a:off x="5802481" y="3109989"/>
            <a:ext cx="484632" cy="95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13121262">
            <a:off x="3331355" y="4022477"/>
            <a:ext cx="484632" cy="832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6903062">
            <a:off x="5915308" y="3960523"/>
            <a:ext cx="484632" cy="867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chemeClr val="tx2"/>
                </a:solidFill>
              </a:rPr>
              <a:t>Final remarks</a:t>
            </a:r>
            <a:endParaRPr lang="en-US" dirty="0">
              <a:solidFill>
                <a:schemeClr val="tx2"/>
              </a:solidFill>
            </a:endParaRPr>
          </a:p>
        </p:txBody>
      </p:sp>
      <p:sp>
        <p:nvSpPr>
          <p:cNvPr id="3" name="Oval 2"/>
          <p:cNvSpPr/>
          <p:nvPr/>
        </p:nvSpPr>
        <p:spPr>
          <a:xfrm>
            <a:off x="3505200" y="838200"/>
            <a:ext cx="22098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Concentrated in the lower income categories.</a:t>
            </a:r>
          </a:p>
          <a:p>
            <a:pPr algn="ctr"/>
            <a:r>
              <a:rPr lang="en-US" sz="1600" dirty="0" smtClean="0">
                <a:solidFill>
                  <a:srgbClr val="C00000"/>
                </a:solidFill>
              </a:rPr>
              <a:t>&lt; </a:t>
            </a:r>
            <a:r>
              <a:rPr lang="en-US" sz="1600" dirty="0" err="1" smtClean="0">
                <a:solidFill>
                  <a:srgbClr val="C00000"/>
                </a:solidFill>
              </a:rPr>
              <a:t>Afl</a:t>
            </a:r>
            <a:r>
              <a:rPr lang="en-US" sz="1600" dirty="0" smtClean="0">
                <a:solidFill>
                  <a:srgbClr val="C00000"/>
                </a:solidFill>
              </a:rPr>
              <a:t>. 2000 p.m.</a:t>
            </a:r>
            <a:r>
              <a:rPr lang="en-US" sz="1600" dirty="0" smtClean="0"/>
              <a:t> Women: 42%</a:t>
            </a:r>
          </a:p>
          <a:p>
            <a:pPr algn="ctr"/>
            <a:r>
              <a:rPr lang="en-US" sz="1600" dirty="0" smtClean="0"/>
              <a:t>Men: 25% High</a:t>
            </a:r>
            <a:endParaRPr lang="en-US" sz="1600" dirty="0"/>
          </a:p>
        </p:txBody>
      </p:sp>
      <p:sp>
        <p:nvSpPr>
          <p:cNvPr id="4" name="Rectangle 3"/>
          <p:cNvSpPr/>
          <p:nvPr/>
        </p:nvSpPr>
        <p:spPr>
          <a:xfrm>
            <a:off x="3962400" y="3352800"/>
            <a:ext cx="1676400" cy="152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(Female) single parent households are vulnerable</a:t>
            </a:r>
            <a:endParaRPr lang="en-US" dirty="0"/>
          </a:p>
        </p:txBody>
      </p:sp>
      <p:sp>
        <p:nvSpPr>
          <p:cNvPr id="5" name="Oval 4"/>
          <p:cNvSpPr/>
          <p:nvPr/>
        </p:nvSpPr>
        <p:spPr>
          <a:xfrm>
            <a:off x="914400" y="19812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Four in ten of the </a:t>
            </a:r>
            <a:r>
              <a:rPr lang="en-US" sz="1600" dirty="0" err="1" smtClean="0"/>
              <a:t>G</a:t>
            </a:r>
            <a:r>
              <a:rPr lang="en-US" sz="1600" dirty="0" err="1" smtClean="0"/>
              <a:t>uia</a:t>
            </a:r>
            <a:r>
              <a:rPr lang="en-US" sz="1600" dirty="0" smtClean="0"/>
              <a:t> Social’s </a:t>
            </a:r>
            <a:r>
              <a:rPr lang="en-US" sz="1600" dirty="0" err="1" smtClean="0"/>
              <a:t>clientle</a:t>
            </a:r>
            <a:r>
              <a:rPr lang="en-US" sz="1600" dirty="0" smtClean="0"/>
              <a:t> are single parents </a:t>
            </a:r>
            <a:endParaRPr lang="en-US" sz="1600" dirty="0"/>
          </a:p>
        </p:txBody>
      </p:sp>
      <p:sp>
        <p:nvSpPr>
          <p:cNvPr id="6" name="Oval 5"/>
          <p:cNvSpPr/>
          <p:nvPr/>
        </p:nvSpPr>
        <p:spPr>
          <a:xfrm>
            <a:off x="6477000" y="2133600"/>
            <a:ext cx="22098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About half of the recipients of ‘</a:t>
            </a:r>
            <a:r>
              <a:rPr lang="en-US" sz="1600" dirty="0" err="1" smtClean="0"/>
              <a:t>gezinsuitkering</a:t>
            </a:r>
            <a:r>
              <a:rPr lang="en-US" sz="1600" dirty="0" smtClean="0"/>
              <a:t>’ are single-parent (mostly females) </a:t>
            </a:r>
            <a:endParaRPr lang="en-US" sz="1600" dirty="0"/>
          </a:p>
        </p:txBody>
      </p:sp>
      <p:sp>
        <p:nvSpPr>
          <p:cNvPr id="7" name="Oval 6"/>
          <p:cNvSpPr/>
          <p:nvPr/>
        </p:nvSpPr>
        <p:spPr>
          <a:xfrm>
            <a:off x="1447800" y="45720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One-third (34%) of female welfare recipients never held a job.</a:t>
            </a:r>
            <a:endParaRPr lang="en-US" sz="1600" dirty="0"/>
          </a:p>
        </p:txBody>
      </p:sp>
      <p:sp>
        <p:nvSpPr>
          <p:cNvPr id="8" name="Oval 7"/>
          <p:cNvSpPr/>
          <p:nvPr/>
        </p:nvSpPr>
        <p:spPr>
          <a:xfrm>
            <a:off x="6019800" y="4572000"/>
            <a:ext cx="2057400" cy="2133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38% of local- born and 25.5% of foreign-born mothers were single-parents in 2010</a:t>
            </a:r>
            <a:endParaRPr lang="en-US" sz="1600" dirty="0"/>
          </a:p>
        </p:txBody>
      </p:sp>
      <p:sp>
        <p:nvSpPr>
          <p:cNvPr id="9" name="Down Arrow 8"/>
          <p:cNvSpPr/>
          <p:nvPr/>
        </p:nvSpPr>
        <p:spPr>
          <a:xfrm>
            <a:off x="4572000" y="3048000"/>
            <a:ext cx="484632"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8409711">
            <a:off x="3237354" y="3056593"/>
            <a:ext cx="484632" cy="1066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2240630">
            <a:off x="5802481" y="3109989"/>
            <a:ext cx="484632" cy="954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13121262">
            <a:off x="3331355" y="4022477"/>
            <a:ext cx="484632" cy="832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6903062">
            <a:off x="5915308" y="3960523"/>
            <a:ext cx="484632" cy="867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2438399"/>
          </a:xfrm>
        </p:spPr>
        <p:txBody>
          <a:bodyPr>
            <a:normAutofit fontScale="90000"/>
          </a:bodyPr>
          <a:lstStyle/>
          <a:p>
            <a:r>
              <a:rPr lang="nl-NL" dirty="0" smtClean="0"/>
              <a:t/>
            </a:r>
            <a:br>
              <a:rPr lang="nl-NL" dirty="0" smtClean="0"/>
            </a:br>
            <a:r>
              <a:rPr lang="nl-NL" b="1" dirty="0" smtClean="0">
                <a:solidFill>
                  <a:schemeClr val="tx2">
                    <a:lumMod val="50000"/>
                  </a:schemeClr>
                </a:solidFill>
                <a:latin typeface="Book Antiqua" pitchFamily="18" charset="0"/>
              </a:rPr>
              <a:t>MANEHO SOCIAL </a:t>
            </a:r>
            <a:br>
              <a:rPr lang="nl-NL" b="1" dirty="0" smtClean="0">
                <a:solidFill>
                  <a:schemeClr val="tx2">
                    <a:lumMod val="50000"/>
                  </a:schemeClr>
                </a:solidFill>
                <a:latin typeface="Book Antiqua" pitchFamily="18" charset="0"/>
              </a:rPr>
            </a:br>
            <a:r>
              <a:rPr lang="nl-NL" b="1" dirty="0">
                <a:solidFill>
                  <a:schemeClr val="tx2">
                    <a:lumMod val="50000"/>
                  </a:schemeClr>
                </a:solidFill>
                <a:latin typeface="Book Antiqua" pitchFamily="18" charset="0"/>
              </a:rPr>
              <a:t>2</a:t>
            </a:r>
            <a:r>
              <a:rPr lang="nl-NL" b="1" dirty="0" smtClean="0">
                <a:solidFill>
                  <a:schemeClr val="tx2">
                    <a:lumMod val="50000"/>
                  </a:schemeClr>
                </a:solidFill>
                <a:latin typeface="Book Antiqua" pitchFamily="18" charset="0"/>
              </a:rPr>
              <a:t>017-2020 </a:t>
            </a:r>
            <a:r>
              <a:rPr lang="en-US" b="1" dirty="0">
                <a:solidFill>
                  <a:schemeClr val="tx2">
                    <a:lumMod val="50000"/>
                  </a:schemeClr>
                </a:solidFill>
                <a:latin typeface="Book Antiqua" pitchFamily="18" charset="0"/>
              </a:rPr>
              <a:t/>
            </a:r>
            <a:br>
              <a:rPr lang="en-US" b="1" dirty="0">
                <a:solidFill>
                  <a:schemeClr val="tx2">
                    <a:lumMod val="50000"/>
                  </a:schemeClr>
                </a:solidFill>
                <a:latin typeface="Book Antiqua" pitchFamily="18" charset="0"/>
              </a:rPr>
            </a:br>
            <a:r>
              <a:rPr lang="nl-NL" b="1" dirty="0">
                <a:solidFill>
                  <a:schemeClr val="tx2">
                    <a:lumMod val="50000"/>
                  </a:schemeClr>
                </a:solidFill>
                <a:latin typeface="Book Antiqua" pitchFamily="18" charset="0"/>
              </a:rPr>
              <a:t>Directie Sociale Zaken </a:t>
            </a:r>
            <a:r>
              <a:rPr lang="en-US" dirty="0"/>
              <a:t/>
            </a:r>
            <a:br>
              <a:rPr lang="en-US" dirty="0"/>
            </a:br>
            <a:endParaRPr lang="en-US" dirty="0"/>
          </a:p>
        </p:txBody>
      </p:sp>
      <p:sp>
        <p:nvSpPr>
          <p:cNvPr id="3" name="Subtitle 2"/>
          <p:cNvSpPr>
            <a:spLocks noGrp="1"/>
          </p:cNvSpPr>
          <p:nvPr>
            <p:ph type="subTitle" idx="1"/>
          </p:nvPr>
        </p:nvSpPr>
        <p:spPr>
          <a:xfrm>
            <a:off x="762000" y="4724400"/>
            <a:ext cx="7010400" cy="914400"/>
          </a:xfrm>
        </p:spPr>
        <p:txBody>
          <a:bodyPr>
            <a:normAutofit/>
          </a:bodyPr>
          <a:lstStyle/>
          <a:p>
            <a:endParaRPr lang="nl-NL" sz="2400" b="1" dirty="0" smtClean="0">
              <a:solidFill>
                <a:srgbClr val="C00000"/>
              </a:solidFill>
              <a:latin typeface="Book Antiqua" pitchFamily="18" charset="0"/>
            </a:endParaRPr>
          </a:p>
          <a:p>
            <a:r>
              <a:rPr lang="nl-NL" sz="2400" b="1" dirty="0" smtClean="0">
                <a:solidFill>
                  <a:srgbClr val="FF0000"/>
                </a:solidFill>
                <a:latin typeface="Book Antiqua" pitchFamily="18" charset="0"/>
              </a:rPr>
              <a:t>       ‘E </a:t>
            </a:r>
            <a:r>
              <a:rPr lang="nl-NL" sz="2400" b="1" dirty="0" err="1" smtClean="0">
                <a:solidFill>
                  <a:srgbClr val="FF0000"/>
                </a:solidFill>
                <a:latin typeface="Book Antiqua" pitchFamily="18" charset="0"/>
              </a:rPr>
              <a:t>ser</a:t>
            </a:r>
            <a:r>
              <a:rPr lang="nl-NL" sz="2400" b="1" dirty="0" smtClean="0">
                <a:solidFill>
                  <a:srgbClr val="FF0000"/>
                </a:solidFill>
                <a:latin typeface="Book Antiqua" pitchFamily="18" charset="0"/>
              </a:rPr>
              <a:t> </a:t>
            </a:r>
            <a:r>
              <a:rPr lang="nl-NL" sz="2400" b="1" dirty="0" err="1" smtClean="0">
                <a:solidFill>
                  <a:srgbClr val="FF0000"/>
                </a:solidFill>
                <a:latin typeface="Book Antiqua" pitchFamily="18" charset="0"/>
              </a:rPr>
              <a:t>humano</a:t>
            </a:r>
            <a:r>
              <a:rPr lang="nl-NL" sz="2400" b="1" dirty="0" smtClean="0">
                <a:solidFill>
                  <a:srgbClr val="FF0000"/>
                </a:solidFill>
                <a:latin typeface="Book Antiqua" pitchFamily="18" charset="0"/>
              </a:rPr>
              <a:t> </a:t>
            </a:r>
            <a:r>
              <a:rPr lang="nl-NL" sz="2400" b="1" dirty="0" err="1" smtClean="0">
                <a:solidFill>
                  <a:srgbClr val="FF0000"/>
                </a:solidFill>
                <a:latin typeface="Book Antiqua" pitchFamily="18" charset="0"/>
              </a:rPr>
              <a:t>central</a:t>
            </a:r>
            <a:r>
              <a:rPr lang="nl-NL" sz="2400" b="1" dirty="0" smtClean="0">
                <a:solidFill>
                  <a:srgbClr val="FF0000"/>
                </a:solidFill>
                <a:latin typeface="Book Antiqua" pitchFamily="18" charset="0"/>
              </a:rPr>
              <a:t>!’</a:t>
            </a:r>
            <a:endParaRPr lang="en-US" sz="2400" b="1" dirty="0">
              <a:solidFill>
                <a:srgbClr val="FF0000"/>
              </a:solidFill>
            </a:endParaRPr>
          </a:p>
          <a:p>
            <a:endParaRPr lang="en-US" dirty="0">
              <a:solidFill>
                <a:schemeClr val="tx1"/>
              </a:solidFill>
            </a:endParaRPr>
          </a:p>
        </p:txBody>
      </p:sp>
      <p:pic>
        <p:nvPicPr>
          <p:cNvPr id="4" name="Picture 3"/>
          <p:cNvPicPr/>
          <p:nvPr/>
        </p:nvPicPr>
        <p:blipFill>
          <a:blip r:embed="rId3"/>
          <a:srcRect/>
          <a:stretch>
            <a:fillRect/>
          </a:stretch>
        </p:blipFill>
        <p:spPr bwMode="auto">
          <a:xfrm>
            <a:off x="3200400" y="609600"/>
            <a:ext cx="2569210" cy="1200150"/>
          </a:xfrm>
          <a:prstGeom prst="rect">
            <a:avLst/>
          </a:prstGeom>
          <a:noFill/>
          <a:ln w="9525">
            <a:noFill/>
            <a:miter lim="800000"/>
            <a:headEnd/>
            <a:tailEnd/>
          </a:ln>
        </p:spPr>
      </p:pic>
      <p:sp>
        <p:nvSpPr>
          <p:cNvPr id="5" name="Tijdelijke aanduiding voor datum 4"/>
          <p:cNvSpPr>
            <a:spLocks noGrp="1"/>
          </p:cNvSpPr>
          <p:nvPr>
            <p:ph type="dt" sz="half" idx="10"/>
          </p:nvPr>
        </p:nvSpPr>
        <p:spPr/>
        <p:txBody>
          <a:bodyPr/>
          <a:lstStyle/>
          <a:p>
            <a:fld id="{731F9C43-1306-4391-B29A-D54860357D74}" type="datetime1">
              <a:rPr lang="en-US" smtClean="0"/>
              <a:pPr/>
              <a:t>10/3/2017</a:t>
            </a:fld>
            <a:endParaRPr lang="en-US"/>
          </a:p>
        </p:txBody>
      </p:sp>
      <p:sp>
        <p:nvSpPr>
          <p:cNvPr id="6" name="Tijdelijke aanduiding voor dianummer 5"/>
          <p:cNvSpPr>
            <a:spLocks noGrp="1"/>
          </p:cNvSpPr>
          <p:nvPr>
            <p:ph type="sldNum" sz="quarter" idx="12"/>
          </p:nvPr>
        </p:nvSpPr>
        <p:spPr/>
        <p:txBody>
          <a:bodyPr/>
          <a:lstStyle/>
          <a:p>
            <a:fld id="{3683D8F3-9DFB-4DAC-91D7-6FF0F904E8F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nl-NL" sz="3200" dirty="0" err="1" smtClean="0">
                <a:solidFill>
                  <a:srgbClr val="FF0000"/>
                </a:solidFill>
              </a:rPr>
              <a:t>Necesidat</a:t>
            </a:r>
            <a:r>
              <a:rPr lang="nl-NL" sz="3200" dirty="0" smtClean="0">
                <a:solidFill>
                  <a:srgbClr val="FF0000"/>
                </a:solidFill>
              </a:rPr>
              <a:t> di </a:t>
            </a:r>
            <a:r>
              <a:rPr lang="nl-NL" sz="3200" dirty="0" err="1" smtClean="0">
                <a:solidFill>
                  <a:srgbClr val="FF0000"/>
                </a:solidFill>
              </a:rPr>
              <a:t>tur</a:t>
            </a:r>
            <a:r>
              <a:rPr lang="nl-NL" sz="3200" dirty="0" smtClean="0">
                <a:solidFill>
                  <a:srgbClr val="FF0000"/>
                </a:solidFill>
              </a:rPr>
              <a:t> </a:t>
            </a:r>
            <a:r>
              <a:rPr lang="nl-NL" sz="3200" dirty="0" err="1" smtClean="0">
                <a:solidFill>
                  <a:srgbClr val="FF0000"/>
                </a:solidFill>
              </a:rPr>
              <a:t>ser</a:t>
            </a:r>
            <a:r>
              <a:rPr lang="nl-NL" sz="3200" dirty="0" smtClean="0">
                <a:solidFill>
                  <a:srgbClr val="FF0000"/>
                </a:solidFill>
              </a:rPr>
              <a:t> </a:t>
            </a:r>
            <a:r>
              <a:rPr lang="nl-NL" sz="3200" dirty="0" err="1" smtClean="0">
                <a:solidFill>
                  <a:srgbClr val="FF0000"/>
                </a:solidFill>
              </a:rPr>
              <a:t>humano</a:t>
            </a:r>
            <a:r>
              <a:rPr lang="nl-NL" sz="3200" dirty="0" smtClean="0">
                <a:solidFill>
                  <a:srgbClr val="FF0000"/>
                </a:solidFill>
              </a:rPr>
              <a:t> </a:t>
            </a:r>
            <a:r>
              <a:rPr lang="nl-NL" sz="3200" dirty="0" err="1" smtClean="0">
                <a:solidFill>
                  <a:srgbClr val="FF0000"/>
                </a:solidFill>
              </a:rPr>
              <a:t>social</a:t>
            </a:r>
            <a:r>
              <a:rPr lang="nl-NL" sz="3200" dirty="0" smtClean="0">
                <a:solidFill>
                  <a:srgbClr val="FF0000"/>
                </a:solidFill>
              </a:rPr>
              <a:t>.</a:t>
            </a:r>
            <a:endParaRPr lang="nl-NL" sz="3200" dirty="0">
              <a:solidFill>
                <a:srgbClr val="FF0000"/>
              </a:solidFill>
            </a:endParaRPr>
          </a:p>
        </p:txBody>
      </p:sp>
      <p:pic>
        <p:nvPicPr>
          <p:cNvPr id="8" name="Tijdelijke aanduiding voor inhoud 7"/>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52400" y="1371600"/>
            <a:ext cx="8077200" cy="5029200"/>
          </a:xfrm>
        </p:spPr>
      </p:pic>
      <p:sp>
        <p:nvSpPr>
          <p:cNvPr id="9" name="Tijdelijke aanduiding voor datum 8"/>
          <p:cNvSpPr>
            <a:spLocks noGrp="1"/>
          </p:cNvSpPr>
          <p:nvPr>
            <p:ph type="dt" sz="half" idx="10"/>
          </p:nvPr>
        </p:nvSpPr>
        <p:spPr/>
        <p:txBody>
          <a:bodyPr/>
          <a:lstStyle/>
          <a:p>
            <a:fld id="{A8739D79-826A-43BA-BF0A-A5682ABB3A23}" type="datetime1">
              <a:rPr lang="en-US" smtClean="0"/>
              <a:pPr/>
              <a:t>10/3/2017</a:t>
            </a:fld>
            <a:endParaRPr lang="en-US"/>
          </a:p>
        </p:txBody>
      </p:sp>
      <p:sp>
        <p:nvSpPr>
          <p:cNvPr id="10" name="Tijdelijke aanduiding voor dianummer 9"/>
          <p:cNvSpPr>
            <a:spLocks noGrp="1"/>
          </p:cNvSpPr>
          <p:nvPr>
            <p:ph type="sldNum" sz="quarter" idx="12"/>
          </p:nvPr>
        </p:nvSpPr>
        <p:spPr/>
        <p:txBody>
          <a:bodyPr/>
          <a:lstStyle/>
          <a:p>
            <a:fld id="{3683D8F3-9DFB-4DAC-91D7-6FF0F904E8F9}" type="slidenum">
              <a:rPr lang="en-US" smtClean="0"/>
              <a:pPr/>
              <a:t>29</a:t>
            </a:fld>
            <a:endParaRPr lang="en-US"/>
          </a:p>
        </p:txBody>
      </p:sp>
    </p:spTree>
    <p:extLst>
      <p:ext uri="{BB962C8B-B14F-4D97-AF65-F5344CB8AC3E}">
        <p14:creationId xmlns:p14="http://schemas.microsoft.com/office/powerpoint/2010/main" xmlns="" val="21762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solidFill>
                  <a:schemeClr val="tx2"/>
                </a:solidFill>
              </a:rPr>
              <a:t>Departure point</a:t>
            </a:r>
            <a:endParaRPr lang="en-US" sz="4000" dirty="0">
              <a:solidFill>
                <a:schemeClr val="tx2"/>
              </a:solidFill>
            </a:endParaRPr>
          </a:p>
        </p:txBody>
      </p:sp>
      <p:sp>
        <p:nvSpPr>
          <p:cNvPr id="3" name="Content Placeholder 2"/>
          <p:cNvSpPr>
            <a:spLocks noGrp="1"/>
          </p:cNvSpPr>
          <p:nvPr>
            <p:ph idx="1"/>
          </p:nvPr>
        </p:nvSpPr>
        <p:spPr>
          <a:xfrm>
            <a:off x="228600" y="914400"/>
            <a:ext cx="8458200" cy="5943600"/>
          </a:xfrm>
        </p:spPr>
        <p:txBody>
          <a:bodyPr>
            <a:normAutofit fontScale="85000" lnSpcReduction="20000"/>
          </a:bodyPr>
          <a:lstStyle/>
          <a:p>
            <a:r>
              <a:rPr lang="en-GB" dirty="0" smtClean="0"/>
              <a:t>In the effort to assess the state of </a:t>
            </a:r>
            <a:r>
              <a:rPr lang="en-GB" dirty="0" smtClean="0"/>
              <a:t>and </a:t>
            </a:r>
            <a:r>
              <a:rPr lang="en-GB" dirty="0" smtClean="0"/>
              <a:t>the advancement </a:t>
            </a:r>
            <a:r>
              <a:rPr lang="en-GB" dirty="0" smtClean="0"/>
              <a:t>in economic condition and social development in </a:t>
            </a:r>
            <a:r>
              <a:rPr lang="en-GB" dirty="0" smtClean="0"/>
              <a:t>Aruba, we adhered to the </a:t>
            </a:r>
            <a:r>
              <a:rPr lang="en-GB" dirty="0" smtClean="0"/>
              <a:t>multidimensional concept of quality of </a:t>
            </a:r>
            <a:r>
              <a:rPr lang="en-GB" dirty="0" smtClean="0"/>
              <a:t>life.</a:t>
            </a:r>
          </a:p>
          <a:p>
            <a:pPr>
              <a:buNone/>
            </a:pPr>
            <a:r>
              <a:rPr lang="en-GB" dirty="0" smtClean="0"/>
              <a:t>    </a:t>
            </a:r>
          </a:p>
          <a:p>
            <a:pPr>
              <a:buNone/>
            </a:pPr>
            <a:r>
              <a:rPr lang="en-GB" dirty="0" smtClean="0"/>
              <a:t>	This concept  </a:t>
            </a:r>
            <a:r>
              <a:rPr lang="en-GB" dirty="0" smtClean="0"/>
              <a:t>includes besides material aspects such as income and properties, </a:t>
            </a:r>
            <a:r>
              <a:rPr lang="en-GB" dirty="0" smtClean="0"/>
              <a:t>also access to: 	</a:t>
            </a:r>
          </a:p>
          <a:p>
            <a:pPr>
              <a:buNone/>
            </a:pPr>
            <a:r>
              <a:rPr lang="en-GB" dirty="0" smtClean="0"/>
              <a:t>		healthcare</a:t>
            </a:r>
            <a:r>
              <a:rPr lang="en-GB" dirty="0" smtClean="0"/>
              <a:t>, education, (decent) work, availability </a:t>
            </a:r>
            <a:r>
              <a:rPr lang="en-GB" dirty="0" smtClean="0"/>
              <a:t>	and </a:t>
            </a:r>
            <a:r>
              <a:rPr lang="en-GB" dirty="0" smtClean="0"/>
              <a:t>access to social services, social relations and </a:t>
            </a:r>
            <a:r>
              <a:rPr lang="en-GB" dirty="0" smtClean="0"/>
              <a:t>	natural </a:t>
            </a:r>
            <a:r>
              <a:rPr lang="en-GB" dirty="0" smtClean="0"/>
              <a:t>environment. It also encompasses the </a:t>
            </a:r>
            <a:r>
              <a:rPr lang="en-GB" dirty="0" smtClean="0"/>
              <a:t>	subjective </a:t>
            </a:r>
            <a:r>
              <a:rPr lang="en-GB" dirty="0" smtClean="0"/>
              <a:t>perception of living conditions and </a:t>
            </a:r>
            <a:r>
              <a:rPr lang="en-GB" dirty="0" smtClean="0"/>
              <a:t>	people’s </a:t>
            </a:r>
            <a:r>
              <a:rPr lang="en-GB" dirty="0" smtClean="0"/>
              <a:t>subjective well-being in terms of personal </a:t>
            </a:r>
            <a:r>
              <a:rPr lang="en-GB" dirty="0" smtClean="0"/>
              <a:t>	satisfaction </a:t>
            </a:r>
            <a:r>
              <a:rPr lang="en-GB" dirty="0" smtClean="0"/>
              <a:t>and happiness.</a:t>
            </a:r>
            <a:r>
              <a:rPr lang="en-US" dirty="0" smtClean="0"/>
              <a:t> </a:t>
            </a:r>
          </a:p>
          <a:p>
            <a:r>
              <a:rPr lang="en-US" dirty="0" smtClean="0">
                <a:solidFill>
                  <a:srgbClr val="C00000"/>
                </a:solidFill>
              </a:rPr>
              <a:t>Hence, the goal is to combine economic growth and reduction in inequality.</a:t>
            </a:r>
            <a:endParaRPr lang="en-US" dirty="0">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1905000"/>
            <a:ext cx="8229600" cy="838200"/>
          </a:xfrm>
        </p:spPr>
        <p:txBody>
          <a:bodyPr>
            <a:normAutofit fontScale="90000"/>
          </a:bodyPr>
          <a:lstStyle/>
          <a:p>
            <a:pPr algn="l"/>
            <a:r>
              <a:rPr lang="nl-NL" sz="3600" dirty="0" err="1" smtClean="0">
                <a:solidFill>
                  <a:srgbClr val="FF0000"/>
                </a:solidFill>
              </a:rPr>
              <a:t>Ciclo</a:t>
            </a:r>
            <a:r>
              <a:rPr lang="nl-NL" sz="3600" dirty="0" smtClean="0">
                <a:solidFill>
                  <a:srgbClr val="FF0000"/>
                </a:solidFill>
              </a:rPr>
              <a:t> di </a:t>
            </a:r>
            <a:r>
              <a:rPr lang="nl-NL" sz="3600" dirty="0" err="1" smtClean="0">
                <a:solidFill>
                  <a:srgbClr val="FF0000"/>
                </a:solidFill>
              </a:rPr>
              <a:t>bida</a:t>
            </a:r>
            <a:r>
              <a:rPr lang="nl-NL" sz="3600" dirty="0" smtClean="0">
                <a:solidFill>
                  <a:srgbClr val="FF0000"/>
                </a:solidFill>
              </a:rPr>
              <a:t> </a:t>
            </a:r>
            <a:r>
              <a:rPr lang="nl-NL" sz="3600" dirty="0" err="1" smtClean="0">
                <a:solidFill>
                  <a:srgbClr val="FF0000"/>
                </a:solidFill>
              </a:rPr>
              <a:t>di</a:t>
            </a:r>
            <a:r>
              <a:rPr lang="nl-NL" sz="3600" dirty="0" smtClean="0">
                <a:solidFill>
                  <a:srgbClr val="FF0000"/>
                </a:solidFill>
              </a:rPr>
              <a:t> </a:t>
            </a:r>
            <a:r>
              <a:rPr lang="nl-NL" sz="3600" dirty="0" err="1" smtClean="0">
                <a:solidFill>
                  <a:srgbClr val="FF0000"/>
                </a:solidFill>
              </a:rPr>
              <a:t>ser</a:t>
            </a:r>
            <a:r>
              <a:rPr lang="nl-NL" sz="3600" dirty="0" smtClean="0">
                <a:solidFill>
                  <a:srgbClr val="FF0000"/>
                </a:solidFill>
              </a:rPr>
              <a:t> </a:t>
            </a:r>
            <a:r>
              <a:rPr lang="nl-NL" sz="3600" dirty="0" err="1" smtClean="0">
                <a:solidFill>
                  <a:srgbClr val="FF0000"/>
                </a:solidFill>
              </a:rPr>
              <a:t>humano</a:t>
            </a:r>
            <a:r>
              <a:rPr lang="nl-NL" sz="3600" dirty="0" smtClean="0">
                <a:solidFill>
                  <a:srgbClr val="FF0000"/>
                </a:solidFill>
              </a:rPr>
              <a:t>.</a:t>
            </a:r>
            <a:br>
              <a:rPr lang="nl-NL" sz="3600" dirty="0" smtClean="0">
                <a:solidFill>
                  <a:srgbClr val="FF0000"/>
                </a:solidFill>
              </a:rPr>
            </a:br>
            <a:r>
              <a:rPr lang="nl-NL" sz="3600" dirty="0" smtClean="0">
                <a:solidFill>
                  <a:srgbClr val="FF0000"/>
                </a:solidFill>
              </a:rPr>
              <a:t/>
            </a:r>
            <a:br>
              <a:rPr lang="nl-NL" sz="3600" dirty="0" smtClean="0">
                <a:solidFill>
                  <a:srgbClr val="FF0000"/>
                </a:solidFill>
              </a:rPr>
            </a:br>
            <a:r>
              <a:rPr lang="nl-NL" sz="2700" dirty="0" smtClean="0">
                <a:solidFill>
                  <a:schemeClr val="tx1">
                    <a:lumMod val="95000"/>
                    <a:lumOff val="5000"/>
                  </a:schemeClr>
                </a:solidFill>
              </a:rPr>
              <a:t>- </a:t>
            </a:r>
            <a:r>
              <a:rPr lang="nl-NL" sz="2000" dirty="0" err="1" smtClean="0">
                <a:solidFill>
                  <a:schemeClr val="tx1">
                    <a:lumMod val="95000"/>
                    <a:lumOff val="5000"/>
                  </a:schemeClr>
                </a:solidFill>
              </a:rPr>
              <a:t>Un</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ser</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humano</a:t>
            </a:r>
            <a:r>
              <a:rPr lang="nl-NL" sz="2000" dirty="0" smtClean="0">
                <a:solidFill>
                  <a:schemeClr val="tx1">
                    <a:lumMod val="95000"/>
                    <a:lumOff val="5000"/>
                  </a:schemeClr>
                </a:solidFill>
              </a:rPr>
              <a:t> ta </a:t>
            </a:r>
            <a:r>
              <a:rPr lang="nl-NL" sz="2000" dirty="0" err="1" smtClean="0">
                <a:solidFill>
                  <a:schemeClr val="tx1">
                    <a:lumMod val="95000"/>
                    <a:lumOff val="5000"/>
                  </a:schemeClr>
                </a:solidFill>
              </a:rPr>
              <a:t>un</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ser</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social</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cu</a:t>
            </a:r>
            <a:r>
              <a:rPr lang="nl-NL" sz="2000" dirty="0" smtClean="0">
                <a:solidFill>
                  <a:schemeClr val="tx1">
                    <a:lumMod val="95000"/>
                    <a:lumOff val="5000"/>
                  </a:schemeClr>
                </a:solidFill>
              </a:rPr>
              <a:t> ta </a:t>
            </a:r>
            <a:r>
              <a:rPr lang="nl-NL" sz="2000" dirty="0" err="1" smtClean="0">
                <a:solidFill>
                  <a:schemeClr val="tx1">
                    <a:lumMod val="95000"/>
                    <a:lumOff val="5000"/>
                  </a:schemeClr>
                </a:solidFill>
              </a:rPr>
              <a:t>biba</a:t>
            </a:r>
            <a:r>
              <a:rPr lang="nl-NL" sz="2000" dirty="0" smtClean="0">
                <a:solidFill>
                  <a:schemeClr val="tx1">
                    <a:lumMod val="95000"/>
                    <a:lumOff val="5000"/>
                  </a:schemeClr>
                </a:solidFill>
              </a:rPr>
              <a:t> den </a:t>
            </a:r>
            <a:r>
              <a:rPr lang="nl-NL" sz="2000" dirty="0" err="1" smtClean="0">
                <a:solidFill>
                  <a:schemeClr val="tx1">
                    <a:lumMod val="95000"/>
                    <a:lumOff val="5000"/>
                  </a:schemeClr>
                </a:solidFill>
              </a:rPr>
              <a:t>famia</a:t>
            </a:r>
            <a:r>
              <a:rPr lang="nl-NL" sz="2000" dirty="0" smtClean="0">
                <a:solidFill>
                  <a:schemeClr val="tx1">
                    <a:lumMod val="95000"/>
                    <a:lumOff val="5000"/>
                  </a:schemeClr>
                </a:solidFill>
              </a:rPr>
              <a:t> i den </a:t>
            </a:r>
            <a:r>
              <a:rPr lang="nl-NL" sz="2000" dirty="0" err="1" smtClean="0">
                <a:solidFill>
                  <a:schemeClr val="tx1">
                    <a:lumMod val="95000"/>
                    <a:lumOff val="5000"/>
                  </a:schemeClr>
                </a:solidFill>
              </a:rPr>
              <a:t>un</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ambiente</a:t>
            </a:r>
            <a:r>
              <a:rPr lang="nl-NL" sz="2000" dirty="0" smtClean="0">
                <a:solidFill>
                  <a:schemeClr val="tx1">
                    <a:lumMod val="95000"/>
                    <a:lumOff val="5000"/>
                  </a:schemeClr>
                </a:solidFill>
              </a:rPr>
              <a:t>/</a:t>
            </a:r>
            <a:r>
              <a:rPr lang="nl-NL" sz="2000" dirty="0" err="1" smtClean="0">
                <a:solidFill>
                  <a:schemeClr val="tx1">
                    <a:lumMod val="95000"/>
                    <a:lumOff val="5000"/>
                  </a:schemeClr>
                </a:solidFill>
              </a:rPr>
              <a:t>bario</a:t>
            </a:r>
            <a:r>
              <a:rPr lang="nl-NL" sz="2000" dirty="0" smtClean="0">
                <a:solidFill>
                  <a:schemeClr val="tx1">
                    <a:lumMod val="95000"/>
                    <a:lumOff val="5000"/>
                  </a:schemeClr>
                </a:solidFill>
              </a:rPr>
              <a:t>.</a:t>
            </a:r>
            <a:br>
              <a:rPr lang="nl-NL" sz="2000" dirty="0" smtClean="0">
                <a:solidFill>
                  <a:schemeClr val="tx1">
                    <a:lumMod val="95000"/>
                    <a:lumOff val="5000"/>
                  </a:schemeClr>
                </a:solidFill>
              </a:rPr>
            </a:br>
            <a:r>
              <a:rPr lang="nl-NL" sz="2000" dirty="0" smtClean="0">
                <a:solidFill>
                  <a:schemeClr val="tx1">
                    <a:lumMod val="95000"/>
                    <a:lumOff val="5000"/>
                  </a:schemeClr>
                </a:solidFill>
              </a:rPr>
              <a:t>- </a:t>
            </a:r>
            <a:r>
              <a:rPr lang="nl-NL" sz="2000" dirty="0" err="1" smtClean="0">
                <a:solidFill>
                  <a:schemeClr val="tx1">
                    <a:lumMod val="95000"/>
                    <a:lumOff val="5000"/>
                  </a:schemeClr>
                </a:solidFill>
              </a:rPr>
              <a:t>Cada</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etapa</a:t>
            </a:r>
            <a:r>
              <a:rPr lang="nl-NL" sz="2000" dirty="0" smtClean="0">
                <a:solidFill>
                  <a:schemeClr val="tx1">
                    <a:lumMod val="95000"/>
                    <a:lumOff val="5000"/>
                  </a:schemeClr>
                </a:solidFill>
              </a:rPr>
              <a:t> di </a:t>
            </a:r>
            <a:r>
              <a:rPr lang="nl-NL" sz="2000" dirty="0" err="1" smtClean="0">
                <a:solidFill>
                  <a:schemeClr val="tx1">
                    <a:lumMod val="95000"/>
                    <a:lumOff val="5000"/>
                  </a:schemeClr>
                </a:solidFill>
              </a:rPr>
              <a:t>bida</a:t>
            </a:r>
            <a:r>
              <a:rPr lang="nl-NL" sz="2000" dirty="0" smtClean="0">
                <a:solidFill>
                  <a:schemeClr val="tx1">
                    <a:lumMod val="95000"/>
                    <a:lumOff val="5000"/>
                  </a:schemeClr>
                </a:solidFill>
              </a:rPr>
              <a:t> tin </a:t>
            </a:r>
            <a:r>
              <a:rPr lang="nl-NL" sz="2000" dirty="0" err="1" smtClean="0">
                <a:solidFill>
                  <a:schemeClr val="tx1">
                    <a:lumMod val="95000"/>
                    <a:lumOff val="5000"/>
                  </a:schemeClr>
                </a:solidFill>
              </a:rPr>
              <a:t>su</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propio</a:t>
            </a:r>
            <a:r>
              <a:rPr lang="nl-NL" sz="2000" dirty="0" smtClean="0">
                <a:solidFill>
                  <a:schemeClr val="tx1">
                    <a:lumMod val="95000"/>
                    <a:lumOff val="5000"/>
                  </a:schemeClr>
                </a:solidFill>
              </a:rPr>
              <a:t> </a:t>
            </a:r>
            <a:r>
              <a:rPr lang="nl-NL" sz="2000" dirty="0" err="1" smtClean="0">
                <a:solidFill>
                  <a:schemeClr val="tx1">
                    <a:lumMod val="95000"/>
                    <a:lumOff val="5000"/>
                  </a:schemeClr>
                </a:solidFill>
              </a:rPr>
              <a:t>retonan</a:t>
            </a:r>
            <a:r>
              <a:rPr lang="nl-NL" sz="2000" dirty="0" smtClean="0">
                <a:solidFill>
                  <a:schemeClr val="tx1">
                    <a:lumMod val="95000"/>
                    <a:lumOff val="5000"/>
                  </a:schemeClr>
                </a:solidFill>
              </a:rPr>
              <a:t> i </a:t>
            </a:r>
            <a:r>
              <a:rPr lang="nl-NL" sz="2000" dirty="0" err="1" smtClean="0">
                <a:solidFill>
                  <a:schemeClr val="tx1">
                    <a:lumMod val="95000"/>
                    <a:lumOff val="5000"/>
                  </a:schemeClr>
                </a:solidFill>
              </a:rPr>
              <a:t>riesgonan</a:t>
            </a:r>
            <a:r>
              <a:rPr lang="nl-NL" sz="2000" dirty="0" smtClean="0">
                <a:solidFill>
                  <a:schemeClr val="tx1">
                    <a:lumMod val="95000"/>
                    <a:lumOff val="5000"/>
                  </a:schemeClr>
                </a:solidFill>
              </a:rPr>
              <a:t>!</a:t>
            </a:r>
            <a:br>
              <a:rPr lang="nl-NL" sz="2000" dirty="0" smtClean="0">
                <a:solidFill>
                  <a:schemeClr val="tx1">
                    <a:lumMod val="95000"/>
                    <a:lumOff val="5000"/>
                  </a:schemeClr>
                </a:solidFill>
              </a:rPr>
            </a:br>
            <a:r>
              <a:rPr lang="nl-NL" sz="2000" dirty="0" smtClean="0">
                <a:solidFill>
                  <a:schemeClr val="tx1">
                    <a:lumMod val="95000"/>
                    <a:lumOff val="5000"/>
                  </a:schemeClr>
                </a:solidFill>
              </a:rPr>
              <a:t/>
            </a:r>
            <a:br>
              <a:rPr lang="nl-NL" sz="2000" dirty="0" smtClean="0">
                <a:solidFill>
                  <a:schemeClr val="tx1">
                    <a:lumMod val="95000"/>
                    <a:lumOff val="5000"/>
                  </a:schemeClr>
                </a:solidFill>
              </a:rPr>
            </a:br>
            <a:r>
              <a:rPr lang="nl-NL" sz="2000" dirty="0" smtClean="0">
                <a:solidFill>
                  <a:schemeClr val="tx1">
                    <a:lumMod val="95000"/>
                    <a:lumOff val="5000"/>
                  </a:schemeClr>
                </a:solidFill>
              </a:rPr>
              <a:t/>
            </a:r>
            <a:br>
              <a:rPr lang="nl-NL" sz="2000" dirty="0" smtClean="0">
                <a:solidFill>
                  <a:schemeClr val="tx1">
                    <a:lumMod val="95000"/>
                    <a:lumOff val="5000"/>
                  </a:schemeClr>
                </a:solidFill>
              </a:rPr>
            </a:br>
            <a:endParaRPr lang="nl-NL" sz="2000" dirty="0">
              <a:solidFill>
                <a:schemeClr val="tx1">
                  <a:lumMod val="95000"/>
                  <a:lumOff val="5000"/>
                </a:schemeClr>
              </a:solidFill>
            </a:endParaRPr>
          </a:p>
        </p:txBody>
      </p:sp>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533400" y="2743200"/>
            <a:ext cx="8001000" cy="3124200"/>
          </a:xfrm>
        </p:spPr>
      </p:pic>
      <p:pic>
        <p:nvPicPr>
          <p:cNvPr id="5" name="Picture 3"/>
          <p:cNvPicPr/>
          <p:nvPr/>
        </p:nvPicPr>
        <p:blipFill>
          <a:blip r:embed="rId4"/>
          <a:srcRect/>
          <a:stretch>
            <a:fillRect/>
          </a:stretch>
        </p:blipFill>
        <p:spPr bwMode="auto">
          <a:xfrm>
            <a:off x="6019800" y="381000"/>
            <a:ext cx="2569210" cy="1200150"/>
          </a:xfrm>
          <a:prstGeom prst="rect">
            <a:avLst/>
          </a:prstGeom>
          <a:noFill/>
          <a:ln w="9525">
            <a:noFill/>
            <a:miter lim="800000"/>
            <a:headEnd/>
            <a:tailEnd/>
          </a:ln>
        </p:spPr>
      </p:pic>
      <p:sp>
        <p:nvSpPr>
          <p:cNvPr id="6" name="Tijdelijke aanduiding voor datum 5"/>
          <p:cNvSpPr>
            <a:spLocks noGrp="1"/>
          </p:cNvSpPr>
          <p:nvPr>
            <p:ph type="dt" sz="half" idx="10"/>
          </p:nvPr>
        </p:nvSpPr>
        <p:spPr/>
        <p:txBody>
          <a:bodyPr/>
          <a:lstStyle/>
          <a:p>
            <a:fld id="{E241C876-1857-4F6A-9FC3-1B1174B96371}" type="datetime1">
              <a:rPr lang="en-US" smtClean="0"/>
              <a:pPr/>
              <a:t>10/3/2017</a:t>
            </a:fld>
            <a:endParaRPr lang="en-US"/>
          </a:p>
        </p:txBody>
      </p:sp>
      <p:sp>
        <p:nvSpPr>
          <p:cNvPr id="7" name="Tijdelijke aanduiding voor dianummer 6"/>
          <p:cNvSpPr>
            <a:spLocks noGrp="1"/>
          </p:cNvSpPr>
          <p:nvPr>
            <p:ph type="sldNum" sz="quarter" idx="12"/>
          </p:nvPr>
        </p:nvSpPr>
        <p:spPr/>
        <p:txBody>
          <a:bodyPr/>
          <a:lstStyle/>
          <a:p>
            <a:fld id="{3683D8F3-9DFB-4DAC-91D7-6FF0F904E8F9}" type="slidenum">
              <a:rPr lang="en-US" smtClean="0"/>
              <a:pPr/>
              <a:t>30</a:t>
            </a:fld>
            <a:endParaRPr lang="en-US"/>
          </a:p>
        </p:txBody>
      </p:sp>
    </p:spTree>
    <p:extLst>
      <p:ext uri="{BB962C8B-B14F-4D97-AF65-F5344CB8AC3E}">
        <p14:creationId xmlns:p14="http://schemas.microsoft.com/office/powerpoint/2010/main" xmlns="" val="3846086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sz="3600" dirty="0" err="1" smtClean="0"/>
              <a:t>Tarea</a:t>
            </a:r>
            <a:r>
              <a:rPr lang="nl-NL" sz="3600" dirty="0" smtClean="0"/>
              <a:t> di Sociale Zaken i 26 </a:t>
            </a:r>
            <a:r>
              <a:rPr lang="nl-NL" sz="3600" dirty="0" err="1" smtClean="0"/>
              <a:t>organisashon</a:t>
            </a:r>
            <a:r>
              <a:rPr lang="nl-NL" sz="3600" dirty="0" smtClean="0"/>
              <a:t> </a:t>
            </a:r>
            <a:r>
              <a:rPr lang="nl-NL" sz="3600" dirty="0" err="1" smtClean="0"/>
              <a:t>social</a:t>
            </a:r>
            <a:r>
              <a:rPr lang="nl-NL" sz="3600" dirty="0" smtClean="0"/>
              <a:t> </a:t>
            </a:r>
            <a:endParaRPr lang="nl-NL" sz="3600" dirty="0"/>
          </a:p>
        </p:txBody>
      </p:sp>
      <p:sp>
        <p:nvSpPr>
          <p:cNvPr id="3" name="Tijdelijke aanduiding voor inhoud 2"/>
          <p:cNvSpPr>
            <a:spLocks noGrp="1"/>
          </p:cNvSpPr>
          <p:nvPr>
            <p:ph idx="1"/>
          </p:nvPr>
        </p:nvSpPr>
        <p:spPr>
          <a:xfrm>
            <a:off x="457200" y="1451588"/>
            <a:ext cx="8229600" cy="4830763"/>
          </a:xfrm>
        </p:spPr>
        <p:txBody>
          <a:bodyPr>
            <a:normAutofit lnSpcReduction="10000"/>
          </a:bodyPr>
          <a:lstStyle/>
          <a:p>
            <a:r>
              <a:rPr lang="nl-NL" sz="2800" dirty="0" err="1" smtClean="0">
                <a:solidFill>
                  <a:srgbClr val="FF0000"/>
                </a:solidFill>
              </a:rPr>
              <a:t>Yuda</a:t>
            </a:r>
            <a:r>
              <a:rPr lang="nl-NL" sz="2800" dirty="0" smtClean="0">
                <a:solidFill>
                  <a:srgbClr val="FF0000"/>
                </a:solidFill>
              </a:rPr>
              <a:t> </a:t>
            </a:r>
            <a:r>
              <a:rPr lang="nl-NL" sz="2800" dirty="0" err="1" smtClean="0">
                <a:solidFill>
                  <a:srgbClr val="FF0000"/>
                </a:solidFill>
              </a:rPr>
              <a:t>famia</a:t>
            </a:r>
            <a:r>
              <a:rPr lang="nl-NL" sz="2800" dirty="0" smtClean="0">
                <a:solidFill>
                  <a:srgbClr val="FF0000"/>
                </a:solidFill>
              </a:rPr>
              <a:t>/persona </a:t>
            </a:r>
            <a:r>
              <a:rPr lang="nl-NL" sz="2800" dirty="0" err="1" smtClean="0">
                <a:solidFill>
                  <a:srgbClr val="FF0000"/>
                </a:solidFill>
              </a:rPr>
              <a:t>vulnerabel</a:t>
            </a:r>
            <a:r>
              <a:rPr lang="nl-NL" sz="2800" dirty="0" smtClean="0">
                <a:solidFill>
                  <a:srgbClr val="FF0000"/>
                </a:solidFill>
              </a:rPr>
              <a:t> den crisis </a:t>
            </a:r>
            <a:r>
              <a:rPr lang="nl-NL" sz="2800" dirty="0" err="1" smtClean="0">
                <a:solidFill>
                  <a:srgbClr val="FF0000"/>
                </a:solidFill>
              </a:rPr>
              <a:t>social</a:t>
            </a:r>
            <a:r>
              <a:rPr lang="nl-NL" sz="2800" dirty="0" smtClean="0">
                <a:solidFill>
                  <a:srgbClr val="FF0000"/>
                </a:solidFill>
              </a:rPr>
              <a:t> /</a:t>
            </a:r>
            <a:r>
              <a:rPr lang="nl-NL" sz="2800" dirty="0" err="1" smtClean="0">
                <a:solidFill>
                  <a:srgbClr val="FF0000"/>
                </a:solidFill>
              </a:rPr>
              <a:t>personal</a:t>
            </a:r>
            <a:r>
              <a:rPr lang="nl-NL" sz="2800" dirty="0" smtClean="0">
                <a:solidFill>
                  <a:srgbClr val="FF0000"/>
                </a:solidFill>
              </a:rPr>
              <a:t>/</a:t>
            </a:r>
            <a:r>
              <a:rPr lang="nl-NL" sz="2800" dirty="0" err="1" smtClean="0">
                <a:solidFill>
                  <a:srgbClr val="FF0000"/>
                </a:solidFill>
              </a:rPr>
              <a:t>famia</a:t>
            </a:r>
            <a:r>
              <a:rPr lang="nl-NL" sz="2800" dirty="0" smtClean="0">
                <a:solidFill>
                  <a:srgbClr val="FF0000"/>
                </a:solidFill>
              </a:rPr>
              <a:t>.</a:t>
            </a:r>
          </a:p>
          <a:p>
            <a:pPr marL="0" indent="0">
              <a:buNone/>
            </a:pPr>
            <a:r>
              <a:rPr lang="nl-NL" sz="2600" dirty="0"/>
              <a:t> </a:t>
            </a:r>
            <a:r>
              <a:rPr lang="nl-NL" sz="2600" dirty="0" smtClean="0"/>
              <a:t>    - a </a:t>
            </a:r>
            <a:r>
              <a:rPr lang="nl-NL" sz="2600" dirty="0" err="1" smtClean="0"/>
              <a:t>perde</a:t>
            </a:r>
            <a:r>
              <a:rPr lang="nl-NL" sz="2600" dirty="0" smtClean="0"/>
              <a:t> of no tin </a:t>
            </a:r>
            <a:r>
              <a:rPr lang="nl-NL" sz="2600" dirty="0" err="1" smtClean="0"/>
              <a:t>trabou</a:t>
            </a:r>
            <a:endParaRPr lang="nl-NL" sz="2600" dirty="0" smtClean="0"/>
          </a:p>
          <a:p>
            <a:pPr marL="0" indent="0">
              <a:buNone/>
            </a:pPr>
            <a:r>
              <a:rPr lang="nl-NL" sz="2600" dirty="0"/>
              <a:t> </a:t>
            </a:r>
            <a:r>
              <a:rPr lang="nl-NL" sz="2600" dirty="0" smtClean="0"/>
              <a:t>    - mester </a:t>
            </a:r>
            <a:r>
              <a:rPr lang="nl-NL" sz="2600" dirty="0" err="1" smtClean="0"/>
              <a:t>ayudo</a:t>
            </a:r>
            <a:r>
              <a:rPr lang="nl-NL" sz="2600" dirty="0" smtClean="0"/>
              <a:t> </a:t>
            </a:r>
            <a:r>
              <a:rPr lang="nl-NL" sz="2600" dirty="0" err="1" smtClean="0"/>
              <a:t>legal</a:t>
            </a:r>
            <a:endParaRPr lang="nl-NL" sz="2600" dirty="0" smtClean="0"/>
          </a:p>
          <a:p>
            <a:pPr marL="0" indent="0">
              <a:buNone/>
            </a:pPr>
            <a:r>
              <a:rPr lang="nl-NL" sz="2600" dirty="0" smtClean="0"/>
              <a:t>     - mester di </a:t>
            </a:r>
            <a:r>
              <a:rPr lang="nl-NL" sz="2600" dirty="0" err="1" smtClean="0"/>
              <a:t>guia</a:t>
            </a:r>
            <a:r>
              <a:rPr lang="nl-NL" sz="2600" dirty="0" smtClean="0"/>
              <a:t> </a:t>
            </a:r>
            <a:r>
              <a:rPr lang="nl-NL" sz="2600" dirty="0" err="1" smtClean="0"/>
              <a:t>social</a:t>
            </a:r>
            <a:r>
              <a:rPr lang="nl-NL" sz="2600" dirty="0" smtClean="0"/>
              <a:t> pa </a:t>
            </a:r>
            <a:r>
              <a:rPr lang="nl-NL" sz="2600" dirty="0" err="1" smtClean="0"/>
              <a:t>famia</a:t>
            </a:r>
            <a:endParaRPr lang="nl-NL" sz="2600" dirty="0" smtClean="0"/>
          </a:p>
          <a:p>
            <a:pPr marL="0" indent="0">
              <a:buNone/>
            </a:pPr>
            <a:r>
              <a:rPr lang="nl-NL" sz="2600" dirty="0"/>
              <a:t> </a:t>
            </a:r>
            <a:r>
              <a:rPr lang="nl-NL" sz="2600" dirty="0" smtClean="0"/>
              <a:t>    - mester di </a:t>
            </a:r>
            <a:r>
              <a:rPr lang="nl-NL" sz="2600" dirty="0" err="1" smtClean="0"/>
              <a:t>guia</a:t>
            </a:r>
            <a:r>
              <a:rPr lang="nl-NL" sz="2600" dirty="0" smtClean="0"/>
              <a:t> </a:t>
            </a:r>
            <a:r>
              <a:rPr lang="nl-NL" sz="2600" dirty="0" err="1" smtClean="0"/>
              <a:t>psychologico</a:t>
            </a:r>
            <a:r>
              <a:rPr lang="nl-NL" sz="2600" dirty="0" smtClean="0"/>
              <a:t> leve</a:t>
            </a:r>
          </a:p>
          <a:p>
            <a:r>
              <a:rPr lang="nl-NL" sz="2800" dirty="0" smtClean="0">
                <a:solidFill>
                  <a:srgbClr val="FF0000"/>
                </a:solidFill>
              </a:rPr>
              <a:t> </a:t>
            </a:r>
            <a:r>
              <a:rPr lang="nl-NL" sz="2800" dirty="0" err="1" smtClean="0">
                <a:solidFill>
                  <a:srgbClr val="FF0000"/>
                </a:solidFill>
              </a:rPr>
              <a:t>Prevencion</a:t>
            </a:r>
            <a:r>
              <a:rPr lang="nl-NL" sz="2800" dirty="0" smtClean="0">
                <a:solidFill>
                  <a:srgbClr val="FF0000"/>
                </a:solidFill>
              </a:rPr>
              <a:t> pa no cai den </a:t>
            </a:r>
            <a:r>
              <a:rPr lang="nl-NL" sz="2800" dirty="0">
                <a:solidFill>
                  <a:srgbClr val="FF0000"/>
                </a:solidFill>
              </a:rPr>
              <a:t>crisis </a:t>
            </a:r>
            <a:r>
              <a:rPr lang="nl-NL" sz="2800" dirty="0" err="1" smtClean="0">
                <a:solidFill>
                  <a:srgbClr val="FF0000"/>
                </a:solidFill>
              </a:rPr>
              <a:t>social</a:t>
            </a:r>
            <a:r>
              <a:rPr lang="nl-NL" sz="2800" dirty="0" smtClean="0">
                <a:solidFill>
                  <a:srgbClr val="FF0000"/>
                </a:solidFill>
              </a:rPr>
              <a:t> /</a:t>
            </a:r>
            <a:r>
              <a:rPr lang="nl-NL" sz="2800" dirty="0" err="1" smtClean="0">
                <a:solidFill>
                  <a:srgbClr val="FF0000"/>
                </a:solidFill>
              </a:rPr>
              <a:t>personal</a:t>
            </a:r>
            <a:r>
              <a:rPr lang="nl-NL" sz="2800" dirty="0" smtClean="0">
                <a:solidFill>
                  <a:srgbClr val="FF0000"/>
                </a:solidFill>
              </a:rPr>
              <a:t> /</a:t>
            </a:r>
          </a:p>
          <a:p>
            <a:pPr>
              <a:buNone/>
            </a:pPr>
            <a:r>
              <a:rPr lang="nl-NL" sz="2800" dirty="0" smtClean="0">
                <a:solidFill>
                  <a:srgbClr val="FF0000"/>
                </a:solidFill>
              </a:rPr>
              <a:t>	</a:t>
            </a:r>
            <a:r>
              <a:rPr lang="nl-NL" sz="2800" dirty="0" err="1" smtClean="0">
                <a:solidFill>
                  <a:srgbClr val="FF0000"/>
                </a:solidFill>
              </a:rPr>
              <a:t>famia</a:t>
            </a:r>
            <a:r>
              <a:rPr lang="nl-NL" sz="2800" dirty="0" smtClean="0">
                <a:solidFill>
                  <a:srgbClr val="FF0000"/>
                </a:solidFill>
              </a:rPr>
              <a:t>. </a:t>
            </a:r>
          </a:p>
          <a:p>
            <a:pPr marL="0" indent="0">
              <a:buNone/>
            </a:pPr>
            <a:r>
              <a:rPr lang="nl-NL" sz="2800" dirty="0" smtClean="0"/>
              <a:t>   </a:t>
            </a:r>
            <a:r>
              <a:rPr lang="nl-NL" sz="2400" dirty="0" smtClean="0"/>
              <a:t>- </a:t>
            </a:r>
            <a:r>
              <a:rPr lang="nl-NL" sz="2400" dirty="0" err="1" smtClean="0"/>
              <a:t>preveni</a:t>
            </a:r>
            <a:r>
              <a:rPr lang="nl-NL" sz="2400" dirty="0" smtClean="0"/>
              <a:t> /</a:t>
            </a:r>
            <a:r>
              <a:rPr lang="nl-NL" sz="2400" dirty="0" err="1" smtClean="0"/>
              <a:t>interveni</a:t>
            </a:r>
            <a:r>
              <a:rPr lang="nl-NL" sz="2400" dirty="0" smtClean="0"/>
              <a:t> </a:t>
            </a:r>
            <a:r>
              <a:rPr lang="nl-NL" sz="2400" dirty="0" err="1" smtClean="0"/>
              <a:t>foi</a:t>
            </a:r>
            <a:r>
              <a:rPr lang="nl-NL" sz="2400" dirty="0" smtClean="0"/>
              <a:t> </a:t>
            </a:r>
            <a:r>
              <a:rPr lang="nl-NL" sz="2400" dirty="0" err="1" smtClean="0"/>
              <a:t>trempan</a:t>
            </a:r>
            <a:endParaRPr lang="nl-NL" sz="2400" dirty="0" smtClean="0"/>
          </a:p>
          <a:p>
            <a:pPr marL="0" indent="0">
              <a:buNone/>
            </a:pPr>
            <a:r>
              <a:rPr lang="nl-NL" sz="2400" dirty="0" smtClean="0"/>
              <a:t>   - </a:t>
            </a:r>
            <a:r>
              <a:rPr lang="nl-NL" sz="2400" dirty="0" err="1" smtClean="0"/>
              <a:t>informa</a:t>
            </a:r>
            <a:r>
              <a:rPr lang="nl-NL" sz="2400" dirty="0" smtClean="0"/>
              <a:t> pa </a:t>
            </a:r>
            <a:r>
              <a:rPr lang="nl-NL" sz="2400" dirty="0" err="1" smtClean="0"/>
              <a:t>drecha</a:t>
            </a:r>
            <a:r>
              <a:rPr lang="nl-NL" sz="2400" dirty="0" smtClean="0"/>
              <a:t> </a:t>
            </a:r>
            <a:r>
              <a:rPr lang="nl-NL" sz="2400" dirty="0" err="1" smtClean="0"/>
              <a:t>posicion</a:t>
            </a:r>
            <a:r>
              <a:rPr lang="nl-NL" sz="2400" dirty="0" smtClean="0"/>
              <a:t> di </a:t>
            </a:r>
            <a:r>
              <a:rPr lang="nl-NL" sz="2400" dirty="0" err="1" smtClean="0"/>
              <a:t>mucha</a:t>
            </a:r>
            <a:r>
              <a:rPr lang="nl-NL" sz="2400" dirty="0" smtClean="0"/>
              <a:t>, </a:t>
            </a:r>
            <a:r>
              <a:rPr lang="nl-NL" sz="2400" dirty="0" err="1" smtClean="0"/>
              <a:t>hoben</a:t>
            </a:r>
            <a:r>
              <a:rPr lang="nl-NL" sz="2400" dirty="0" smtClean="0"/>
              <a:t>, </a:t>
            </a:r>
          </a:p>
          <a:p>
            <a:pPr marL="0" indent="0">
              <a:buNone/>
            </a:pPr>
            <a:r>
              <a:rPr lang="nl-NL" sz="2400" dirty="0"/>
              <a:t> </a:t>
            </a:r>
            <a:r>
              <a:rPr lang="nl-NL" sz="2400" dirty="0" smtClean="0"/>
              <a:t>     </a:t>
            </a:r>
            <a:r>
              <a:rPr lang="nl-NL" sz="2400" dirty="0" err="1" smtClean="0"/>
              <a:t>famia</a:t>
            </a:r>
            <a:r>
              <a:rPr lang="nl-NL" sz="2400" dirty="0" smtClean="0"/>
              <a:t>, </a:t>
            </a:r>
            <a:r>
              <a:rPr lang="nl-NL" sz="2400" dirty="0" err="1" smtClean="0"/>
              <a:t>seniors</a:t>
            </a:r>
            <a:r>
              <a:rPr lang="nl-NL" sz="2400" dirty="0" smtClean="0"/>
              <a:t> i </a:t>
            </a:r>
            <a:r>
              <a:rPr lang="nl-NL" sz="2400" dirty="0" err="1" smtClean="0"/>
              <a:t>hende</a:t>
            </a:r>
            <a:r>
              <a:rPr lang="nl-NL" sz="2400" dirty="0" smtClean="0"/>
              <a:t> special </a:t>
            </a:r>
            <a:endParaRPr lang="nl-NL" sz="2400" dirty="0"/>
          </a:p>
          <a:p>
            <a:endParaRPr lang="nl-NL" dirty="0"/>
          </a:p>
        </p:txBody>
      </p:sp>
      <p:sp>
        <p:nvSpPr>
          <p:cNvPr id="4" name="Tijdelijke aanduiding voor datum 3"/>
          <p:cNvSpPr>
            <a:spLocks noGrp="1"/>
          </p:cNvSpPr>
          <p:nvPr>
            <p:ph type="dt" sz="half" idx="10"/>
          </p:nvPr>
        </p:nvSpPr>
        <p:spPr/>
        <p:txBody>
          <a:bodyPr/>
          <a:lstStyle/>
          <a:p>
            <a:fld id="{313D249C-F678-4FD1-B5B7-44AA551323C8}" type="datetime1">
              <a:rPr lang="en-US" smtClean="0"/>
              <a:pPr/>
              <a:t>10/3/2017</a:t>
            </a:fld>
            <a:endParaRPr lang="en-US"/>
          </a:p>
        </p:txBody>
      </p:sp>
      <p:sp>
        <p:nvSpPr>
          <p:cNvPr id="5" name="Tijdelijke aanduiding voor dianummer 4"/>
          <p:cNvSpPr>
            <a:spLocks noGrp="1"/>
          </p:cNvSpPr>
          <p:nvPr>
            <p:ph type="sldNum" sz="quarter" idx="12"/>
          </p:nvPr>
        </p:nvSpPr>
        <p:spPr/>
        <p:txBody>
          <a:bodyPr/>
          <a:lstStyle/>
          <a:p>
            <a:fld id="{3683D8F3-9DFB-4DAC-91D7-6FF0F904E8F9}" type="slidenum">
              <a:rPr lang="en-US" smtClean="0"/>
              <a:pPr/>
              <a:t>31</a:t>
            </a:fld>
            <a:endParaRPr lang="en-US"/>
          </a:p>
        </p:txBody>
      </p:sp>
    </p:spTree>
    <p:extLst>
      <p:ext uri="{BB962C8B-B14F-4D97-AF65-F5344CB8AC3E}">
        <p14:creationId xmlns:p14="http://schemas.microsoft.com/office/powerpoint/2010/main" xmlns="" val="126661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6248400" y="5029200"/>
            <a:ext cx="2569210" cy="120015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nl-NL" sz="3600" b="1" dirty="0">
                <a:solidFill>
                  <a:schemeClr val="tx2">
                    <a:lumMod val="50000"/>
                  </a:schemeClr>
                </a:solidFill>
                <a:latin typeface="Book Antiqua" pitchFamily="18" charset="0"/>
              </a:rPr>
              <a:t/>
            </a:r>
            <a:br>
              <a:rPr lang="nl-NL" sz="3600" b="1" dirty="0">
                <a:solidFill>
                  <a:schemeClr val="tx2">
                    <a:lumMod val="50000"/>
                  </a:schemeClr>
                </a:solidFill>
                <a:latin typeface="Book Antiqua" pitchFamily="18" charset="0"/>
              </a:rPr>
            </a:br>
            <a:r>
              <a:rPr lang="nl-NL" sz="2700" b="1" dirty="0" smtClean="0">
                <a:solidFill>
                  <a:srgbClr val="FF0000"/>
                </a:solidFill>
                <a:latin typeface="Book Antiqua" pitchFamily="18" charset="0"/>
              </a:rPr>
              <a:t>METANAN PRINCIPAL SOCIAL A LARGO PLAZO </a:t>
            </a:r>
            <a:br>
              <a:rPr lang="nl-NL" sz="2700" b="1" dirty="0" smtClean="0">
                <a:solidFill>
                  <a:srgbClr val="FF0000"/>
                </a:solidFill>
                <a:latin typeface="Book Antiqua" pitchFamily="18" charset="0"/>
              </a:rPr>
            </a:br>
            <a:r>
              <a:rPr lang="nl-NL" sz="2700" b="1" dirty="0" smtClean="0">
                <a:solidFill>
                  <a:srgbClr val="FF0000"/>
                </a:solidFill>
                <a:latin typeface="Book Antiqua" pitchFamily="18" charset="0"/>
              </a:rPr>
              <a:t>PA HENDE VULNERABEL NA ARUBA</a:t>
            </a:r>
            <a:r>
              <a:rPr lang="en-US" sz="2700" dirty="0" smtClean="0">
                <a:solidFill>
                  <a:srgbClr val="FF0000"/>
                </a:solidFill>
                <a:latin typeface="Book Antiqua" pitchFamily="18" charset="0"/>
              </a:rPr>
              <a:t/>
            </a:r>
            <a:br>
              <a:rPr lang="en-US" sz="2700" dirty="0" smtClean="0">
                <a:solidFill>
                  <a:srgbClr val="FF0000"/>
                </a:solidFill>
                <a:latin typeface="Book Antiqua" pitchFamily="18" charset="0"/>
              </a:rPr>
            </a:br>
            <a:endParaRPr lang="en-US" sz="2700" dirty="0">
              <a:solidFill>
                <a:srgbClr val="FF0000"/>
              </a:solidFill>
              <a:latin typeface="Book Antiqua" pitchFamily="18" charset="0"/>
            </a:endParaRPr>
          </a:p>
        </p:txBody>
      </p:sp>
      <p:sp>
        <p:nvSpPr>
          <p:cNvPr id="3" name="Content Placeholder 2"/>
          <p:cNvSpPr>
            <a:spLocks noGrp="1"/>
          </p:cNvSpPr>
          <p:nvPr>
            <p:ph idx="1"/>
          </p:nvPr>
        </p:nvSpPr>
        <p:spPr>
          <a:xfrm>
            <a:off x="457200" y="1447800"/>
            <a:ext cx="8534400" cy="4572000"/>
          </a:xfrm>
        </p:spPr>
        <p:txBody>
          <a:bodyPr>
            <a:normAutofit fontScale="92500"/>
          </a:bodyPr>
          <a:lstStyle/>
          <a:p>
            <a:r>
              <a:rPr lang="nl-NL" sz="2400" i="1" dirty="0" err="1" smtClean="0">
                <a:solidFill>
                  <a:schemeClr val="tx2">
                    <a:lumMod val="50000"/>
                  </a:schemeClr>
                </a:solidFill>
              </a:rPr>
              <a:t>Stabilidat</a:t>
            </a:r>
            <a:r>
              <a:rPr lang="nl-NL" sz="2400" i="1" dirty="0" smtClean="0">
                <a:solidFill>
                  <a:schemeClr val="tx2">
                    <a:lumMod val="50000"/>
                  </a:schemeClr>
                </a:solidFill>
              </a:rPr>
              <a:t> i </a:t>
            </a:r>
            <a:r>
              <a:rPr lang="nl-NL" sz="2400" i="1" dirty="0" err="1" smtClean="0">
                <a:solidFill>
                  <a:schemeClr val="tx2">
                    <a:lumMod val="50000"/>
                  </a:schemeClr>
                </a:solidFill>
              </a:rPr>
              <a:t>seguridat</a:t>
            </a:r>
            <a:r>
              <a:rPr lang="nl-NL" sz="2400" dirty="0" smtClean="0">
                <a:solidFill>
                  <a:schemeClr val="tx2">
                    <a:lumMod val="50000"/>
                  </a:schemeClr>
                </a:solidFill>
              </a:rPr>
              <a:t> </a:t>
            </a:r>
            <a:r>
              <a:rPr lang="nl-NL" sz="2400" dirty="0" err="1" smtClean="0">
                <a:solidFill>
                  <a:schemeClr val="tx2">
                    <a:lumMod val="50000"/>
                  </a:schemeClr>
                </a:solidFill>
              </a:rPr>
              <a:t>personal</a:t>
            </a:r>
            <a:r>
              <a:rPr lang="nl-NL" sz="2400" dirty="0" smtClean="0">
                <a:solidFill>
                  <a:schemeClr val="tx2">
                    <a:lumMod val="50000"/>
                  </a:schemeClr>
                </a:solidFill>
              </a:rPr>
              <a:t>, </a:t>
            </a:r>
            <a:r>
              <a:rPr lang="nl-NL" sz="2400" dirty="0" err="1" smtClean="0">
                <a:solidFill>
                  <a:schemeClr val="tx2">
                    <a:lumMod val="50000"/>
                  </a:schemeClr>
                </a:solidFill>
              </a:rPr>
              <a:t>social</a:t>
            </a:r>
            <a:r>
              <a:rPr lang="nl-NL" sz="2400" dirty="0" smtClean="0">
                <a:solidFill>
                  <a:schemeClr val="tx2">
                    <a:lumMod val="50000"/>
                  </a:schemeClr>
                </a:solidFill>
              </a:rPr>
              <a:t>, den </a:t>
            </a:r>
            <a:r>
              <a:rPr lang="nl-NL" sz="2400" dirty="0" err="1" smtClean="0">
                <a:solidFill>
                  <a:schemeClr val="tx2">
                    <a:lumMod val="50000"/>
                  </a:schemeClr>
                </a:solidFill>
              </a:rPr>
              <a:t>famia</a:t>
            </a:r>
            <a:r>
              <a:rPr lang="nl-NL" sz="2400" dirty="0" smtClean="0">
                <a:solidFill>
                  <a:schemeClr val="tx2">
                    <a:lumMod val="50000"/>
                  </a:schemeClr>
                </a:solidFill>
              </a:rPr>
              <a:t> i den </a:t>
            </a:r>
            <a:r>
              <a:rPr lang="nl-NL" sz="2400" dirty="0" err="1" smtClean="0">
                <a:solidFill>
                  <a:schemeClr val="tx2">
                    <a:lumMod val="50000"/>
                  </a:schemeClr>
                </a:solidFill>
              </a:rPr>
              <a:t>bario</a:t>
            </a:r>
            <a:r>
              <a:rPr lang="nl-NL" sz="2400" dirty="0" smtClean="0">
                <a:solidFill>
                  <a:schemeClr val="tx2">
                    <a:lumMod val="50000"/>
                  </a:schemeClr>
                </a:solidFill>
              </a:rPr>
              <a:t>.</a:t>
            </a:r>
          </a:p>
          <a:p>
            <a:r>
              <a:rPr lang="nl-NL" sz="2400" dirty="0" err="1" smtClean="0">
                <a:solidFill>
                  <a:schemeClr val="tx2">
                    <a:lumMod val="50000"/>
                  </a:schemeClr>
                </a:solidFill>
              </a:rPr>
              <a:t>Yuda</a:t>
            </a:r>
            <a:r>
              <a:rPr lang="nl-NL" sz="2400" dirty="0" smtClean="0">
                <a:solidFill>
                  <a:schemeClr val="tx2">
                    <a:lumMod val="50000"/>
                  </a:schemeClr>
                </a:solidFill>
              </a:rPr>
              <a:t> </a:t>
            </a:r>
            <a:r>
              <a:rPr lang="nl-NL" sz="2400" dirty="0" err="1" smtClean="0">
                <a:solidFill>
                  <a:schemeClr val="tx2">
                    <a:lumMod val="50000"/>
                  </a:schemeClr>
                </a:solidFill>
              </a:rPr>
              <a:t>necesidat</a:t>
            </a:r>
            <a:r>
              <a:rPr lang="nl-NL" sz="2400" dirty="0" smtClean="0">
                <a:solidFill>
                  <a:schemeClr val="tx2">
                    <a:lumMod val="50000"/>
                  </a:schemeClr>
                </a:solidFill>
              </a:rPr>
              <a:t> </a:t>
            </a:r>
            <a:r>
              <a:rPr lang="nl-NL" sz="2400" dirty="0" err="1" smtClean="0">
                <a:solidFill>
                  <a:schemeClr val="tx2">
                    <a:lumMod val="50000"/>
                  </a:schemeClr>
                </a:solidFill>
              </a:rPr>
              <a:t>basico</a:t>
            </a:r>
            <a:r>
              <a:rPr lang="nl-NL" sz="2400" dirty="0" smtClean="0">
                <a:solidFill>
                  <a:schemeClr val="tx2">
                    <a:lumMod val="50000"/>
                  </a:schemeClr>
                </a:solidFill>
              </a:rPr>
              <a:t> i </a:t>
            </a:r>
            <a:r>
              <a:rPr lang="nl-NL" sz="2400" dirty="0" err="1" smtClean="0">
                <a:solidFill>
                  <a:schemeClr val="tx2">
                    <a:lumMod val="50000"/>
                  </a:schemeClr>
                </a:solidFill>
              </a:rPr>
              <a:t>boga</a:t>
            </a:r>
            <a:r>
              <a:rPr lang="nl-NL" sz="2400" dirty="0" smtClean="0">
                <a:solidFill>
                  <a:schemeClr val="tx2">
                    <a:lumMod val="50000"/>
                  </a:schemeClr>
                </a:solidFill>
              </a:rPr>
              <a:t> pa </a:t>
            </a:r>
            <a:r>
              <a:rPr lang="nl-NL" sz="2400" dirty="0" err="1" smtClean="0">
                <a:solidFill>
                  <a:schemeClr val="tx2">
                    <a:lumMod val="50000"/>
                  </a:schemeClr>
                </a:solidFill>
              </a:rPr>
              <a:t>un</a:t>
            </a:r>
            <a:r>
              <a:rPr lang="nl-NL" sz="2400" dirty="0" smtClean="0">
                <a:solidFill>
                  <a:schemeClr val="tx2">
                    <a:lumMod val="50000"/>
                  </a:schemeClr>
                </a:solidFill>
              </a:rPr>
              <a:t> </a:t>
            </a:r>
            <a:r>
              <a:rPr lang="nl-NL" sz="2400" i="1" dirty="0" err="1" smtClean="0">
                <a:solidFill>
                  <a:schemeClr val="tx2">
                    <a:lumMod val="50000"/>
                  </a:schemeClr>
                </a:solidFill>
              </a:rPr>
              <a:t>nivel</a:t>
            </a:r>
            <a:r>
              <a:rPr lang="nl-NL" sz="2400" i="1" dirty="0" smtClean="0">
                <a:solidFill>
                  <a:schemeClr val="tx2">
                    <a:lumMod val="50000"/>
                  </a:schemeClr>
                </a:solidFill>
              </a:rPr>
              <a:t> </a:t>
            </a:r>
            <a:r>
              <a:rPr lang="nl-NL" sz="2400" i="1" dirty="0" err="1" smtClean="0">
                <a:solidFill>
                  <a:schemeClr val="tx2">
                    <a:lumMod val="50000"/>
                  </a:schemeClr>
                </a:solidFill>
              </a:rPr>
              <a:t>di</a:t>
            </a:r>
            <a:r>
              <a:rPr lang="nl-NL" sz="2400" i="1" dirty="0" smtClean="0">
                <a:solidFill>
                  <a:schemeClr val="tx2">
                    <a:lumMod val="50000"/>
                  </a:schemeClr>
                </a:solidFill>
              </a:rPr>
              <a:t> </a:t>
            </a:r>
            <a:r>
              <a:rPr lang="nl-NL" sz="2400" i="1" dirty="0" err="1" smtClean="0">
                <a:solidFill>
                  <a:schemeClr val="tx2">
                    <a:lumMod val="50000"/>
                  </a:schemeClr>
                </a:solidFill>
              </a:rPr>
              <a:t>pobresa</a:t>
            </a:r>
            <a:r>
              <a:rPr lang="nl-NL" sz="2400" i="1" dirty="0" smtClean="0">
                <a:solidFill>
                  <a:schemeClr val="tx2">
                    <a:lumMod val="50000"/>
                  </a:schemeClr>
                </a:solidFill>
              </a:rPr>
              <a:t> </a:t>
            </a:r>
            <a:r>
              <a:rPr lang="nl-NL" sz="2400" dirty="0" err="1" smtClean="0">
                <a:solidFill>
                  <a:schemeClr val="tx2">
                    <a:lumMod val="50000"/>
                  </a:schemeClr>
                </a:solidFill>
              </a:rPr>
              <a:t>aceptabel</a:t>
            </a:r>
            <a:r>
              <a:rPr lang="nl-NL" sz="2400" dirty="0" smtClean="0">
                <a:solidFill>
                  <a:schemeClr val="tx2">
                    <a:lumMod val="50000"/>
                  </a:schemeClr>
                </a:solidFill>
              </a:rPr>
              <a:t>!</a:t>
            </a:r>
            <a:endParaRPr lang="nl-NL" sz="2400" dirty="0" smtClean="0"/>
          </a:p>
          <a:p>
            <a:r>
              <a:rPr lang="nl-NL" sz="2400" dirty="0" err="1" smtClean="0">
                <a:solidFill>
                  <a:schemeClr val="tx2">
                    <a:lumMod val="50000"/>
                  </a:schemeClr>
                </a:solidFill>
              </a:rPr>
              <a:t>Motiva</a:t>
            </a:r>
            <a:r>
              <a:rPr lang="nl-NL" sz="2400" dirty="0" smtClean="0">
                <a:solidFill>
                  <a:schemeClr val="tx2">
                    <a:lumMod val="50000"/>
                  </a:schemeClr>
                </a:solidFill>
              </a:rPr>
              <a:t> </a:t>
            </a:r>
            <a:r>
              <a:rPr lang="nl-NL" sz="2400" dirty="0" err="1" smtClean="0">
                <a:solidFill>
                  <a:schemeClr val="tx2">
                    <a:lumMod val="50000"/>
                  </a:schemeClr>
                </a:solidFill>
              </a:rPr>
              <a:t>mucha</a:t>
            </a:r>
            <a:r>
              <a:rPr lang="nl-NL" sz="2400" dirty="0" smtClean="0">
                <a:solidFill>
                  <a:schemeClr val="tx2">
                    <a:lumMod val="50000"/>
                  </a:schemeClr>
                </a:solidFill>
              </a:rPr>
              <a:t>/</a:t>
            </a:r>
            <a:r>
              <a:rPr lang="nl-NL" sz="2400" dirty="0" err="1" smtClean="0">
                <a:solidFill>
                  <a:schemeClr val="tx2">
                    <a:lumMod val="50000"/>
                  </a:schemeClr>
                </a:solidFill>
              </a:rPr>
              <a:t>hoben</a:t>
            </a:r>
            <a:r>
              <a:rPr lang="nl-NL" sz="2400" dirty="0" smtClean="0">
                <a:solidFill>
                  <a:schemeClr val="tx2">
                    <a:lumMod val="50000"/>
                  </a:schemeClr>
                </a:solidFill>
              </a:rPr>
              <a:t> /</a:t>
            </a:r>
            <a:r>
              <a:rPr lang="nl-NL" sz="2400" dirty="0" err="1" smtClean="0">
                <a:solidFill>
                  <a:schemeClr val="tx2">
                    <a:lumMod val="50000"/>
                  </a:schemeClr>
                </a:solidFill>
              </a:rPr>
              <a:t>adulto</a:t>
            </a:r>
            <a:r>
              <a:rPr lang="nl-NL" sz="2400" dirty="0" smtClean="0">
                <a:solidFill>
                  <a:schemeClr val="tx2">
                    <a:lumMod val="50000"/>
                  </a:schemeClr>
                </a:solidFill>
              </a:rPr>
              <a:t> </a:t>
            </a:r>
            <a:r>
              <a:rPr lang="nl-NL" sz="2400" i="1" dirty="0" err="1" smtClean="0">
                <a:solidFill>
                  <a:schemeClr val="tx2">
                    <a:lumMod val="50000"/>
                  </a:schemeClr>
                </a:solidFill>
              </a:rPr>
              <a:t>caba</a:t>
            </a:r>
            <a:r>
              <a:rPr lang="nl-NL" sz="2400" i="1" dirty="0" smtClean="0">
                <a:solidFill>
                  <a:schemeClr val="tx2">
                    <a:lumMod val="50000"/>
                  </a:schemeClr>
                </a:solidFill>
              </a:rPr>
              <a:t> </a:t>
            </a:r>
            <a:r>
              <a:rPr lang="nl-NL" sz="2400" i="1" dirty="0" err="1" smtClean="0">
                <a:solidFill>
                  <a:schemeClr val="tx2">
                    <a:lumMod val="50000"/>
                  </a:schemeClr>
                </a:solidFill>
              </a:rPr>
              <a:t>scol</a:t>
            </a:r>
            <a:r>
              <a:rPr lang="nl-NL" sz="2400" i="1" dirty="0" smtClean="0">
                <a:solidFill>
                  <a:schemeClr val="tx2">
                    <a:lumMod val="50000"/>
                  </a:schemeClr>
                </a:solidFill>
              </a:rPr>
              <a:t>, </a:t>
            </a:r>
            <a:r>
              <a:rPr lang="nl-NL" sz="2400" i="1" dirty="0" err="1" smtClean="0">
                <a:solidFill>
                  <a:schemeClr val="tx2">
                    <a:lumMod val="50000"/>
                  </a:schemeClr>
                </a:solidFill>
              </a:rPr>
              <a:t>ofishi</a:t>
            </a:r>
            <a:r>
              <a:rPr lang="nl-NL" sz="2400" i="1" dirty="0" smtClean="0">
                <a:solidFill>
                  <a:schemeClr val="tx2">
                    <a:lumMod val="50000"/>
                  </a:schemeClr>
                </a:solidFill>
              </a:rPr>
              <a:t>, </a:t>
            </a:r>
            <a:r>
              <a:rPr lang="nl-NL" sz="2400" i="1" dirty="0" err="1" smtClean="0">
                <a:solidFill>
                  <a:schemeClr val="tx2">
                    <a:lumMod val="50000"/>
                  </a:schemeClr>
                </a:solidFill>
              </a:rPr>
              <a:t>formacion</a:t>
            </a:r>
            <a:r>
              <a:rPr lang="nl-NL" sz="2400" i="1" dirty="0" smtClean="0">
                <a:solidFill>
                  <a:schemeClr val="tx2">
                    <a:lumMod val="50000"/>
                  </a:schemeClr>
                </a:solidFill>
              </a:rPr>
              <a:t> </a:t>
            </a:r>
            <a:r>
              <a:rPr lang="nl-NL" sz="2400" dirty="0" smtClean="0">
                <a:solidFill>
                  <a:schemeClr val="tx2">
                    <a:lumMod val="50000"/>
                  </a:schemeClr>
                </a:solidFill>
              </a:rPr>
              <a:t>i </a:t>
            </a:r>
            <a:r>
              <a:rPr lang="nl-NL" sz="2400" dirty="0" err="1" smtClean="0">
                <a:solidFill>
                  <a:schemeClr val="tx2">
                    <a:lumMod val="50000"/>
                  </a:schemeClr>
                </a:solidFill>
              </a:rPr>
              <a:t>yuda</a:t>
            </a:r>
            <a:r>
              <a:rPr lang="nl-NL" sz="2400" dirty="0" smtClean="0">
                <a:solidFill>
                  <a:schemeClr val="tx2">
                    <a:lumMod val="50000"/>
                  </a:schemeClr>
                </a:solidFill>
              </a:rPr>
              <a:t> </a:t>
            </a:r>
            <a:r>
              <a:rPr lang="nl-NL" sz="2400" dirty="0" err="1" smtClean="0">
                <a:solidFill>
                  <a:schemeClr val="tx2">
                    <a:lumMod val="50000"/>
                  </a:schemeClr>
                </a:solidFill>
              </a:rPr>
              <a:t>hanja</a:t>
            </a:r>
            <a:r>
              <a:rPr lang="nl-NL" sz="2400" dirty="0" smtClean="0">
                <a:solidFill>
                  <a:schemeClr val="tx2">
                    <a:lumMod val="50000"/>
                  </a:schemeClr>
                </a:solidFill>
              </a:rPr>
              <a:t>/</a:t>
            </a:r>
            <a:r>
              <a:rPr lang="nl-NL" sz="2400" dirty="0" err="1" smtClean="0">
                <a:solidFill>
                  <a:schemeClr val="tx2">
                    <a:lumMod val="50000"/>
                  </a:schemeClr>
                </a:solidFill>
              </a:rPr>
              <a:t>mantene</a:t>
            </a:r>
            <a:r>
              <a:rPr lang="nl-NL" sz="2400" dirty="0" smtClean="0">
                <a:solidFill>
                  <a:schemeClr val="tx2">
                    <a:lumMod val="50000"/>
                  </a:schemeClr>
                </a:solidFill>
              </a:rPr>
              <a:t> </a:t>
            </a:r>
            <a:r>
              <a:rPr lang="nl-NL" sz="2400" dirty="0" err="1" smtClean="0">
                <a:solidFill>
                  <a:schemeClr val="tx2">
                    <a:lumMod val="50000"/>
                  </a:schemeClr>
                </a:solidFill>
              </a:rPr>
              <a:t>trabou</a:t>
            </a:r>
            <a:r>
              <a:rPr lang="nl-NL" sz="2400" dirty="0" smtClean="0">
                <a:solidFill>
                  <a:schemeClr val="tx2">
                    <a:lumMod val="50000"/>
                  </a:schemeClr>
                </a:solidFill>
              </a:rPr>
              <a:t>. </a:t>
            </a:r>
          </a:p>
          <a:p>
            <a:endParaRPr lang="nl-NL" sz="2400" dirty="0" smtClean="0">
              <a:solidFill>
                <a:schemeClr val="tx2">
                  <a:lumMod val="50000"/>
                </a:schemeClr>
              </a:solidFill>
            </a:endParaRPr>
          </a:p>
          <a:p>
            <a:pPr>
              <a:buNone/>
            </a:pPr>
            <a:r>
              <a:rPr lang="nl-NL" sz="2400" dirty="0" smtClean="0">
                <a:solidFill>
                  <a:srgbClr val="FF0000"/>
                </a:solidFill>
              </a:rPr>
              <a:t>Manera </a:t>
            </a:r>
            <a:r>
              <a:rPr lang="nl-NL" sz="2400" dirty="0" err="1" smtClean="0">
                <a:solidFill>
                  <a:srgbClr val="FF0000"/>
                </a:solidFill>
              </a:rPr>
              <a:t>di</a:t>
            </a:r>
            <a:r>
              <a:rPr lang="nl-NL" sz="2400" dirty="0" smtClean="0">
                <a:solidFill>
                  <a:srgbClr val="FF0000"/>
                </a:solidFill>
              </a:rPr>
              <a:t> </a:t>
            </a:r>
            <a:r>
              <a:rPr lang="nl-NL" sz="2400" dirty="0" err="1" smtClean="0">
                <a:solidFill>
                  <a:srgbClr val="FF0000"/>
                </a:solidFill>
              </a:rPr>
              <a:t>traha</a:t>
            </a:r>
            <a:r>
              <a:rPr lang="nl-NL" sz="2400" dirty="0" smtClean="0">
                <a:solidFill>
                  <a:srgbClr val="FF0000"/>
                </a:solidFill>
              </a:rPr>
              <a:t>:</a:t>
            </a:r>
          </a:p>
          <a:p>
            <a:r>
              <a:rPr lang="nl-NL" sz="2400" dirty="0" err="1" smtClean="0">
                <a:solidFill>
                  <a:schemeClr val="tx2">
                    <a:lumMod val="50000"/>
                  </a:schemeClr>
                </a:solidFill>
              </a:rPr>
              <a:t>Propio</a:t>
            </a:r>
            <a:r>
              <a:rPr lang="nl-NL" sz="2400" dirty="0" smtClean="0">
                <a:solidFill>
                  <a:schemeClr val="tx2">
                    <a:lumMod val="50000"/>
                  </a:schemeClr>
                </a:solidFill>
              </a:rPr>
              <a:t> </a:t>
            </a:r>
            <a:r>
              <a:rPr lang="nl-NL" sz="2400" dirty="0" err="1" smtClean="0">
                <a:solidFill>
                  <a:schemeClr val="tx2">
                    <a:lumMod val="50000"/>
                  </a:schemeClr>
                </a:solidFill>
              </a:rPr>
              <a:t>desarollo</a:t>
            </a:r>
            <a:r>
              <a:rPr lang="nl-NL" sz="2400" dirty="0" smtClean="0">
                <a:solidFill>
                  <a:schemeClr val="tx2">
                    <a:lumMod val="50000"/>
                  </a:schemeClr>
                </a:solidFill>
              </a:rPr>
              <a:t>, </a:t>
            </a:r>
            <a:r>
              <a:rPr lang="nl-NL" sz="2400" dirty="0" err="1" smtClean="0">
                <a:solidFill>
                  <a:schemeClr val="tx2">
                    <a:lumMod val="50000"/>
                  </a:schemeClr>
                </a:solidFill>
              </a:rPr>
              <a:t>forza</a:t>
            </a:r>
            <a:r>
              <a:rPr lang="nl-NL" sz="2400" dirty="0" smtClean="0">
                <a:solidFill>
                  <a:schemeClr val="tx2">
                    <a:lumMod val="50000"/>
                  </a:schemeClr>
                </a:solidFill>
              </a:rPr>
              <a:t>, </a:t>
            </a:r>
            <a:r>
              <a:rPr lang="nl-NL" sz="2400" dirty="0" err="1" smtClean="0">
                <a:solidFill>
                  <a:schemeClr val="tx2">
                    <a:lumMod val="50000"/>
                  </a:schemeClr>
                </a:solidFill>
              </a:rPr>
              <a:t>conocimiento</a:t>
            </a:r>
            <a:r>
              <a:rPr lang="nl-NL" sz="2400" dirty="0" smtClean="0">
                <a:solidFill>
                  <a:schemeClr val="tx2">
                    <a:lumMod val="50000"/>
                  </a:schemeClr>
                </a:solidFill>
              </a:rPr>
              <a:t>, </a:t>
            </a:r>
            <a:r>
              <a:rPr lang="nl-NL" sz="2400" dirty="0" err="1" smtClean="0">
                <a:solidFill>
                  <a:schemeClr val="tx2">
                    <a:lumMod val="50000"/>
                  </a:schemeClr>
                </a:solidFill>
              </a:rPr>
              <a:t>habilidat</a:t>
            </a:r>
            <a:r>
              <a:rPr lang="nl-NL" sz="2400" dirty="0" smtClean="0">
                <a:solidFill>
                  <a:schemeClr val="tx2">
                    <a:lumMod val="50000"/>
                  </a:schemeClr>
                </a:solidFill>
              </a:rPr>
              <a:t> i </a:t>
            </a:r>
            <a:r>
              <a:rPr lang="nl-NL" sz="2400" dirty="0" err="1" smtClean="0">
                <a:solidFill>
                  <a:schemeClr val="tx2">
                    <a:lumMod val="50000"/>
                  </a:schemeClr>
                </a:solidFill>
              </a:rPr>
              <a:t>duna</a:t>
            </a:r>
            <a:r>
              <a:rPr lang="nl-NL" sz="2400" dirty="0" smtClean="0">
                <a:solidFill>
                  <a:schemeClr val="tx2">
                    <a:lumMod val="50000"/>
                  </a:schemeClr>
                </a:solidFill>
              </a:rPr>
              <a:t> herment </a:t>
            </a:r>
            <a:r>
              <a:rPr lang="nl-NL" sz="2400" i="1" dirty="0" smtClean="0">
                <a:solidFill>
                  <a:schemeClr val="tx2">
                    <a:lumMod val="50000"/>
                  </a:schemeClr>
                </a:solidFill>
              </a:rPr>
              <a:t>pa deal </a:t>
            </a:r>
            <a:r>
              <a:rPr lang="nl-NL" sz="2400" i="1" dirty="0" err="1" smtClean="0">
                <a:solidFill>
                  <a:schemeClr val="tx2">
                    <a:lumMod val="50000"/>
                  </a:schemeClr>
                </a:solidFill>
              </a:rPr>
              <a:t>mihor</a:t>
            </a:r>
            <a:r>
              <a:rPr lang="nl-NL" sz="2400" i="1" dirty="0" smtClean="0">
                <a:solidFill>
                  <a:schemeClr val="tx2">
                    <a:lumMod val="50000"/>
                  </a:schemeClr>
                </a:solidFill>
              </a:rPr>
              <a:t> </a:t>
            </a:r>
            <a:r>
              <a:rPr lang="nl-NL" sz="2400" i="1" dirty="0" err="1" smtClean="0">
                <a:solidFill>
                  <a:schemeClr val="tx2">
                    <a:lumMod val="50000"/>
                  </a:schemeClr>
                </a:solidFill>
              </a:rPr>
              <a:t>cu</a:t>
            </a:r>
            <a:r>
              <a:rPr lang="nl-NL" sz="2400" i="1" dirty="0" smtClean="0">
                <a:solidFill>
                  <a:schemeClr val="tx2">
                    <a:lumMod val="50000"/>
                  </a:schemeClr>
                </a:solidFill>
              </a:rPr>
              <a:t> </a:t>
            </a:r>
            <a:r>
              <a:rPr lang="nl-NL" sz="2400" i="1" dirty="0" err="1" smtClean="0">
                <a:solidFill>
                  <a:schemeClr val="tx2">
                    <a:lumMod val="50000"/>
                  </a:schemeClr>
                </a:solidFill>
              </a:rPr>
              <a:t>bida</a:t>
            </a:r>
            <a:r>
              <a:rPr lang="nl-NL" sz="2400" i="1" dirty="0" smtClean="0">
                <a:solidFill>
                  <a:schemeClr val="tx2">
                    <a:lumMod val="50000"/>
                  </a:schemeClr>
                </a:solidFill>
              </a:rPr>
              <a:t> </a:t>
            </a:r>
            <a:r>
              <a:rPr lang="nl-NL" sz="2400" dirty="0" smtClean="0">
                <a:solidFill>
                  <a:schemeClr val="tx2">
                    <a:lumMod val="50000"/>
                  </a:schemeClr>
                </a:solidFill>
              </a:rPr>
              <a:t>.</a:t>
            </a:r>
          </a:p>
          <a:p>
            <a:pPr lvl="0"/>
            <a:r>
              <a:rPr lang="nl-NL" sz="2400" i="1" dirty="0" err="1" smtClean="0">
                <a:solidFill>
                  <a:schemeClr val="tx2">
                    <a:lumMod val="50000"/>
                  </a:schemeClr>
                </a:solidFill>
              </a:rPr>
              <a:t>Interveni</a:t>
            </a:r>
            <a:r>
              <a:rPr lang="nl-NL" sz="2400" i="1" dirty="0" smtClean="0">
                <a:solidFill>
                  <a:schemeClr val="tx2">
                    <a:lumMod val="50000"/>
                  </a:schemeClr>
                </a:solidFill>
              </a:rPr>
              <a:t>  </a:t>
            </a:r>
            <a:r>
              <a:rPr lang="nl-NL" sz="2400" i="1" dirty="0" err="1" smtClean="0">
                <a:solidFill>
                  <a:schemeClr val="tx2">
                    <a:lumMod val="50000"/>
                  </a:schemeClr>
                </a:solidFill>
              </a:rPr>
              <a:t>trempan</a:t>
            </a:r>
            <a:r>
              <a:rPr lang="nl-NL" sz="2400" i="1" dirty="0" smtClean="0">
                <a:solidFill>
                  <a:schemeClr val="tx2">
                    <a:lumMod val="50000"/>
                  </a:schemeClr>
                </a:solidFill>
              </a:rPr>
              <a:t> </a:t>
            </a:r>
            <a:r>
              <a:rPr lang="nl-NL" sz="2400" dirty="0" smtClean="0">
                <a:solidFill>
                  <a:schemeClr val="tx2">
                    <a:lumMod val="50000"/>
                  </a:schemeClr>
                </a:solidFill>
              </a:rPr>
              <a:t>paso </a:t>
            </a:r>
            <a:r>
              <a:rPr lang="nl-NL" sz="2400" dirty="0" err="1" smtClean="0">
                <a:solidFill>
                  <a:schemeClr val="tx2">
                    <a:lumMod val="50000"/>
                  </a:schemeClr>
                </a:solidFill>
              </a:rPr>
              <a:t>esey</a:t>
            </a:r>
            <a:r>
              <a:rPr lang="nl-NL" sz="2400" dirty="0" smtClean="0">
                <a:solidFill>
                  <a:schemeClr val="tx2">
                    <a:lumMod val="50000"/>
                  </a:schemeClr>
                </a:solidFill>
              </a:rPr>
              <a:t> </a:t>
            </a:r>
            <a:r>
              <a:rPr lang="nl-NL" sz="2400" dirty="0" err="1" smtClean="0">
                <a:solidFill>
                  <a:schemeClr val="tx2">
                    <a:lumMod val="50000"/>
                  </a:schemeClr>
                </a:solidFill>
              </a:rPr>
              <a:t>ta</a:t>
            </a:r>
            <a:r>
              <a:rPr lang="nl-NL" sz="2400" dirty="0" smtClean="0">
                <a:solidFill>
                  <a:schemeClr val="tx2">
                    <a:lumMod val="50000"/>
                  </a:schemeClr>
                </a:solidFill>
              </a:rPr>
              <a:t> </a:t>
            </a:r>
            <a:r>
              <a:rPr lang="nl-NL" sz="2400" dirty="0" err="1" smtClean="0">
                <a:solidFill>
                  <a:schemeClr val="tx2">
                    <a:lumMod val="50000"/>
                  </a:schemeClr>
                </a:solidFill>
              </a:rPr>
              <a:t>mas</a:t>
            </a:r>
            <a:r>
              <a:rPr lang="nl-NL" sz="2400" dirty="0" smtClean="0">
                <a:solidFill>
                  <a:schemeClr val="tx2">
                    <a:lumMod val="50000"/>
                  </a:schemeClr>
                </a:solidFill>
              </a:rPr>
              <a:t> </a:t>
            </a:r>
            <a:r>
              <a:rPr lang="nl-NL" sz="2400" dirty="0" err="1" smtClean="0">
                <a:solidFill>
                  <a:schemeClr val="tx2">
                    <a:lumMod val="50000"/>
                  </a:schemeClr>
                </a:solidFill>
              </a:rPr>
              <a:t>efectivo</a:t>
            </a:r>
            <a:r>
              <a:rPr lang="nl-NL" sz="2400" dirty="0" smtClean="0">
                <a:solidFill>
                  <a:schemeClr val="tx2">
                    <a:lumMod val="50000"/>
                  </a:schemeClr>
                </a:solidFill>
              </a:rPr>
              <a:t>.</a:t>
            </a:r>
          </a:p>
          <a:p>
            <a:pPr lvl="0"/>
            <a:r>
              <a:rPr lang="nl-NL" sz="2400" dirty="0" err="1" smtClean="0">
                <a:solidFill>
                  <a:schemeClr val="tx2">
                    <a:lumMod val="50000"/>
                  </a:schemeClr>
                </a:solidFill>
              </a:rPr>
              <a:t>Traha</a:t>
            </a:r>
            <a:r>
              <a:rPr lang="nl-NL" sz="2400" dirty="0" smtClean="0">
                <a:solidFill>
                  <a:schemeClr val="tx2">
                    <a:lumMod val="50000"/>
                  </a:schemeClr>
                </a:solidFill>
              </a:rPr>
              <a:t> </a:t>
            </a:r>
            <a:r>
              <a:rPr lang="nl-NL" sz="2400" dirty="0" err="1" smtClean="0">
                <a:solidFill>
                  <a:schemeClr val="tx2">
                    <a:lumMod val="50000"/>
                  </a:schemeClr>
                </a:solidFill>
              </a:rPr>
              <a:t>huntu</a:t>
            </a:r>
            <a:r>
              <a:rPr lang="nl-NL" sz="2400" dirty="0" smtClean="0">
                <a:solidFill>
                  <a:schemeClr val="tx2">
                    <a:lumMod val="50000"/>
                  </a:schemeClr>
                </a:solidFill>
              </a:rPr>
              <a:t> </a:t>
            </a:r>
            <a:r>
              <a:rPr lang="nl-NL" sz="2400" dirty="0" err="1" smtClean="0">
                <a:solidFill>
                  <a:schemeClr val="tx2">
                    <a:lumMod val="50000"/>
                  </a:schemeClr>
                </a:solidFill>
              </a:rPr>
              <a:t>cu</a:t>
            </a:r>
            <a:r>
              <a:rPr lang="nl-NL" sz="2400" dirty="0" smtClean="0">
                <a:solidFill>
                  <a:schemeClr val="tx2">
                    <a:lumMod val="50000"/>
                  </a:schemeClr>
                </a:solidFill>
              </a:rPr>
              <a:t> </a:t>
            </a:r>
            <a:r>
              <a:rPr lang="nl-NL" sz="2400" dirty="0" err="1" smtClean="0">
                <a:solidFill>
                  <a:schemeClr val="tx2">
                    <a:lumMod val="50000"/>
                  </a:schemeClr>
                </a:solidFill>
              </a:rPr>
              <a:t>otro</a:t>
            </a:r>
            <a:r>
              <a:rPr lang="nl-NL" sz="2400" dirty="0" smtClean="0">
                <a:solidFill>
                  <a:schemeClr val="tx2">
                    <a:lumMod val="50000"/>
                  </a:schemeClr>
                </a:solidFill>
              </a:rPr>
              <a:t> </a:t>
            </a:r>
            <a:r>
              <a:rPr lang="nl-NL" sz="2400" dirty="0" err="1" smtClean="0">
                <a:solidFill>
                  <a:schemeClr val="tx2">
                    <a:lumMod val="50000"/>
                  </a:schemeClr>
                </a:solidFill>
              </a:rPr>
              <a:t>departamento</a:t>
            </a:r>
            <a:r>
              <a:rPr lang="nl-NL" sz="2400" dirty="0" smtClean="0">
                <a:solidFill>
                  <a:schemeClr val="tx2">
                    <a:lumMod val="50000"/>
                  </a:schemeClr>
                </a:solidFill>
              </a:rPr>
              <a:t> i </a:t>
            </a:r>
            <a:r>
              <a:rPr lang="nl-NL" sz="2400" dirty="0" err="1" smtClean="0">
                <a:solidFill>
                  <a:schemeClr val="tx2">
                    <a:lumMod val="50000"/>
                  </a:schemeClr>
                </a:solidFill>
              </a:rPr>
              <a:t>organisashon</a:t>
            </a:r>
            <a:r>
              <a:rPr lang="nl-NL" sz="2400" dirty="0" smtClean="0">
                <a:solidFill>
                  <a:schemeClr val="tx2">
                    <a:lumMod val="50000"/>
                  </a:schemeClr>
                </a:solidFill>
              </a:rPr>
              <a:t>.</a:t>
            </a:r>
          </a:p>
          <a:p>
            <a:pPr>
              <a:buNone/>
            </a:pPr>
            <a:r>
              <a:rPr lang="nl-NL" dirty="0" smtClean="0"/>
              <a:t> </a:t>
            </a:r>
            <a:r>
              <a:rPr lang="en-US" sz="2000" b="1" dirty="0" smtClean="0">
                <a:solidFill>
                  <a:srgbClr val="FF0000"/>
                </a:solidFill>
              </a:rPr>
              <a:t>LEMA</a:t>
            </a:r>
            <a:r>
              <a:rPr lang="en-US" sz="2000" b="1" dirty="0">
                <a:solidFill>
                  <a:srgbClr val="FF0000"/>
                </a:solidFill>
              </a:rPr>
              <a:t>:</a:t>
            </a:r>
            <a:r>
              <a:rPr lang="en-US" sz="2000" b="1" i="1" dirty="0">
                <a:solidFill>
                  <a:srgbClr val="FF0000"/>
                </a:solidFill>
              </a:rPr>
              <a:t> </a:t>
            </a:r>
            <a:r>
              <a:rPr lang="en-US" sz="2000" b="1" dirty="0">
                <a:solidFill>
                  <a:srgbClr val="FF0000"/>
                </a:solidFill>
              </a:rPr>
              <a:t>NOS TA YUDA BO YUDA BO MES PA ASINA BO DESAROYA I SIGUI CRECE! </a:t>
            </a:r>
          </a:p>
          <a:p>
            <a:pPr lvl="0">
              <a:buNone/>
            </a:pPr>
            <a:endParaRPr lang="en-US" sz="2000" dirty="0"/>
          </a:p>
          <a:p>
            <a:endParaRPr lang="en-US" dirty="0"/>
          </a:p>
        </p:txBody>
      </p:sp>
      <p:sp>
        <p:nvSpPr>
          <p:cNvPr id="4" name="Tijdelijke aanduiding voor datum 3"/>
          <p:cNvSpPr>
            <a:spLocks noGrp="1"/>
          </p:cNvSpPr>
          <p:nvPr>
            <p:ph type="dt" sz="half" idx="10"/>
          </p:nvPr>
        </p:nvSpPr>
        <p:spPr/>
        <p:txBody>
          <a:bodyPr/>
          <a:lstStyle/>
          <a:p>
            <a:fld id="{B2EE468F-E60C-4703-8008-E156D71370ED}" type="datetime1">
              <a:rPr lang="en-US" smtClean="0"/>
              <a:pPr/>
              <a:t>10/3/2017</a:t>
            </a:fld>
            <a:endParaRPr lang="en-US"/>
          </a:p>
        </p:txBody>
      </p:sp>
      <p:sp>
        <p:nvSpPr>
          <p:cNvPr id="6" name="Tijdelijke aanduiding voor dianummer 5"/>
          <p:cNvSpPr>
            <a:spLocks noGrp="1"/>
          </p:cNvSpPr>
          <p:nvPr>
            <p:ph type="sldNum" sz="quarter" idx="12"/>
          </p:nvPr>
        </p:nvSpPr>
        <p:spPr/>
        <p:txBody>
          <a:bodyPr/>
          <a:lstStyle/>
          <a:p>
            <a:fld id="{3683D8F3-9DFB-4DAC-91D7-6FF0F904E8F9}"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310852"/>
            <a:ext cx="8344639" cy="1143000"/>
          </a:xfrm>
        </p:spPr>
        <p:txBody>
          <a:bodyPr>
            <a:normAutofit/>
          </a:bodyPr>
          <a:lstStyle/>
          <a:p>
            <a:pPr algn="l"/>
            <a:r>
              <a:rPr lang="nl-NL" sz="3200" b="1" dirty="0" err="1" smtClean="0">
                <a:solidFill>
                  <a:srgbClr val="FF0000"/>
                </a:solidFill>
              </a:rPr>
              <a:t>Traha</a:t>
            </a:r>
            <a:r>
              <a:rPr lang="nl-NL" sz="3200" b="1" dirty="0" smtClean="0">
                <a:solidFill>
                  <a:srgbClr val="FF0000"/>
                </a:solidFill>
              </a:rPr>
              <a:t> den </a:t>
            </a:r>
            <a:r>
              <a:rPr lang="nl-NL" sz="3200" b="1" dirty="0" err="1" smtClean="0">
                <a:solidFill>
                  <a:srgbClr val="FF0000"/>
                </a:solidFill>
              </a:rPr>
              <a:t>cadena</a:t>
            </a:r>
            <a:r>
              <a:rPr lang="nl-NL" sz="3200" b="1" dirty="0" smtClean="0">
                <a:solidFill>
                  <a:srgbClr val="FF0000"/>
                </a:solidFill>
              </a:rPr>
              <a:t> </a:t>
            </a:r>
            <a:r>
              <a:rPr lang="nl-NL" sz="3200" b="1" dirty="0" err="1" smtClean="0">
                <a:solidFill>
                  <a:srgbClr val="FF0000"/>
                </a:solidFill>
              </a:rPr>
              <a:t>gobierno</a:t>
            </a:r>
            <a:r>
              <a:rPr lang="nl-NL" sz="3200" b="1" dirty="0" smtClean="0">
                <a:solidFill>
                  <a:srgbClr val="FF0000"/>
                </a:solidFill>
              </a:rPr>
              <a:t>/</a:t>
            </a:r>
            <a:r>
              <a:rPr lang="nl-NL" sz="3200" b="1" dirty="0" err="1" smtClean="0">
                <a:solidFill>
                  <a:srgbClr val="FF0000"/>
                </a:solidFill>
              </a:rPr>
              <a:t>instancianan</a:t>
            </a:r>
            <a:r>
              <a:rPr lang="nl-NL" sz="3200" b="1" dirty="0" smtClean="0">
                <a:solidFill>
                  <a:srgbClr val="FF0000"/>
                </a:solidFill>
              </a:rPr>
              <a:t> </a:t>
            </a:r>
            <a:r>
              <a:rPr lang="nl-NL" sz="3200" b="1" dirty="0" err="1" smtClean="0">
                <a:solidFill>
                  <a:srgbClr val="FF0000"/>
                </a:solidFill>
              </a:rPr>
              <a:t>social</a:t>
            </a:r>
            <a:r>
              <a:rPr lang="nl-NL" sz="3200" b="1" dirty="0" smtClean="0">
                <a:solidFill>
                  <a:srgbClr val="FF0000"/>
                </a:solidFill>
              </a:rPr>
              <a:t>.</a:t>
            </a:r>
            <a:endParaRPr lang="nl-NL" sz="3200" b="1" dirty="0">
              <a:solidFill>
                <a:srgbClr val="FF0000"/>
              </a:solidFill>
            </a:endParaRPr>
          </a:p>
        </p:txBody>
      </p:sp>
      <p:sp>
        <p:nvSpPr>
          <p:cNvPr id="4" name="Tijdelijke aanduiding voor datum 3"/>
          <p:cNvSpPr>
            <a:spLocks noGrp="1"/>
          </p:cNvSpPr>
          <p:nvPr>
            <p:ph type="dt" sz="half" idx="10"/>
          </p:nvPr>
        </p:nvSpPr>
        <p:spPr/>
        <p:txBody>
          <a:bodyPr/>
          <a:lstStyle/>
          <a:p>
            <a:fld id="{AFA934E2-A23E-49B2-90D6-A56315A9224A}" type="datetime1">
              <a:rPr lang="en-US" smtClean="0"/>
              <a:pPr/>
              <a:t>10/3/2017</a:t>
            </a:fld>
            <a:endParaRPr lang="en-US"/>
          </a:p>
        </p:txBody>
      </p:sp>
      <p:sp>
        <p:nvSpPr>
          <p:cNvPr id="5" name="Tijdelijke aanduiding voor dianummer 4"/>
          <p:cNvSpPr>
            <a:spLocks noGrp="1"/>
          </p:cNvSpPr>
          <p:nvPr>
            <p:ph type="sldNum" sz="quarter" idx="12"/>
          </p:nvPr>
        </p:nvSpPr>
        <p:spPr/>
        <p:txBody>
          <a:bodyPr/>
          <a:lstStyle/>
          <a:p>
            <a:fld id="{3683D8F3-9DFB-4DAC-91D7-6FF0F904E8F9}" type="slidenum">
              <a:rPr lang="en-US" smtClean="0"/>
              <a:pPr/>
              <a:t>33</a:t>
            </a:fld>
            <a:endParaRPr lang="en-US"/>
          </a:p>
        </p:txBody>
      </p:sp>
      <p:grpSp>
        <p:nvGrpSpPr>
          <p:cNvPr id="3" name="Group 4"/>
          <p:cNvGrpSpPr>
            <a:grpSpLocks noChangeAspect="1"/>
          </p:cNvGrpSpPr>
          <p:nvPr/>
        </p:nvGrpSpPr>
        <p:grpSpPr bwMode="auto">
          <a:xfrm>
            <a:off x="1386625" y="1219200"/>
            <a:ext cx="6690575" cy="4557714"/>
            <a:chOff x="960" y="1152"/>
            <a:chExt cx="4021" cy="2871"/>
          </a:xfrm>
        </p:grpSpPr>
        <p:sp>
          <p:nvSpPr>
            <p:cNvPr id="9" name="AutoShape 3"/>
            <p:cNvSpPr>
              <a:spLocks noChangeAspect="1" noChangeArrowheads="1" noTextEdit="1"/>
            </p:cNvSpPr>
            <p:nvPr/>
          </p:nvSpPr>
          <p:spPr bwMode="auto">
            <a:xfrm>
              <a:off x="960" y="1152"/>
              <a:ext cx="3901" cy="2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Rectangle 6"/>
            <p:cNvSpPr>
              <a:spLocks noChangeArrowheads="1"/>
            </p:cNvSpPr>
            <p:nvPr/>
          </p:nvSpPr>
          <p:spPr bwMode="auto">
            <a:xfrm>
              <a:off x="1629" y="1155"/>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1904" y="1155"/>
              <a:ext cx="62"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FF0000"/>
                  </a:solidFill>
                  <a:effectLst/>
                  <a:latin typeface="Book Antiqua" panose="02040602050305030304" pitchFamily="18" charset="0"/>
                </a:rPr>
                <a:t> </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960" y="1266"/>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0"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15" name="Rectangle 10"/>
            <p:cNvSpPr>
              <a:spLocks noChangeArrowheads="1"/>
            </p:cNvSpPr>
            <p:nvPr/>
          </p:nvSpPr>
          <p:spPr bwMode="auto">
            <a:xfrm>
              <a:off x="960" y="1387"/>
              <a:ext cx="91"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FF0000"/>
                  </a:solidFill>
                  <a:effectLst/>
                  <a:latin typeface="Book Antiqua" panose="02040602050305030304" pitchFamily="18" charset="0"/>
                </a:rPr>
                <a:t>A.</a:t>
              </a:r>
              <a:endParaRPr kumimoji="0" lang="nl-NL" altLang="nl-NL" sz="1800" b="0" i="0" u="none" strike="noStrike" cap="none" normalizeH="0" baseline="0" dirty="0" smtClean="0">
                <a:ln>
                  <a:noFill/>
                </a:ln>
                <a:solidFill>
                  <a:srgbClr val="FF0000"/>
                </a:solidFill>
                <a:effectLst/>
              </a:endParaRPr>
            </a:p>
          </p:txBody>
        </p:sp>
        <p:sp>
          <p:nvSpPr>
            <p:cNvPr id="16" name="Rectangle 11"/>
            <p:cNvSpPr>
              <a:spLocks noChangeArrowheads="1"/>
            </p:cNvSpPr>
            <p:nvPr/>
          </p:nvSpPr>
          <p:spPr bwMode="auto">
            <a:xfrm>
              <a:off x="1050" y="1385"/>
              <a:ext cx="66"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Arial" panose="020B0604020202020204" pitchFamily="34"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17" name="Rectangle 12"/>
            <p:cNvSpPr>
              <a:spLocks noChangeArrowheads="1"/>
            </p:cNvSpPr>
            <p:nvPr/>
          </p:nvSpPr>
          <p:spPr bwMode="auto">
            <a:xfrm>
              <a:off x="1104" y="1387"/>
              <a:ext cx="1191"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FF0000"/>
                  </a:solidFill>
                  <a:effectLst/>
                  <a:latin typeface="Book Antiqua" panose="02040602050305030304" pitchFamily="18" charset="0"/>
                </a:rPr>
                <a:t>Rol </a:t>
              </a:r>
              <a:r>
                <a:rPr kumimoji="0" lang="nl-NL" altLang="nl-NL" sz="1100" b="1" i="0" u="none" strike="noStrike" cap="none" normalizeH="0" baseline="0" dirty="0" err="1" smtClean="0">
                  <a:ln>
                    <a:noFill/>
                  </a:ln>
                  <a:solidFill>
                    <a:srgbClr val="FF0000"/>
                  </a:solidFill>
                  <a:effectLst/>
                  <a:latin typeface="Book Antiqua" panose="02040602050305030304" pitchFamily="18" charset="0"/>
                </a:rPr>
                <a:t>gobierno</a:t>
              </a:r>
              <a:r>
                <a:rPr kumimoji="0" lang="nl-NL" altLang="nl-NL" sz="1100" b="1" i="0" u="none" strike="noStrike" cap="none" normalizeH="0" baseline="0" dirty="0" smtClean="0">
                  <a:ln>
                    <a:noFill/>
                  </a:ln>
                  <a:solidFill>
                    <a:srgbClr val="FF0000"/>
                  </a:solidFill>
                  <a:effectLst/>
                  <a:latin typeface="Book Antiqua" panose="02040602050305030304" pitchFamily="18" charset="0"/>
                </a:rPr>
                <a:t>/  </a:t>
              </a:r>
              <a:r>
                <a:rPr kumimoji="0" lang="nl-NL" altLang="nl-NL" sz="1100" b="1" i="0" u="none" strike="noStrike" cap="none" normalizeH="0" baseline="0" dirty="0" err="1" smtClean="0">
                  <a:ln>
                    <a:noFill/>
                  </a:ln>
                  <a:solidFill>
                    <a:srgbClr val="FF0000"/>
                  </a:solidFill>
                  <a:effectLst/>
                  <a:latin typeface="Book Antiqua" panose="02040602050305030304" pitchFamily="18" charset="0"/>
                </a:rPr>
                <a:t>instantias</a:t>
              </a:r>
              <a:r>
                <a:rPr kumimoji="0" lang="nl-NL" altLang="nl-NL" sz="1100" b="1" i="0" u="none" strike="noStrike" cap="none" normalizeH="0" baseline="0" dirty="0" smtClean="0">
                  <a:ln>
                    <a:noFill/>
                  </a:ln>
                  <a:solidFill>
                    <a:srgbClr val="FF0000"/>
                  </a:solidFill>
                  <a:effectLst/>
                  <a:latin typeface="Book Antiqua" panose="02040602050305030304" pitchFamily="18" charset="0"/>
                </a:rPr>
                <a:t>.</a:t>
              </a:r>
              <a:endParaRPr kumimoji="0" lang="nl-NL" altLang="nl-NL" sz="1800" b="0" i="0" u="none" strike="noStrike" cap="none" normalizeH="0" baseline="0" dirty="0" smtClean="0">
                <a:ln>
                  <a:noFill/>
                </a:ln>
                <a:solidFill>
                  <a:srgbClr val="FF0000"/>
                </a:solidFill>
                <a:effectLst/>
              </a:endParaRPr>
            </a:p>
          </p:txBody>
        </p:sp>
        <p:sp>
          <p:nvSpPr>
            <p:cNvPr id="18" name="Rectangle 13"/>
            <p:cNvSpPr>
              <a:spLocks noChangeArrowheads="1"/>
            </p:cNvSpPr>
            <p:nvPr/>
          </p:nvSpPr>
          <p:spPr bwMode="auto">
            <a:xfrm>
              <a:off x="2152" y="1387"/>
              <a:ext cx="62"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19" name="Rectangle 14"/>
            <p:cNvSpPr>
              <a:spLocks noChangeArrowheads="1"/>
            </p:cNvSpPr>
            <p:nvPr/>
          </p:nvSpPr>
          <p:spPr bwMode="auto">
            <a:xfrm>
              <a:off x="2374" y="1387"/>
              <a:ext cx="128"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20" name="Rectangle 15"/>
            <p:cNvSpPr>
              <a:spLocks noChangeArrowheads="1"/>
            </p:cNvSpPr>
            <p:nvPr/>
          </p:nvSpPr>
          <p:spPr bwMode="auto">
            <a:xfrm>
              <a:off x="2462" y="1387"/>
              <a:ext cx="82"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FF0000"/>
                  </a:solidFill>
                  <a:effectLst/>
                  <a:latin typeface="Book Antiqua" panose="02040602050305030304" pitchFamily="18" charset="0"/>
                </a:rPr>
                <a:t>B.</a:t>
              </a:r>
              <a:endParaRPr kumimoji="0" lang="nl-NL" altLang="nl-NL" sz="1800" b="0" i="0" u="none" strike="noStrike" cap="none" normalizeH="0" baseline="0" dirty="0" smtClean="0">
                <a:ln>
                  <a:noFill/>
                </a:ln>
                <a:solidFill>
                  <a:srgbClr val="FF0000"/>
                </a:solidFill>
                <a:effectLst/>
              </a:endParaRPr>
            </a:p>
          </p:txBody>
        </p:sp>
        <p:sp>
          <p:nvSpPr>
            <p:cNvPr id="21" name="Rectangle 16"/>
            <p:cNvSpPr>
              <a:spLocks noChangeArrowheads="1"/>
            </p:cNvSpPr>
            <p:nvPr/>
          </p:nvSpPr>
          <p:spPr bwMode="auto">
            <a:xfrm>
              <a:off x="2543" y="1387"/>
              <a:ext cx="84"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22" name="Rectangle 17"/>
            <p:cNvSpPr>
              <a:spLocks noChangeArrowheads="1"/>
            </p:cNvSpPr>
            <p:nvPr/>
          </p:nvSpPr>
          <p:spPr bwMode="auto">
            <a:xfrm>
              <a:off x="2587" y="1387"/>
              <a:ext cx="969"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FF0000"/>
                  </a:solidFill>
                  <a:effectLst/>
                  <a:latin typeface="Book Antiqua" panose="02040602050305030304" pitchFamily="18" charset="0"/>
                </a:rPr>
                <a:t>Rol DSZ i 26 </a:t>
              </a:r>
              <a:r>
                <a:rPr kumimoji="0" lang="nl-NL" altLang="nl-NL" sz="1100" b="1" i="0" u="none" strike="noStrike" cap="none" normalizeH="0" baseline="0" dirty="0" err="1" smtClean="0">
                  <a:ln>
                    <a:noFill/>
                  </a:ln>
                  <a:solidFill>
                    <a:srgbClr val="FF0000"/>
                  </a:solidFill>
                  <a:effectLst/>
                  <a:latin typeface="Book Antiqua" panose="02040602050305030304" pitchFamily="18" charset="0"/>
                </a:rPr>
                <a:t>orga</a:t>
              </a:r>
              <a:r>
                <a:rPr kumimoji="0" lang="nl-NL" altLang="nl-NL" sz="1100" b="1" i="0" u="none" strike="noStrike" cap="none" normalizeH="0" baseline="0" dirty="0" smtClean="0">
                  <a:ln>
                    <a:noFill/>
                  </a:ln>
                  <a:solidFill>
                    <a:srgbClr val="FF0000"/>
                  </a:solidFill>
                  <a:effectLst/>
                  <a:latin typeface="Book Antiqua" panose="02040602050305030304" pitchFamily="18" charset="0"/>
                </a:rPr>
                <a:t> </a:t>
              </a:r>
              <a:r>
                <a:rPr kumimoji="0" lang="nl-NL" altLang="nl-NL" sz="1100" b="1" i="0" u="none" strike="noStrike" cap="none" normalizeH="0" baseline="0" dirty="0" err="1" smtClean="0">
                  <a:ln>
                    <a:noFill/>
                  </a:ln>
                  <a:solidFill>
                    <a:srgbClr val="FF0000"/>
                  </a:solidFill>
                  <a:effectLst/>
                  <a:latin typeface="Book Antiqua" panose="02040602050305030304" pitchFamily="18" charset="0"/>
                </a:rPr>
                <a:t>s</a:t>
              </a:r>
              <a:r>
                <a:rPr kumimoji="0" lang="nl-NL" altLang="nl-NL" sz="1100" b="1" i="0" u="none" strike="noStrike" cap="none" normalizeH="0" dirty="0" err="1" smtClean="0">
                  <a:ln>
                    <a:noFill/>
                  </a:ln>
                  <a:solidFill>
                    <a:srgbClr val="FF0000"/>
                  </a:solidFill>
                  <a:effectLst/>
                  <a:latin typeface="Book Antiqua" panose="02040602050305030304" pitchFamily="18" charset="0"/>
                </a:rPr>
                <a:t>ocial</a:t>
              </a:r>
              <a:endParaRPr kumimoji="0" lang="nl-NL" altLang="nl-NL" sz="1100" b="1" i="0" u="none" strike="noStrike" cap="none" normalizeH="0" dirty="0" smtClean="0">
                <a:ln>
                  <a:noFill/>
                </a:ln>
                <a:solidFill>
                  <a:srgbClr val="FF0000"/>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000000"/>
                  </a:solidFill>
                  <a:effectLst/>
                  <a:latin typeface="Book Antiqua" panose="02040602050305030304" pitchFamily="18" charset="0"/>
                </a:rPr>
                <a:t>                 </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18"/>
            <p:cNvSpPr>
              <a:spLocks noChangeArrowheads="1"/>
            </p:cNvSpPr>
            <p:nvPr/>
          </p:nvSpPr>
          <p:spPr bwMode="auto">
            <a:xfrm>
              <a:off x="3873" y="1387"/>
              <a:ext cx="109"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smtClean="0">
                  <a:ln>
                    <a:noFill/>
                  </a:ln>
                  <a:solidFill>
                    <a:srgbClr val="FF0000"/>
                  </a:solidFill>
                  <a:effectLst/>
                  <a:latin typeface="Book Antiqua" panose="02040602050305030304" pitchFamily="18" charset="0"/>
                </a:rPr>
                <a:t>C.</a:t>
              </a:r>
              <a:r>
                <a:rPr kumimoji="0" lang="nl-NL" altLang="nl-NL" sz="1100" b="1" i="0" u="none" strike="noStrike" cap="none" normalizeH="0" baseline="0" dirty="0" smtClean="0">
                  <a:ln>
                    <a:noFill/>
                  </a:ln>
                  <a:solidFill>
                    <a:srgbClr val="000000"/>
                  </a:solidFill>
                  <a:effectLst/>
                  <a:latin typeface="Book Antiqua" panose="02040602050305030304" pitchFamily="18" charset="0"/>
                </a:rPr>
                <a:t> </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19"/>
            <p:cNvSpPr>
              <a:spLocks noChangeArrowheads="1"/>
            </p:cNvSpPr>
            <p:nvPr/>
          </p:nvSpPr>
          <p:spPr bwMode="auto">
            <a:xfrm>
              <a:off x="3980" y="1387"/>
              <a:ext cx="50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dirty="0" err="1" smtClean="0">
                  <a:ln>
                    <a:noFill/>
                  </a:ln>
                  <a:solidFill>
                    <a:srgbClr val="FF0000"/>
                  </a:solidFill>
                  <a:effectLst/>
                  <a:latin typeface="Book Antiqua" panose="02040602050305030304" pitchFamily="18" charset="0"/>
                </a:rPr>
                <a:t>Efecto</a:t>
              </a:r>
              <a:r>
                <a:rPr kumimoji="0" lang="nl-NL" altLang="nl-NL" sz="1100" b="1" i="0" u="none" strike="noStrike" cap="none" normalizeH="0" baseline="0" dirty="0" smtClean="0">
                  <a:ln>
                    <a:noFill/>
                  </a:ln>
                  <a:solidFill>
                    <a:srgbClr val="FF0000"/>
                  </a:solidFill>
                  <a:effectLst/>
                  <a:latin typeface="Book Antiqua" panose="02040602050305030304" pitchFamily="18" charset="0"/>
                </a:rPr>
                <a:t> </a:t>
              </a:r>
              <a:r>
                <a:rPr kumimoji="0" lang="nl-NL" altLang="nl-NL" sz="1100" b="1" i="0" u="none" strike="noStrike" cap="none" normalizeH="0" baseline="0" dirty="0" err="1" smtClean="0">
                  <a:ln>
                    <a:noFill/>
                  </a:ln>
                  <a:solidFill>
                    <a:srgbClr val="FF0000"/>
                  </a:solidFill>
                  <a:effectLst/>
                  <a:latin typeface="Book Antiqua" panose="02040602050305030304" pitchFamily="18" charset="0"/>
                </a:rPr>
                <a:t>social</a:t>
              </a:r>
              <a:endParaRPr kumimoji="0" lang="nl-NL" altLang="nl-NL" sz="1800" b="0" i="0" u="none" strike="noStrike" cap="none" normalizeH="0" baseline="0" dirty="0" smtClean="0">
                <a:ln>
                  <a:noFill/>
                </a:ln>
                <a:solidFill>
                  <a:srgbClr val="FF0000"/>
                </a:solidFill>
                <a:effectLst/>
              </a:endParaRPr>
            </a:p>
          </p:txBody>
        </p:sp>
        <p:sp>
          <p:nvSpPr>
            <p:cNvPr id="25" name="Rectangle 20"/>
            <p:cNvSpPr>
              <a:spLocks noChangeArrowheads="1"/>
            </p:cNvSpPr>
            <p:nvPr/>
          </p:nvSpPr>
          <p:spPr bwMode="auto">
            <a:xfrm>
              <a:off x="4502" y="1387"/>
              <a:ext cx="62"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26" name="Rectangle 21"/>
            <p:cNvSpPr>
              <a:spLocks noChangeArrowheads="1"/>
            </p:cNvSpPr>
            <p:nvPr/>
          </p:nvSpPr>
          <p:spPr bwMode="auto">
            <a:xfrm>
              <a:off x="1140" y="1501"/>
              <a:ext cx="62"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27" name="Rectangle 22"/>
            <p:cNvSpPr>
              <a:spLocks noChangeArrowheads="1"/>
            </p:cNvSpPr>
            <p:nvPr/>
          </p:nvSpPr>
          <p:spPr bwMode="auto">
            <a:xfrm>
              <a:off x="4854" y="3705"/>
              <a:ext cx="62"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28" name="Rectangle 23"/>
            <p:cNvSpPr>
              <a:spLocks noChangeArrowheads="1"/>
            </p:cNvSpPr>
            <p:nvPr/>
          </p:nvSpPr>
          <p:spPr bwMode="auto">
            <a:xfrm>
              <a:off x="960" y="3796"/>
              <a:ext cx="62"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100" b="1" i="0" u="none" strike="noStrike" cap="none" normalizeH="0" baseline="0" smtClean="0">
                  <a:ln>
                    <a:noFill/>
                  </a:ln>
                  <a:solidFill>
                    <a:srgbClr val="000000"/>
                  </a:solidFill>
                  <a:effectLst/>
                  <a:latin typeface="Book Antiqua" panose="02040602050305030304" pitchFamily="18" charset="0"/>
                </a:rPr>
                <a:t> </a:t>
              </a:r>
              <a:endParaRPr kumimoji="0" lang="nl-NL" altLang="nl-NL" sz="1800" b="0" i="0" u="none" strike="noStrike" cap="none" normalizeH="0" baseline="0" smtClean="0">
                <a:ln>
                  <a:noFill/>
                </a:ln>
                <a:solidFill>
                  <a:schemeClr val="tx1"/>
                </a:solidFill>
                <a:effectLst/>
                <a:latin typeface="Arial" panose="020B0604020202020204" pitchFamily="34" charset="0"/>
              </a:endParaRPr>
            </a:p>
          </p:txBody>
        </p:sp>
        <p:sp>
          <p:nvSpPr>
            <p:cNvPr id="29" name="Freeform 24"/>
            <p:cNvSpPr>
              <a:spLocks/>
            </p:cNvSpPr>
            <p:nvPr/>
          </p:nvSpPr>
          <p:spPr bwMode="auto">
            <a:xfrm>
              <a:off x="1315" y="1661"/>
              <a:ext cx="3178" cy="2081"/>
            </a:xfrm>
            <a:custGeom>
              <a:avLst/>
              <a:gdLst>
                <a:gd name="T0" fmla="*/ 0 w 3178"/>
                <a:gd name="T1" fmla="*/ 520 h 2081"/>
                <a:gd name="T2" fmla="*/ 2139 w 3178"/>
                <a:gd name="T3" fmla="*/ 520 h 2081"/>
                <a:gd name="T4" fmla="*/ 2139 w 3178"/>
                <a:gd name="T5" fmla="*/ 0 h 2081"/>
                <a:gd name="T6" fmla="*/ 3178 w 3178"/>
                <a:gd name="T7" fmla="*/ 1041 h 2081"/>
                <a:gd name="T8" fmla="*/ 2139 w 3178"/>
                <a:gd name="T9" fmla="*/ 2081 h 2081"/>
                <a:gd name="T10" fmla="*/ 2139 w 3178"/>
                <a:gd name="T11" fmla="*/ 1561 h 2081"/>
                <a:gd name="T12" fmla="*/ 0 w 3178"/>
                <a:gd name="T13" fmla="*/ 1561 h 2081"/>
                <a:gd name="T14" fmla="*/ 0 w 3178"/>
                <a:gd name="T15" fmla="*/ 520 h 20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8" h="2081">
                  <a:moveTo>
                    <a:pt x="0" y="520"/>
                  </a:moveTo>
                  <a:lnTo>
                    <a:pt x="2139" y="520"/>
                  </a:lnTo>
                  <a:lnTo>
                    <a:pt x="2139" y="0"/>
                  </a:lnTo>
                  <a:lnTo>
                    <a:pt x="3178" y="1041"/>
                  </a:lnTo>
                  <a:lnTo>
                    <a:pt x="2139" y="2081"/>
                  </a:lnTo>
                  <a:lnTo>
                    <a:pt x="2139" y="1561"/>
                  </a:lnTo>
                  <a:lnTo>
                    <a:pt x="0" y="1561"/>
                  </a:lnTo>
                  <a:lnTo>
                    <a:pt x="0" y="520"/>
                  </a:lnTo>
                  <a:close/>
                </a:path>
              </a:pathLst>
            </a:custGeom>
            <a:solidFill>
              <a:srgbClr val="D0D8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0" name="Freeform 25"/>
            <p:cNvSpPr>
              <a:spLocks/>
            </p:cNvSpPr>
            <p:nvPr/>
          </p:nvSpPr>
          <p:spPr bwMode="auto">
            <a:xfrm>
              <a:off x="1104" y="1590"/>
              <a:ext cx="1125" cy="2239"/>
            </a:xfrm>
            <a:custGeom>
              <a:avLst/>
              <a:gdLst>
                <a:gd name="T0" fmla="*/ 0 w 9392"/>
                <a:gd name="T1" fmla="*/ 1566 h 17344"/>
                <a:gd name="T2" fmla="*/ 1566 w 9392"/>
                <a:gd name="T3" fmla="*/ 0 h 17344"/>
                <a:gd name="T4" fmla="*/ 7827 w 9392"/>
                <a:gd name="T5" fmla="*/ 0 h 17344"/>
                <a:gd name="T6" fmla="*/ 9392 w 9392"/>
                <a:gd name="T7" fmla="*/ 1566 h 17344"/>
                <a:gd name="T8" fmla="*/ 9392 w 9392"/>
                <a:gd name="T9" fmla="*/ 15779 h 17344"/>
                <a:gd name="T10" fmla="*/ 7827 w 9392"/>
                <a:gd name="T11" fmla="*/ 17344 h 17344"/>
                <a:gd name="T12" fmla="*/ 1566 w 9392"/>
                <a:gd name="T13" fmla="*/ 17344 h 17344"/>
                <a:gd name="T14" fmla="*/ 0 w 9392"/>
                <a:gd name="T15" fmla="*/ 15779 h 17344"/>
                <a:gd name="T16" fmla="*/ 0 w 9392"/>
                <a:gd name="T17" fmla="*/ 1566 h 1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92" h="17344">
                  <a:moveTo>
                    <a:pt x="0" y="1566"/>
                  </a:moveTo>
                  <a:cubicBezTo>
                    <a:pt x="0" y="701"/>
                    <a:pt x="701" y="0"/>
                    <a:pt x="1566" y="0"/>
                  </a:cubicBezTo>
                  <a:lnTo>
                    <a:pt x="7827" y="0"/>
                  </a:lnTo>
                  <a:cubicBezTo>
                    <a:pt x="8692" y="0"/>
                    <a:pt x="9392" y="701"/>
                    <a:pt x="9392" y="1566"/>
                  </a:cubicBezTo>
                  <a:lnTo>
                    <a:pt x="9392" y="15779"/>
                  </a:lnTo>
                  <a:cubicBezTo>
                    <a:pt x="9392" y="16644"/>
                    <a:pt x="8692" y="17344"/>
                    <a:pt x="7827" y="17344"/>
                  </a:cubicBezTo>
                  <a:lnTo>
                    <a:pt x="1566" y="17344"/>
                  </a:lnTo>
                  <a:cubicBezTo>
                    <a:pt x="701" y="17344"/>
                    <a:pt x="0" y="16644"/>
                    <a:pt x="0" y="15779"/>
                  </a:cubicBezTo>
                  <a:lnTo>
                    <a:pt x="0" y="1566"/>
                  </a:lnTo>
                  <a:close/>
                </a:path>
              </a:pathLst>
            </a:custGeom>
            <a:solidFill>
              <a:srgbClr val="4F81B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31" name="Freeform 26"/>
            <p:cNvSpPr>
              <a:spLocks/>
            </p:cNvSpPr>
            <p:nvPr/>
          </p:nvSpPr>
          <p:spPr bwMode="auto">
            <a:xfrm>
              <a:off x="1104" y="1519"/>
              <a:ext cx="1125" cy="2504"/>
            </a:xfrm>
            <a:custGeom>
              <a:avLst/>
              <a:gdLst>
                <a:gd name="T0" fmla="*/ 0 w 9392"/>
                <a:gd name="T1" fmla="*/ 1566 h 17344"/>
                <a:gd name="T2" fmla="*/ 1566 w 9392"/>
                <a:gd name="T3" fmla="*/ 0 h 17344"/>
                <a:gd name="T4" fmla="*/ 7827 w 9392"/>
                <a:gd name="T5" fmla="*/ 0 h 17344"/>
                <a:gd name="T6" fmla="*/ 9392 w 9392"/>
                <a:gd name="T7" fmla="*/ 1566 h 17344"/>
                <a:gd name="T8" fmla="*/ 9392 w 9392"/>
                <a:gd name="T9" fmla="*/ 15779 h 17344"/>
                <a:gd name="T10" fmla="*/ 7827 w 9392"/>
                <a:gd name="T11" fmla="*/ 17344 h 17344"/>
                <a:gd name="T12" fmla="*/ 1566 w 9392"/>
                <a:gd name="T13" fmla="*/ 17344 h 17344"/>
                <a:gd name="T14" fmla="*/ 0 w 9392"/>
                <a:gd name="T15" fmla="*/ 15779 h 17344"/>
                <a:gd name="T16" fmla="*/ 0 w 9392"/>
                <a:gd name="T17" fmla="*/ 1566 h 1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92" h="17344">
                  <a:moveTo>
                    <a:pt x="0" y="1566"/>
                  </a:moveTo>
                  <a:cubicBezTo>
                    <a:pt x="0" y="701"/>
                    <a:pt x="701" y="0"/>
                    <a:pt x="1566" y="0"/>
                  </a:cubicBezTo>
                  <a:lnTo>
                    <a:pt x="7827" y="0"/>
                  </a:lnTo>
                  <a:cubicBezTo>
                    <a:pt x="8692" y="0"/>
                    <a:pt x="9392" y="701"/>
                    <a:pt x="9392" y="1566"/>
                  </a:cubicBezTo>
                  <a:lnTo>
                    <a:pt x="9392" y="15779"/>
                  </a:lnTo>
                  <a:cubicBezTo>
                    <a:pt x="9392" y="16644"/>
                    <a:pt x="8692" y="17344"/>
                    <a:pt x="7827" y="17344"/>
                  </a:cubicBezTo>
                  <a:lnTo>
                    <a:pt x="1566" y="17344"/>
                  </a:lnTo>
                  <a:cubicBezTo>
                    <a:pt x="701" y="17344"/>
                    <a:pt x="0" y="16644"/>
                    <a:pt x="0" y="15779"/>
                  </a:cubicBezTo>
                  <a:lnTo>
                    <a:pt x="0" y="1566"/>
                  </a:lnTo>
                  <a:close/>
                </a:path>
              </a:pathLst>
            </a:custGeom>
            <a:noFill/>
            <a:ln w="25400" cap="flat">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051" name="Picture 2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4" y="1590"/>
              <a:ext cx="72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3" name="Picture 2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4" y="1678"/>
              <a:ext cx="93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4" name="Picture 3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4" y="1678"/>
              <a:ext cx="93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5" name="Picture 3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34" y="1765"/>
              <a:ext cx="103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6" name="Picture 3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215539">
              <a:off x="1134" y="1765"/>
              <a:ext cx="103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7" name="Picture 3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34" y="1854"/>
              <a:ext cx="994"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8" name="Picture 3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254" y="2049"/>
              <a:ext cx="994"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9" name="Picture 3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34" y="1976"/>
              <a:ext cx="59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0" name="Picture 3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34" y="1976"/>
              <a:ext cx="59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1" name="Picture 37"/>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134" y="2063"/>
              <a:ext cx="100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2" name="Picture 38"/>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134" y="2063"/>
              <a:ext cx="100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3" name="Picture 39"/>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134" y="2151"/>
              <a:ext cx="102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4" name="Picture 40"/>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134" y="2151"/>
              <a:ext cx="102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5" name="Picture 41"/>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134" y="2240"/>
              <a:ext cx="975"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6" name="Picture 4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1134" y="2240"/>
              <a:ext cx="975"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7" name="Picture 43"/>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1134" y="2327"/>
              <a:ext cx="105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8" name="Picture 44"/>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1134" y="2327"/>
              <a:ext cx="105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9" name="Picture 45"/>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1134" y="2415"/>
              <a:ext cx="54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0" name="Picture 46"/>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1134" y="2415"/>
              <a:ext cx="54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1" name="Picture 47"/>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1134" y="2537"/>
              <a:ext cx="984"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2" name="Picture 48"/>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1134" y="2537"/>
              <a:ext cx="984"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3" name="Picture 49"/>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1134" y="2624"/>
              <a:ext cx="101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5" name="Picture 51"/>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1134" y="2713"/>
              <a:ext cx="93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6" name="Picture 52"/>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1134" y="2713"/>
              <a:ext cx="93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7" name="Picture 53"/>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1134" y="2800"/>
              <a:ext cx="27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8" name="Picture 54"/>
            <p:cNvPicPr>
              <a:picLocks noChangeAspect="1" noChangeArrowheads="1"/>
            </p:cNvPicPr>
            <p:nvPr/>
          </p:nvPicPr>
          <p:blipFill>
            <a:blip r:embed="rId27" cstate="print">
              <a:extLst>
                <a:ext uri="{28A0092B-C50C-407E-A947-70E740481C1C}">
                  <a14:useLocalDpi xmlns:a14="http://schemas.microsoft.com/office/drawing/2010/main" xmlns="" val="0"/>
                </a:ext>
              </a:extLst>
            </a:blip>
            <a:srcRect/>
            <a:stretch>
              <a:fillRect/>
            </a:stretch>
          </p:blipFill>
          <p:spPr bwMode="auto">
            <a:xfrm>
              <a:off x="1134" y="2800"/>
              <a:ext cx="27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9" name="Picture 55"/>
            <p:cNvPicPr>
              <a:picLocks noChangeAspect="1" noChangeArrowheads="1"/>
            </p:cNvPicPr>
            <p:nvPr/>
          </p:nvPicPr>
          <p:blipFill>
            <a:blip r:embed="rId28" cstate="print">
              <a:extLst>
                <a:ext uri="{28A0092B-C50C-407E-A947-70E740481C1C}">
                  <a14:useLocalDpi xmlns:a14="http://schemas.microsoft.com/office/drawing/2010/main" xmlns="" val="0"/>
                </a:ext>
              </a:extLst>
            </a:blip>
            <a:srcRect/>
            <a:stretch>
              <a:fillRect/>
            </a:stretch>
          </p:blipFill>
          <p:spPr bwMode="auto">
            <a:xfrm>
              <a:off x="1134" y="2923"/>
              <a:ext cx="76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1" name="Picture 57"/>
            <p:cNvPicPr>
              <a:picLocks noChangeAspect="1" noChangeArrowheads="1"/>
            </p:cNvPicPr>
            <p:nvPr/>
          </p:nvPicPr>
          <p:blipFill>
            <a:blip r:embed="rId29" cstate="print">
              <a:extLst>
                <a:ext uri="{28A0092B-C50C-407E-A947-70E740481C1C}">
                  <a14:useLocalDpi xmlns:a14="http://schemas.microsoft.com/office/drawing/2010/main" xmlns="" val="0"/>
                </a:ext>
              </a:extLst>
            </a:blip>
            <a:srcRect/>
            <a:stretch>
              <a:fillRect/>
            </a:stretch>
          </p:blipFill>
          <p:spPr bwMode="auto">
            <a:xfrm>
              <a:off x="1134" y="3010"/>
              <a:ext cx="84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2" name="Picture 58"/>
            <p:cNvPicPr>
              <a:picLocks noChangeAspect="1" noChangeArrowheads="1"/>
            </p:cNvPicPr>
            <p:nvPr/>
          </p:nvPicPr>
          <p:blipFill>
            <a:blip r:embed="rId30" cstate="print">
              <a:extLst>
                <a:ext uri="{28A0092B-C50C-407E-A947-70E740481C1C}">
                  <a14:useLocalDpi xmlns:a14="http://schemas.microsoft.com/office/drawing/2010/main" xmlns="" val="0"/>
                </a:ext>
              </a:extLst>
            </a:blip>
            <a:srcRect/>
            <a:stretch>
              <a:fillRect/>
            </a:stretch>
          </p:blipFill>
          <p:spPr bwMode="auto">
            <a:xfrm>
              <a:off x="1134" y="3010"/>
              <a:ext cx="84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3" name="Picture 59"/>
            <p:cNvPicPr>
              <a:picLocks noChangeAspect="1" noChangeArrowheads="1"/>
            </p:cNvPicPr>
            <p:nvPr/>
          </p:nvPicPr>
          <p:blipFill>
            <a:blip r:embed="rId31" cstate="print">
              <a:extLst>
                <a:ext uri="{28A0092B-C50C-407E-A947-70E740481C1C}">
                  <a14:useLocalDpi xmlns:a14="http://schemas.microsoft.com/office/drawing/2010/main" xmlns="" val="0"/>
                </a:ext>
              </a:extLst>
            </a:blip>
            <a:srcRect/>
            <a:stretch>
              <a:fillRect/>
            </a:stretch>
          </p:blipFill>
          <p:spPr bwMode="auto">
            <a:xfrm>
              <a:off x="1134" y="3099"/>
              <a:ext cx="82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4" name="Picture 60"/>
            <p:cNvPicPr>
              <a:picLocks noChangeAspect="1" noChangeArrowheads="1"/>
            </p:cNvPicPr>
            <p:nvPr/>
          </p:nvPicPr>
          <p:blipFill>
            <a:blip r:embed="rId32" cstate="print">
              <a:extLst>
                <a:ext uri="{28A0092B-C50C-407E-A947-70E740481C1C}">
                  <a14:useLocalDpi xmlns:a14="http://schemas.microsoft.com/office/drawing/2010/main" xmlns="" val="0"/>
                </a:ext>
              </a:extLst>
            </a:blip>
            <a:srcRect/>
            <a:stretch>
              <a:fillRect/>
            </a:stretch>
          </p:blipFill>
          <p:spPr bwMode="auto">
            <a:xfrm>
              <a:off x="1134" y="3099"/>
              <a:ext cx="82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5" name="Picture 61"/>
            <p:cNvPicPr>
              <a:picLocks noChangeAspect="1" noChangeArrowheads="1"/>
            </p:cNvPicPr>
            <p:nvPr/>
          </p:nvPicPr>
          <p:blipFill>
            <a:blip r:embed="rId33" cstate="print">
              <a:extLst>
                <a:ext uri="{28A0092B-C50C-407E-A947-70E740481C1C}">
                  <a14:useLocalDpi xmlns:a14="http://schemas.microsoft.com/office/drawing/2010/main" xmlns="" val="0"/>
                </a:ext>
              </a:extLst>
            </a:blip>
            <a:srcRect/>
            <a:stretch>
              <a:fillRect/>
            </a:stretch>
          </p:blipFill>
          <p:spPr bwMode="auto">
            <a:xfrm>
              <a:off x="1134" y="3186"/>
              <a:ext cx="94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6" name="Picture 62"/>
            <p:cNvPicPr>
              <a:picLocks noChangeAspect="1" noChangeArrowheads="1"/>
            </p:cNvPicPr>
            <p:nvPr/>
          </p:nvPicPr>
          <p:blipFill>
            <a:blip r:embed="rId34" cstate="print">
              <a:extLst>
                <a:ext uri="{28A0092B-C50C-407E-A947-70E740481C1C}">
                  <a14:useLocalDpi xmlns:a14="http://schemas.microsoft.com/office/drawing/2010/main" xmlns="" val="0"/>
                </a:ext>
              </a:extLst>
            </a:blip>
            <a:srcRect/>
            <a:stretch>
              <a:fillRect/>
            </a:stretch>
          </p:blipFill>
          <p:spPr bwMode="auto">
            <a:xfrm>
              <a:off x="1134" y="3186"/>
              <a:ext cx="94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 name="Picture 63"/>
            <p:cNvPicPr>
              <a:picLocks noChangeAspect="1" noChangeArrowheads="1"/>
            </p:cNvPicPr>
            <p:nvPr/>
          </p:nvPicPr>
          <p:blipFill>
            <a:blip r:embed="rId35" cstate="print">
              <a:extLst>
                <a:ext uri="{28A0092B-C50C-407E-A947-70E740481C1C}">
                  <a14:useLocalDpi xmlns:a14="http://schemas.microsoft.com/office/drawing/2010/main" xmlns="" val="0"/>
                </a:ext>
              </a:extLst>
            </a:blip>
            <a:srcRect/>
            <a:stretch>
              <a:fillRect/>
            </a:stretch>
          </p:blipFill>
          <p:spPr bwMode="auto">
            <a:xfrm>
              <a:off x="1134" y="3274"/>
              <a:ext cx="82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8" name="Picture 64"/>
            <p:cNvPicPr>
              <a:picLocks noChangeAspect="1" noChangeArrowheads="1"/>
            </p:cNvPicPr>
            <p:nvPr/>
          </p:nvPicPr>
          <p:blipFill>
            <a:blip r:embed="rId36" cstate="print">
              <a:extLst>
                <a:ext uri="{28A0092B-C50C-407E-A947-70E740481C1C}">
                  <a14:useLocalDpi xmlns:a14="http://schemas.microsoft.com/office/drawing/2010/main" xmlns="" val="0"/>
                </a:ext>
              </a:extLst>
            </a:blip>
            <a:srcRect/>
            <a:stretch>
              <a:fillRect/>
            </a:stretch>
          </p:blipFill>
          <p:spPr bwMode="auto">
            <a:xfrm>
              <a:off x="1134" y="3274"/>
              <a:ext cx="82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9" name="Picture 65"/>
            <p:cNvPicPr>
              <a:picLocks noChangeAspect="1" noChangeArrowheads="1"/>
            </p:cNvPicPr>
            <p:nvPr/>
          </p:nvPicPr>
          <p:blipFill>
            <a:blip r:embed="rId37" cstate="print">
              <a:extLst>
                <a:ext uri="{28A0092B-C50C-407E-A947-70E740481C1C}">
                  <a14:useLocalDpi xmlns:a14="http://schemas.microsoft.com/office/drawing/2010/main" xmlns="" val="0"/>
                </a:ext>
              </a:extLst>
            </a:blip>
            <a:srcRect/>
            <a:stretch>
              <a:fillRect/>
            </a:stretch>
          </p:blipFill>
          <p:spPr bwMode="auto">
            <a:xfrm>
              <a:off x="1134" y="3396"/>
              <a:ext cx="102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1" name="Picture 67"/>
            <p:cNvPicPr>
              <a:picLocks noChangeAspect="1" noChangeArrowheads="1"/>
            </p:cNvPicPr>
            <p:nvPr/>
          </p:nvPicPr>
          <p:blipFill>
            <a:blip r:embed="rId38" cstate="print">
              <a:extLst>
                <a:ext uri="{28A0092B-C50C-407E-A947-70E740481C1C}">
                  <a14:useLocalDpi xmlns:a14="http://schemas.microsoft.com/office/drawing/2010/main" xmlns="" val="0"/>
                </a:ext>
              </a:extLst>
            </a:blip>
            <a:srcRect/>
            <a:stretch>
              <a:fillRect/>
            </a:stretch>
          </p:blipFill>
          <p:spPr bwMode="auto">
            <a:xfrm>
              <a:off x="1134" y="3484"/>
              <a:ext cx="975"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2" name="Picture 68"/>
            <p:cNvPicPr>
              <a:picLocks noChangeAspect="1" noChangeArrowheads="1"/>
            </p:cNvPicPr>
            <p:nvPr/>
          </p:nvPicPr>
          <p:blipFill>
            <a:blip r:embed="rId39" cstate="print">
              <a:extLst>
                <a:ext uri="{28A0092B-C50C-407E-A947-70E740481C1C}">
                  <a14:useLocalDpi xmlns:a14="http://schemas.microsoft.com/office/drawing/2010/main" xmlns="" val="0"/>
                </a:ext>
              </a:extLst>
            </a:blip>
            <a:srcRect/>
            <a:stretch>
              <a:fillRect/>
            </a:stretch>
          </p:blipFill>
          <p:spPr bwMode="auto">
            <a:xfrm>
              <a:off x="1134" y="3484"/>
              <a:ext cx="975"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5" name="Picture 71"/>
            <p:cNvPicPr>
              <a:picLocks noChangeAspect="1" noChangeArrowheads="1"/>
            </p:cNvPicPr>
            <p:nvPr/>
          </p:nvPicPr>
          <p:blipFill>
            <a:blip r:embed="rId40" cstate="print">
              <a:extLst>
                <a:ext uri="{28A0092B-C50C-407E-A947-70E740481C1C}">
                  <a14:useLocalDpi xmlns:a14="http://schemas.microsoft.com/office/drawing/2010/main" xmlns="" val="0"/>
                </a:ext>
              </a:extLst>
            </a:blip>
            <a:srcRect/>
            <a:stretch>
              <a:fillRect/>
            </a:stretch>
          </p:blipFill>
          <p:spPr bwMode="auto">
            <a:xfrm>
              <a:off x="1134" y="3659"/>
              <a:ext cx="47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 name="Freeform 73"/>
            <p:cNvSpPr>
              <a:spLocks/>
            </p:cNvSpPr>
            <p:nvPr/>
          </p:nvSpPr>
          <p:spPr bwMode="auto">
            <a:xfrm>
              <a:off x="2411" y="1590"/>
              <a:ext cx="1255" cy="2239"/>
            </a:xfrm>
            <a:custGeom>
              <a:avLst/>
              <a:gdLst>
                <a:gd name="T0" fmla="*/ 0 w 10472"/>
                <a:gd name="T1" fmla="*/ 1746 h 17344"/>
                <a:gd name="T2" fmla="*/ 1746 w 10472"/>
                <a:gd name="T3" fmla="*/ 0 h 17344"/>
                <a:gd name="T4" fmla="*/ 8727 w 10472"/>
                <a:gd name="T5" fmla="*/ 0 h 17344"/>
                <a:gd name="T6" fmla="*/ 10472 w 10472"/>
                <a:gd name="T7" fmla="*/ 1746 h 17344"/>
                <a:gd name="T8" fmla="*/ 10472 w 10472"/>
                <a:gd name="T9" fmla="*/ 15599 h 17344"/>
                <a:gd name="T10" fmla="*/ 8727 w 10472"/>
                <a:gd name="T11" fmla="*/ 17344 h 17344"/>
                <a:gd name="T12" fmla="*/ 1746 w 10472"/>
                <a:gd name="T13" fmla="*/ 17344 h 17344"/>
                <a:gd name="T14" fmla="*/ 0 w 10472"/>
                <a:gd name="T15" fmla="*/ 15599 h 17344"/>
                <a:gd name="T16" fmla="*/ 0 w 10472"/>
                <a:gd name="T17" fmla="*/ 1746 h 1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2" h="17344">
                  <a:moveTo>
                    <a:pt x="0" y="1746"/>
                  </a:moveTo>
                  <a:cubicBezTo>
                    <a:pt x="0" y="782"/>
                    <a:pt x="782" y="0"/>
                    <a:pt x="1746" y="0"/>
                  </a:cubicBezTo>
                  <a:lnTo>
                    <a:pt x="8727" y="0"/>
                  </a:lnTo>
                  <a:cubicBezTo>
                    <a:pt x="9691" y="0"/>
                    <a:pt x="10472" y="782"/>
                    <a:pt x="10472" y="1746"/>
                  </a:cubicBezTo>
                  <a:lnTo>
                    <a:pt x="10472" y="15599"/>
                  </a:lnTo>
                  <a:cubicBezTo>
                    <a:pt x="10472" y="16563"/>
                    <a:pt x="9691" y="17344"/>
                    <a:pt x="8727" y="17344"/>
                  </a:cubicBezTo>
                  <a:lnTo>
                    <a:pt x="1746" y="17344"/>
                  </a:lnTo>
                  <a:cubicBezTo>
                    <a:pt x="782" y="17344"/>
                    <a:pt x="0" y="16563"/>
                    <a:pt x="0" y="15599"/>
                  </a:cubicBezTo>
                  <a:lnTo>
                    <a:pt x="0" y="1746"/>
                  </a:lnTo>
                  <a:close/>
                </a:path>
              </a:pathLst>
            </a:custGeom>
            <a:solidFill>
              <a:srgbClr val="4F81B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pic>
          <p:nvPicPr>
            <p:cNvPr id="1101" name="Picture 77"/>
            <p:cNvPicPr>
              <a:picLocks noChangeAspect="1" noChangeArrowheads="1"/>
            </p:cNvPicPr>
            <p:nvPr/>
          </p:nvPicPr>
          <p:blipFill>
            <a:blip r:embed="rId41" cstate="print">
              <a:extLst>
                <a:ext uri="{28A0092B-C50C-407E-A947-70E740481C1C}">
                  <a14:useLocalDpi xmlns:a14="http://schemas.microsoft.com/office/drawing/2010/main" xmlns="" val="0"/>
                </a:ext>
              </a:extLst>
            </a:blip>
            <a:srcRect/>
            <a:stretch>
              <a:fillRect/>
            </a:stretch>
          </p:blipFill>
          <p:spPr bwMode="auto">
            <a:xfrm>
              <a:off x="2448" y="1792"/>
              <a:ext cx="64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2" name="Picture 78"/>
            <p:cNvPicPr>
              <a:picLocks noChangeAspect="1" noChangeArrowheads="1"/>
            </p:cNvPicPr>
            <p:nvPr/>
          </p:nvPicPr>
          <p:blipFill>
            <a:blip r:embed="rId42" cstate="print">
              <a:extLst>
                <a:ext uri="{28A0092B-C50C-407E-A947-70E740481C1C}">
                  <a14:useLocalDpi xmlns:a14="http://schemas.microsoft.com/office/drawing/2010/main" xmlns="" val="0"/>
                </a:ext>
              </a:extLst>
            </a:blip>
            <a:srcRect/>
            <a:stretch>
              <a:fillRect/>
            </a:stretch>
          </p:blipFill>
          <p:spPr bwMode="auto">
            <a:xfrm>
              <a:off x="2448" y="1792"/>
              <a:ext cx="64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3" name="Picture 79"/>
            <p:cNvPicPr>
              <a:picLocks noChangeAspect="1" noChangeArrowheads="1"/>
            </p:cNvPicPr>
            <p:nvPr/>
          </p:nvPicPr>
          <p:blipFill>
            <a:blip r:embed="rId43" cstate="print">
              <a:extLst>
                <a:ext uri="{28A0092B-C50C-407E-A947-70E740481C1C}">
                  <a14:useLocalDpi xmlns:a14="http://schemas.microsoft.com/office/drawing/2010/main" xmlns="" val="0"/>
                </a:ext>
              </a:extLst>
            </a:blip>
            <a:srcRect/>
            <a:stretch>
              <a:fillRect/>
            </a:stretch>
          </p:blipFill>
          <p:spPr bwMode="auto">
            <a:xfrm>
              <a:off x="2448" y="1914"/>
              <a:ext cx="88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4" name="Picture 80"/>
            <p:cNvPicPr>
              <a:picLocks noChangeAspect="1" noChangeArrowheads="1"/>
            </p:cNvPicPr>
            <p:nvPr/>
          </p:nvPicPr>
          <p:blipFill>
            <a:blip r:embed="rId44" cstate="print">
              <a:extLst>
                <a:ext uri="{28A0092B-C50C-407E-A947-70E740481C1C}">
                  <a14:useLocalDpi xmlns:a14="http://schemas.microsoft.com/office/drawing/2010/main" xmlns="" val="0"/>
                </a:ext>
              </a:extLst>
            </a:blip>
            <a:srcRect/>
            <a:stretch>
              <a:fillRect/>
            </a:stretch>
          </p:blipFill>
          <p:spPr bwMode="auto">
            <a:xfrm>
              <a:off x="2448" y="1914"/>
              <a:ext cx="88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5" name="Picture 81"/>
            <p:cNvPicPr>
              <a:picLocks noChangeAspect="1" noChangeArrowheads="1"/>
            </p:cNvPicPr>
            <p:nvPr/>
          </p:nvPicPr>
          <p:blipFill>
            <a:blip r:embed="rId45" cstate="print">
              <a:extLst>
                <a:ext uri="{28A0092B-C50C-407E-A947-70E740481C1C}">
                  <a14:useLocalDpi xmlns:a14="http://schemas.microsoft.com/office/drawing/2010/main" xmlns="" val="0"/>
                </a:ext>
              </a:extLst>
            </a:blip>
            <a:srcRect/>
            <a:stretch>
              <a:fillRect/>
            </a:stretch>
          </p:blipFill>
          <p:spPr bwMode="auto">
            <a:xfrm>
              <a:off x="2448" y="2001"/>
              <a:ext cx="73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6" name="Picture 82"/>
            <p:cNvPicPr>
              <a:picLocks noChangeAspect="1" noChangeArrowheads="1"/>
            </p:cNvPicPr>
            <p:nvPr/>
          </p:nvPicPr>
          <p:blipFill>
            <a:blip r:embed="rId46" cstate="print">
              <a:extLst>
                <a:ext uri="{28A0092B-C50C-407E-A947-70E740481C1C}">
                  <a14:useLocalDpi xmlns:a14="http://schemas.microsoft.com/office/drawing/2010/main" xmlns="" val="0"/>
                </a:ext>
              </a:extLst>
            </a:blip>
            <a:srcRect/>
            <a:stretch>
              <a:fillRect/>
            </a:stretch>
          </p:blipFill>
          <p:spPr bwMode="auto">
            <a:xfrm>
              <a:off x="2448" y="2001"/>
              <a:ext cx="73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7" name="Picture 83"/>
            <p:cNvPicPr>
              <a:picLocks noChangeAspect="1" noChangeArrowheads="1"/>
            </p:cNvPicPr>
            <p:nvPr/>
          </p:nvPicPr>
          <p:blipFill>
            <a:blip r:embed="rId47" cstate="print">
              <a:extLst>
                <a:ext uri="{28A0092B-C50C-407E-A947-70E740481C1C}">
                  <a14:useLocalDpi xmlns:a14="http://schemas.microsoft.com/office/drawing/2010/main" xmlns="" val="0"/>
                </a:ext>
              </a:extLst>
            </a:blip>
            <a:srcRect/>
            <a:stretch>
              <a:fillRect/>
            </a:stretch>
          </p:blipFill>
          <p:spPr bwMode="auto">
            <a:xfrm>
              <a:off x="2448" y="2124"/>
              <a:ext cx="114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8" name="Picture 84"/>
            <p:cNvPicPr>
              <a:picLocks noChangeAspect="1" noChangeArrowheads="1"/>
            </p:cNvPicPr>
            <p:nvPr/>
          </p:nvPicPr>
          <p:blipFill>
            <a:blip r:embed="rId48" cstate="print">
              <a:extLst>
                <a:ext uri="{28A0092B-C50C-407E-A947-70E740481C1C}">
                  <a14:useLocalDpi xmlns:a14="http://schemas.microsoft.com/office/drawing/2010/main" xmlns="" val="0"/>
                </a:ext>
              </a:extLst>
            </a:blip>
            <a:srcRect/>
            <a:stretch>
              <a:fillRect/>
            </a:stretch>
          </p:blipFill>
          <p:spPr bwMode="auto">
            <a:xfrm>
              <a:off x="2448" y="2124"/>
              <a:ext cx="114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9" name="Picture 85"/>
            <p:cNvPicPr>
              <a:picLocks noChangeAspect="1" noChangeArrowheads="1"/>
            </p:cNvPicPr>
            <p:nvPr/>
          </p:nvPicPr>
          <p:blipFill>
            <a:blip r:embed="rId49" cstate="print">
              <a:extLst>
                <a:ext uri="{28A0092B-C50C-407E-A947-70E740481C1C}">
                  <a14:useLocalDpi xmlns:a14="http://schemas.microsoft.com/office/drawing/2010/main" xmlns="" val="0"/>
                </a:ext>
              </a:extLst>
            </a:blip>
            <a:srcRect/>
            <a:stretch>
              <a:fillRect/>
            </a:stretch>
          </p:blipFill>
          <p:spPr bwMode="auto">
            <a:xfrm>
              <a:off x="2448" y="2212"/>
              <a:ext cx="73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0" name="Picture 86"/>
            <p:cNvPicPr>
              <a:picLocks noChangeAspect="1" noChangeArrowheads="1"/>
            </p:cNvPicPr>
            <p:nvPr/>
          </p:nvPicPr>
          <p:blipFill>
            <a:blip r:embed="rId50" cstate="print">
              <a:extLst>
                <a:ext uri="{28A0092B-C50C-407E-A947-70E740481C1C}">
                  <a14:useLocalDpi xmlns:a14="http://schemas.microsoft.com/office/drawing/2010/main" xmlns="" val="0"/>
                </a:ext>
              </a:extLst>
            </a:blip>
            <a:srcRect/>
            <a:stretch>
              <a:fillRect/>
            </a:stretch>
          </p:blipFill>
          <p:spPr bwMode="auto">
            <a:xfrm>
              <a:off x="2448" y="2212"/>
              <a:ext cx="73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1" name="Picture 87"/>
            <p:cNvPicPr>
              <a:picLocks noChangeAspect="1" noChangeArrowheads="1"/>
            </p:cNvPicPr>
            <p:nvPr/>
          </p:nvPicPr>
          <p:blipFill>
            <a:blip r:embed="rId51" cstate="print">
              <a:extLst>
                <a:ext uri="{28A0092B-C50C-407E-A947-70E740481C1C}">
                  <a14:useLocalDpi xmlns:a14="http://schemas.microsoft.com/office/drawing/2010/main" xmlns="" val="0"/>
                </a:ext>
              </a:extLst>
            </a:blip>
            <a:srcRect/>
            <a:stretch>
              <a:fillRect/>
            </a:stretch>
          </p:blipFill>
          <p:spPr bwMode="auto">
            <a:xfrm>
              <a:off x="2448" y="2300"/>
              <a:ext cx="114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2" name="Picture 88"/>
            <p:cNvPicPr>
              <a:picLocks noChangeAspect="1" noChangeArrowheads="1"/>
            </p:cNvPicPr>
            <p:nvPr/>
          </p:nvPicPr>
          <p:blipFill>
            <a:blip r:embed="rId52" cstate="print">
              <a:extLst>
                <a:ext uri="{28A0092B-C50C-407E-A947-70E740481C1C}">
                  <a14:useLocalDpi xmlns:a14="http://schemas.microsoft.com/office/drawing/2010/main" xmlns="" val="0"/>
                </a:ext>
              </a:extLst>
            </a:blip>
            <a:srcRect/>
            <a:stretch>
              <a:fillRect/>
            </a:stretch>
          </p:blipFill>
          <p:spPr bwMode="auto">
            <a:xfrm>
              <a:off x="2448" y="2300"/>
              <a:ext cx="114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3" name="Picture 89"/>
            <p:cNvPicPr>
              <a:picLocks noChangeAspect="1" noChangeArrowheads="1"/>
            </p:cNvPicPr>
            <p:nvPr/>
          </p:nvPicPr>
          <p:blipFill>
            <a:blip r:embed="rId53" cstate="print">
              <a:extLst>
                <a:ext uri="{28A0092B-C50C-407E-A947-70E740481C1C}">
                  <a14:useLocalDpi xmlns:a14="http://schemas.microsoft.com/office/drawing/2010/main" xmlns="" val="0"/>
                </a:ext>
              </a:extLst>
            </a:blip>
            <a:srcRect/>
            <a:stretch>
              <a:fillRect/>
            </a:stretch>
          </p:blipFill>
          <p:spPr bwMode="auto">
            <a:xfrm>
              <a:off x="2448" y="2387"/>
              <a:ext cx="111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4" name="Picture 90"/>
            <p:cNvPicPr>
              <a:picLocks noChangeAspect="1" noChangeArrowheads="1"/>
            </p:cNvPicPr>
            <p:nvPr/>
          </p:nvPicPr>
          <p:blipFill>
            <a:blip r:embed="rId54" cstate="print">
              <a:extLst>
                <a:ext uri="{28A0092B-C50C-407E-A947-70E740481C1C}">
                  <a14:useLocalDpi xmlns:a14="http://schemas.microsoft.com/office/drawing/2010/main" xmlns="" val="0"/>
                </a:ext>
              </a:extLst>
            </a:blip>
            <a:srcRect/>
            <a:stretch>
              <a:fillRect/>
            </a:stretch>
          </p:blipFill>
          <p:spPr bwMode="auto">
            <a:xfrm>
              <a:off x="2448" y="2387"/>
              <a:ext cx="111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5" name="Picture 91"/>
            <p:cNvPicPr>
              <a:picLocks noChangeAspect="1" noChangeArrowheads="1"/>
            </p:cNvPicPr>
            <p:nvPr/>
          </p:nvPicPr>
          <p:blipFill>
            <a:blip r:embed="rId55" cstate="print">
              <a:extLst>
                <a:ext uri="{28A0092B-C50C-407E-A947-70E740481C1C}">
                  <a14:useLocalDpi xmlns:a14="http://schemas.microsoft.com/office/drawing/2010/main" xmlns="" val="0"/>
                </a:ext>
              </a:extLst>
            </a:blip>
            <a:srcRect/>
            <a:stretch>
              <a:fillRect/>
            </a:stretch>
          </p:blipFill>
          <p:spPr bwMode="auto">
            <a:xfrm>
              <a:off x="2448" y="2476"/>
              <a:ext cx="111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6" name="Picture 92"/>
            <p:cNvPicPr>
              <a:picLocks noChangeAspect="1" noChangeArrowheads="1"/>
            </p:cNvPicPr>
            <p:nvPr/>
          </p:nvPicPr>
          <p:blipFill>
            <a:blip r:embed="rId56" cstate="print">
              <a:extLst>
                <a:ext uri="{28A0092B-C50C-407E-A947-70E740481C1C}">
                  <a14:useLocalDpi xmlns:a14="http://schemas.microsoft.com/office/drawing/2010/main" xmlns="" val="0"/>
                </a:ext>
              </a:extLst>
            </a:blip>
            <a:srcRect/>
            <a:stretch>
              <a:fillRect/>
            </a:stretch>
          </p:blipFill>
          <p:spPr bwMode="auto">
            <a:xfrm>
              <a:off x="2448" y="2476"/>
              <a:ext cx="111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7" name="Picture 93"/>
            <p:cNvPicPr>
              <a:picLocks noChangeAspect="1" noChangeArrowheads="1"/>
            </p:cNvPicPr>
            <p:nvPr/>
          </p:nvPicPr>
          <p:blipFill>
            <a:blip r:embed="rId57" cstate="print">
              <a:extLst>
                <a:ext uri="{28A0092B-C50C-407E-A947-70E740481C1C}">
                  <a14:useLocalDpi xmlns:a14="http://schemas.microsoft.com/office/drawing/2010/main" xmlns="" val="0"/>
                </a:ext>
              </a:extLst>
            </a:blip>
            <a:srcRect/>
            <a:stretch>
              <a:fillRect/>
            </a:stretch>
          </p:blipFill>
          <p:spPr bwMode="auto">
            <a:xfrm>
              <a:off x="2448" y="2563"/>
              <a:ext cx="42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8" name="Picture 94"/>
            <p:cNvPicPr>
              <a:picLocks noChangeAspect="1" noChangeArrowheads="1"/>
            </p:cNvPicPr>
            <p:nvPr/>
          </p:nvPicPr>
          <p:blipFill>
            <a:blip r:embed="rId58" cstate="print">
              <a:extLst>
                <a:ext uri="{28A0092B-C50C-407E-A947-70E740481C1C}">
                  <a14:useLocalDpi xmlns:a14="http://schemas.microsoft.com/office/drawing/2010/main" xmlns="" val="0"/>
                </a:ext>
              </a:extLst>
            </a:blip>
            <a:srcRect/>
            <a:stretch>
              <a:fillRect/>
            </a:stretch>
          </p:blipFill>
          <p:spPr bwMode="auto">
            <a:xfrm>
              <a:off x="2448" y="2563"/>
              <a:ext cx="42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9" name="Picture 95"/>
            <p:cNvPicPr>
              <a:picLocks noChangeAspect="1" noChangeArrowheads="1"/>
            </p:cNvPicPr>
            <p:nvPr/>
          </p:nvPicPr>
          <p:blipFill>
            <a:blip r:embed="rId59" cstate="print">
              <a:extLst>
                <a:ext uri="{28A0092B-C50C-407E-A947-70E740481C1C}">
                  <a14:useLocalDpi xmlns:a14="http://schemas.microsoft.com/office/drawing/2010/main" xmlns="" val="0"/>
                </a:ext>
              </a:extLst>
            </a:blip>
            <a:srcRect/>
            <a:stretch>
              <a:fillRect/>
            </a:stretch>
          </p:blipFill>
          <p:spPr bwMode="auto">
            <a:xfrm>
              <a:off x="2448" y="2685"/>
              <a:ext cx="98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0" name="Picture 96"/>
            <p:cNvPicPr>
              <a:picLocks noChangeAspect="1" noChangeArrowheads="1"/>
            </p:cNvPicPr>
            <p:nvPr/>
          </p:nvPicPr>
          <p:blipFill>
            <a:blip r:embed="rId60" cstate="print">
              <a:extLst>
                <a:ext uri="{28A0092B-C50C-407E-A947-70E740481C1C}">
                  <a14:useLocalDpi xmlns:a14="http://schemas.microsoft.com/office/drawing/2010/main" xmlns="" val="0"/>
                </a:ext>
              </a:extLst>
            </a:blip>
            <a:srcRect/>
            <a:stretch>
              <a:fillRect/>
            </a:stretch>
          </p:blipFill>
          <p:spPr bwMode="auto">
            <a:xfrm>
              <a:off x="2448" y="2685"/>
              <a:ext cx="98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1" name="Picture 97"/>
            <p:cNvPicPr>
              <a:picLocks noChangeAspect="1" noChangeArrowheads="1"/>
            </p:cNvPicPr>
            <p:nvPr/>
          </p:nvPicPr>
          <p:blipFill>
            <a:blip r:embed="rId61" cstate="print">
              <a:extLst>
                <a:ext uri="{28A0092B-C50C-407E-A947-70E740481C1C}">
                  <a14:useLocalDpi xmlns:a14="http://schemas.microsoft.com/office/drawing/2010/main" xmlns="" val="0"/>
                </a:ext>
              </a:extLst>
            </a:blip>
            <a:srcRect/>
            <a:stretch>
              <a:fillRect/>
            </a:stretch>
          </p:blipFill>
          <p:spPr bwMode="auto">
            <a:xfrm>
              <a:off x="2448" y="2773"/>
              <a:ext cx="95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2" name="Picture 98"/>
            <p:cNvPicPr>
              <a:picLocks noChangeAspect="1" noChangeArrowheads="1"/>
            </p:cNvPicPr>
            <p:nvPr/>
          </p:nvPicPr>
          <p:blipFill>
            <a:blip r:embed="rId62" cstate="print">
              <a:extLst>
                <a:ext uri="{28A0092B-C50C-407E-A947-70E740481C1C}">
                  <a14:useLocalDpi xmlns:a14="http://schemas.microsoft.com/office/drawing/2010/main" xmlns="" val="0"/>
                </a:ext>
              </a:extLst>
            </a:blip>
            <a:srcRect/>
            <a:stretch>
              <a:fillRect/>
            </a:stretch>
          </p:blipFill>
          <p:spPr bwMode="auto">
            <a:xfrm>
              <a:off x="2448" y="2773"/>
              <a:ext cx="95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3" name="Picture 99"/>
            <p:cNvPicPr>
              <a:picLocks noChangeAspect="1" noChangeArrowheads="1"/>
            </p:cNvPicPr>
            <p:nvPr/>
          </p:nvPicPr>
          <p:blipFill>
            <a:blip r:embed="rId63" cstate="print">
              <a:extLst>
                <a:ext uri="{28A0092B-C50C-407E-A947-70E740481C1C}">
                  <a14:useLocalDpi xmlns:a14="http://schemas.microsoft.com/office/drawing/2010/main" xmlns="" val="0"/>
                </a:ext>
              </a:extLst>
            </a:blip>
            <a:srcRect/>
            <a:stretch>
              <a:fillRect/>
            </a:stretch>
          </p:blipFill>
          <p:spPr bwMode="auto">
            <a:xfrm>
              <a:off x="2448" y="2861"/>
              <a:ext cx="1198"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4" name="Picture 100"/>
            <p:cNvPicPr>
              <a:picLocks noChangeAspect="1" noChangeArrowheads="1"/>
            </p:cNvPicPr>
            <p:nvPr/>
          </p:nvPicPr>
          <p:blipFill>
            <a:blip r:embed="rId64" cstate="print">
              <a:extLst>
                <a:ext uri="{28A0092B-C50C-407E-A947-70E740481C1C}">
                  <a14:useLocalDpi xmlns:a14="http://schemas.microsoft.com/office/drawing/2010/main" xmlns="" val="0"/>
                </a:ext>
              </a:extLst>
            </a:blip>
            <a:srcRect/>
            <a:stretch>
              <a:fillRect/>
            </a:stretch>
          </p:blipFill>
          <p:spPr bwMode="auto">
            <a:xfrm>
              <a:off x="2448" y="2861"/>
              <a:ext cx="1198"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5" name="Picture 101"/>
            <p:cNvPicPr>
              <a:picLocks noChangeAspect="1" noChangeArrowheads="1"/>
            </p:cNvPicPr>
            <p:nvPr/>
          </p:nvPicPr>
          <p:blipFill>
            <a:blip r:embed="rId65" cstate="print">
              <a:extLst>
                <a:ext uri="{28A0092B-C50C-407E-A947-70E740481C1C}">
                  <a14:useLocalDpi xmlns:a14="http://schemas.microsoft.com/office/drawing/2010/main" xmlns="" val="0"/>
                </a:ext>
              </a:extLst>
            </a:blip>
            <a:srcRect/>
            <a:stretch>
              <a:fillRect/>
            </a:stretch>
          </p:blipFill>
          <p:spPr bwMode="auto">
            <a:xfrm>
              <a:off x="2448" y="2949"/>
              <a:ext cx="46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6" name="Picture 102"/>
            <p:cNvPicPr>
              <a:picLocks noChangeAspect="1" noChangeArrowheads="1"/>
            </p:cNvPicPr>
            <p:nvPr/>
          </p:nvPicPr>
          <p:blipFill>
            <a:blip r:embed="rId66" cstate="print">
              <a:extLst>
                <a:ext uri="{28A0092B-C50C-407E-A947-70E740481C1C}">
                  <a14:useLocalDpi xmlns:a14="http://schemas.microsoft.com/office/drawing/2010/main" xmlns="" val="0"/>
                </a:ext>
              </a:extLst>
            </a:blip>
            <a:srcRect/>
            <a:stretch>
              <a:fillRect/>
            </a:stretch>
          </p:blipFill>
          <p:spPr bwMode="auto">
            <a:xfrm>
              <a:off x="2448" y="2949"/>
              <a:ext cx="46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 name="Picture 103"/>
            <p:cNvPicPr>
              <a:picLocks noChangeAspect="1" noChangeArrowheads="1"/>
            </p:cNvPicPr>
            <p:nvPr/>
          </p:nvPicPr>
          <p:blipFill>
            <a:blip r:embed="rId67" cstate="print">
              <a:extLst>
                <a:ext uri="{28A0092B-C50C-407E-A947-70E740481C1C}">
                  <a14:useLocalDpi xmlns:a14="http://schemas.microsoft.com/office/drawing/2010/main" xmlns="" val="0"/>
                </a:ext>
              </a:extLst>
            </a:blip>
            <a:srcRect/>
            <a:stretch>
              <a:fillRect/>
            </a:stretch>
          </p:blipFill>
          <p:spPr bwMode="auto">
            <a:xfrm>
              <a:off x="2448" y="3071"/>
              <a:ext cx="86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8" name="Picture 104"/>
            <p:cNvPicPr>
              <a:picLocks noChangeAspect="1" noChangeArrowheads="1"/>
            </p:cNvPicPr>
            <p:nvPr/>
          </p:nvPicPr>
          <p:blipFill>
            <a:blip r:embed="rId68" cstate="print">
              <a:extLst>
                <a:ext uri="{28A0092B-C50C-407E-A947-70E740481C1C}">
                  <a14:useLocalDpi xmlns:a14="http://schemas.microsoft.com/office/drawing/2010/main" xmlns="" val="0"/>
                </a:ext>
              </a:extLst>
            </a:blip>
            <a:srcRect/>
            <a:stretch>
              <a:fillRect/>
            </a:stretch>
          </p:blipFill>
          <p:spPr bwMode="auto">
            <a:xfrm>
              <a:off x="2448" y="3071"/>
              <a:ext cx="86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9" name="Picture 105"/>
            <p:cNvPicPr>
              <a:picLocks noChangeAspect="1" noChangeArrowheads="1"/>
            </p:cNvPicPr>
            <p:nvPr/>
          </p:nvPicPr>
          <p:blipFill>
            <a:blip r:embed="rId69" cstate="print">
              <a:extLst>
                <a:ext uri="{28A0092B-C50C-407E-A947-70E740481C1C}">
                  <a14:useLocalDpi xmlns:a14="http://schemas.microsoft.com/office/drawing/2010/main" xmlns="" val="0"/>
                </a:ext>
              </a:extLst>
            </a:blip>
            <a:srcRect/>
            <a:stretch>
              <a:fillRect/>
            </a:stretch>
          </p:blipFill>
          <p:spPr bwMode="auto">
            <a:xfrm>
              <a:off x="2448" y="3159"/>
              <a:ext cx="120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0" name="Picture 106"/>
            <p:cNvPicPr>
              <a:picLocks noChangeAspect="1" noChangeArrowheads="1"/>
            </p:cNvPicPr>
            <p:nvPr/>
          </p:nvPicPr>
          <p:blipFill>
            <a:blip r:embed="rId70" cstate="print">
              <a:extLst>
                <a:ext uri="{28A0092B-C50C-407E-A947-70E740481C1C}">
                  <a14:useLocalDpi xmlns:a14="http://schemas.microsoft.com/office/drawing/2010/main" xmlns="" val="0"/>
                </a:ext>
              </a:extLst>
            </a:blip>
            <a:srcRect/>
            <a:stretch>
              <a:fillRect/>
            </a:stretch>
          </p:blipFill>
          <p:spPr bwMode="auto">
            <a:xfrm>
              <a:off x="2448" y="3159"/>
              <a:ext cx="120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 name="Picture 107"/>
            <p:cNvPicPr>
              <a:picLocks noChangeAspect="1" noChangeArrowheads="1"/>
            </p:cNvPicPr>
            <p:nvPr/>
          </p:nvPicPr>
          <p:blipFill>
            <a:blip r:embed="rId71" cstate="print">
              <a:extLst>
                <a:ext uri="{28A0092B-C50C-407E-A947-70E740481C1C}">
                  <a14:useLocalDpi xmlns:a14="http://schemas.microsoft.com/office/drawing/2010/main" xmlns="" val="0"/>
                </a:ext>
              </a:extLst>
            </a:blip>
            <a:srcRect/>
            <a:stretch>
              <a:fillRect/>
            </a:stretch>
          </p:blipFill>
          <p:spPr bwMode="auto">
            <a:xfrm>
              <a:off x="2448" y="3281"/>
              <a:ext cx="110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2" name="Picture 108"/>
            <p:cNvPicPr>
              <a:picLocks noChangeAspect="1" noChangeArrowheads="1"/>
            </p:cNvPicPr>
            <p:nvPr/>
          </p:nvPicPr>
          <p:blipFill>
            <a:blip r:embed="rId72" cstate="print">
              <a:extLst>
                <a:ext uri="{28A0092B-C50C-407E-A947-70E740481C1C}">
                  <a14:useLocalDpi xmlns:a14="http://schemas.microsoft.com/office/drawing/2010/main" xmlns="" val="0"/>
                </a:ext>
              </a:extLst>
            </a:blip>
            <a:srcRect/>
            <a:stretch>
              <a:fillRect/>
            </a:stretch>
          </p:blipFill>
          <p:spPr bwMode="auto">
            <a:xfrm>
              <a:off x="2448" y="3281"/>
              <a:ext cx="110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3" name="Picture 109"/>
            <p:cNvPicPr>
              <a:picLocks noChangeAspect="1" noChangeArrowheads="1"/>
            </p:cNvPicPr>
            <p:nvPr/>
          </p:nvPicPr>
          <p:blipFill>
            <a:blip r:embed="rId73" cstate="print">
              <a:extLst>
                <a:ext uri="{28A0092B-C50C-407E-A947-70E740481C1C}">
                  <a14:useLocalDpi xmlns:a14="http://schemas.microsoft.com/office/drawing/2010/main" xmlns="" val="0"/>
                </a:ext>
              </a:extLst>
            </a:blip>
            <a:srcRect/>
            <a:stretch>
              <a:fillRect/>
            </a:stretch>
          </p:blipFill>
          <p:spPr bwMode="auto">
            <a:xfrm>
              <a:off x="2448" y="3368"/>
              <a:ext cx="107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4" name="Picture 110"/>
            <p:cNvPicPr>
              <a:picLocks noChangeAspect="1" noChangeArrowheads="1"/>
            </p:cNvPicPr>
            <p:nvPr/>
          </p:nvPicPr>
          <p:blipFill>
            <a:blip r:embed="rId74" cstate="print">
              <a:extLst>
                <a:ext uri="{28A0092B-C50C-407E-A947-70E740481C1C}">
                  <a14:useLocalDpi xmlns:a14="http://schemas.microsoft.com/office/drawing/2010/main" xmlns="" val="0"/>
                </a:ext>
              </a:extLst>
            </a:blip>
            <a:srcRect/>
            <a:stretch>
              <a:fillRect/>
            </a:stretch>
          </p:blipFill>
          <p:spPr bwMode="auto">
            <a:xfrm>
              <a:off x="2448" y="3368"/>
              <a:ext cx="1072"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5" name="Picture 111"/>
            <p:cNvPicPr>
              <a:picLocks noChangeAspect="1" noChangeArrowheads="1"/>
            </p:cNvPicPr>
            <p:nvPr/>
          </p:nvPicPr>
          <p:blipFill>
            <a:blip r:embed="rId75" cstate="print">
              <a:extLst>
                <a:ext uri="{28A0092B-C50C-407E-A947-70E740481C1C}">
                  <a14:useLocalDpi xmlns:a14="http://schemas.microsoft.com/office/drawing/2010/main" xmlns="" val="0"/>
                </a:ext>
              </a:extLst>
            </a:blip>
            <a:srcRect/>
            <a:stretch>
              <a:fillRect/>
            </a:stretch>
          </p:blipFill>
          <p:spPr bwMode="auto">
            <a:xfrm>
              <a:off x="2448" y="3457"/>
              <a:ext cx="87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6" name="Picture 112"/>
            <p:cNvPicPr>
              <a:picLocks noChangeAspect="1" noChangeArrowheads="1"/>
            </p:cNvPicPr>
            <p:nvPr/>
          </p:nvPicPr>
          <p:blipFill>
            <a:blip r:embed="rId76" cstate="print">
              <a:extLst>
                <a:ext uri="{28A0092B-C50C-407E-A947-70E740481C1C}">
                  <a14:useLocalDpi xmlns:a14="http://schemas.microsoft.com/office/drawing/2010/main" xmlns="" val="0"/>
                </a:ext>
              </a:extLst>
            </a:blip>
            <a:srcRect/>
            <a:stretch>
              <a:fillRect/>
            </a:stretch>
          </p:blipFill>
          <p:spPr bwMode="auto">
            <a:xfrm>
              <a:off x="2448" y="3457"/>
              <a:ext cx="87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7" name="Picture 113"/>
            <p:cNvPicPr>
              <a:picLocks noChangeAspect="1" noChangeArrowheads="1"/>
            </p:cNvPicPr>
            <p:nvPr/>
          </p:nvPicPr>
          <p:blipFill>
            <a:blip r:embed="rId77" cstate="print">
              <a:extLst>
                <a:ext uri="{28A0092B-C50C-407E-A947-70E740481C1C}">
                  <a14:useLocalDpi xmlns:a14="http://schemas.microsoft.com/office/drawing/2010/main" xmlns="" val="0"/>
                </a:ext>
              </a:extLst>
            </a:blip>
            <a:srcRect/>
            <a:stretch>
              <a:fillRect/>
            </a:stretch>
          </p:blipFill>
          <p:spPr bwMode="auto">
            <a:xfrm>
              <a:off x="2448" y="3544"/>
              <a:ext cx="66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8" name="Picture 114"/>
            <p:cNvPicPr>
              <a:picLocks noChangeAspect="1" noChangeArrowheads="1"/>
            </p:cNvPicPr>
            <p:nvPr/>
          </p:nvPicPr>
          <p:blipFill>
            <a:blip r:embed="rId78" cstate="print">
              <a:extLst>
                <a:ext uri="{28A0092B-C50C-407E-A947-70E740481C1C}">
                  <a14:useLocalDpi xmlns:a14="http://schemas.microsoft.com/office/drawing/2010/main" xmlns="" val="0"/>
                </a:ext>
              </a:extLst>
            </a:blip>
            <a:srcRect/>
            <a:stretch>
              <a:fillRect/>
            </a:stretch>
          </p:blipFill>
          <p:spPr bwMode="auto">
            <a:xfrm>
              <a:off x="2448" y="3544"/>
              <a:ext cx="66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Freeform 115"/>
            <p:cNvSpPr>
              <a:spLocks/>
            </p:cNvSpPr>
            <p:nvPr/>
          </p:nvSpPr>
          <p:spPr bwMode="auto">
            <a:xfrm>
              <a:off x="3840" y="1627"/>
              <a:ext cx="1141" cy="2202"/>
            </a:xfrm>
            <a:custGeom>
              <a:avLst/>
              <a:gdLst>
                <a:gd name="T0" fmla="*/ 0 w 8296"/>
                <a:gd name="T1" fmla="*/ 1383 h 17344"/>
                <a:gd name="T2" fmla="*/ 1383 w 8296"/>
                <a:gd name="T3" fmla="*/ 0 h 17344"/>
                <a:gd name="T4" fmla="*/ 6914 w 8296"/>
                <a:gd name="T5" fmla="*/ 0 h 17344"/>
                <a:gd name="T6" fmla="*/ 8296 w 8296"/>
                <a:gd name="T7" fmla="*/ 1383 h 17344"/>
                <a:gd name="T8" fmla="*/ 8296 w 8296"/>
                <a:gd name="T9" fmla="*/ 15962 h 17344"/>
                <a:gd name="T10" fmla="*/ 6914 w 8296"/>
                <a:gd name="T11" fmla="*/ 17344 h 17344"/>
                <a:gd name="T12" fmla="*/ 1383 w 8296"/>
                <a:gd name="T13" fmla="*/ 17344 h 17344"/>
                <a:gd name="T14" fmla="*/ 0 w 8296"/>
                <a:gd name="T15" fmla="*/ 15962 h 17344"/>
                <a:gd name="T16" fmla="*/ 0 w 8296"/>
                <a:gd name="T17" fmla="*/ 1383 h 1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96" h="17344">
                  <a:moveTo>
                    <a:pt x="0" y="1383"/>
                  </a:moveTo>
                  <a:cubicBezTo>
                    <a:pt x="0" y="620"/>
                    <a:pt x="620" y="0"/>
                    <a:pt x="1383" y="0"/>
                  </a:cubicBezTo>
                  <a:lnTo>
                    <a:pt x="6914" y="0"/>
                  </a:lnTo>
                  <a:cubicBezTo>
                    <a:pt x="7677" y="0"/>
                    <a:pt x="8296" y="620"/>
                    <a:pt x="8296" y="1383"/>
                  </a:cubicBezTo>
                  <a:lnTo>
                    <a:pt x="8296" y="15962"/>
                  </a:lnTo>
                  <a:cubicBezTo>
                    <a:pt x="8296" y="16725"/>
                    <a:pt x="7677" y="17344"/>
                    <a:pt x="6914" y="17344"/>
                  </a:cubicBezTo>
                  <a:lnTo>
                    <a:pt x="1383" y="17344"/>
                  </a:lnTo>
                  <a:cubicBezTo>
                    <a:pt x="620" y="17344"/>
                    <a:pt x="0" y="16725"/>
                    <a:pt x="0" y="15962"/>
                  </a:cubicBezTo>
                  <a:lnTo>
                    <a:pt x="0" y="1383"/>
                  </a:lnTo>
                  <a:close/>
                </a:path>
              </a:pathLst>
            </a:custGeom>
            <a:solidFill>
              <a:srgbClr val="4F81B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pic>
          <p:nvPicPr>
            <p:cNvPr id="1141" name="Picture 117"/>
            <p:cNvPicPr>
              <a:picLocks noChangeAspect="1" noChangeArrowheads="1"/>
            </p:cNvPicPr>
            <p:nvPr/>
          </p:nvPicPr>
          <p:blipFill>
            <a:blip r:embed="rId79" cstate="print">
              <a:extLst>
                <a:ext uri="{28A0092B-C50C-407E-A947-70E740481C1C}">
                  <a14:useLocalDpi xmlns:a14="http://schemas.microsoft.com/office/drawing/2010/main" xmlns="" val="0"/>
                </a:ext>
              </a:extLst>
            </a:blip>
            <a:srcRect/>
            <a:stretch>
              <a:fillRect/>
            </a:stretch>
          </p:blipFill>
          <p:spPr bwMode="auto">
            <a:xfrm>
              <a:off x="3871" y="1712"/>
              <a:ext cx="93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3" name="Picture 119"/>
            <p:cNvPicPr>
              <a:picLocks noChangeAspect="1" noChangeArrowheads="1"/>
            </p:cNvPicPr>
            <p:nvPr/>
          </p:nvPicPr>
          <p:blipFill>
            <a:blip r:embed="rId80" cstate="print">
              <a:extLst>
                <a:ext uri="{28A0092B-C50C-407E-A947-70E740481C1C}">
                  <a14:useLocalDpi xmlns:a14="http://schemas.microsoft.com/office/drawing/2010/main" xmlns="" val="0"/>
                </a:ext>
              </a:extLst>
            </a:blip>
            <a:srcRect/>
            <a:stretch>
              <a:fillRect/>
            </a:stretch>
          </p:blipFill>
          <p:spPr bwMode="auto">
            <a:xfrm>
              <a:off x="3871" y="1800"/>
              <a:ext cx="80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4" name="Picture 120"/>
            <p:cNvPicPr>
              <a:picLocks noChangeAspect="1" noChangeArrowheads="1"/>
            </p:cNvPicPr>
            <p:nvPr/>
          </p:nvPicPr>
          <p:blipFill>
            <a:blip r:embed="rId81" cstate="print">
              <a:extLst>
                <a:ext uri="{28A0092B-C50C-407E-A947-70E740481C1C}">
                  <a14:useLocalDpi xmlns:a14="http://schemas.microsoft.com/office/drawing/2010/main" xmlns="" val="0"/>
                </a:ext>
              </a:extLst>
            </a:blip>
            <a:srcRect/>
            <a:stretch>
              <a:fillRect/>
            </a:stretch>
          </p:blipFill>
          <p:spPr bwMode="auto">
            <a:xfrm>
              <a:off x="3871" y="1800"/>
              <a:ext cx="80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5" name="Picture 121"/>
            <p:cNvPicPr>
              <a:picLocks noChangeAspect="1" noChangeArrowheads="1"/>
            </p:cNvPicPr>
            <p:nvPr/>
          </p:nvPicPr>
          <p:blipFill>
            <a:blip r:embed="rId82" cstate="print">
              <a:extLst>
                <a:ext uri="{28A0092B-C50C-407E-A947-70E740481C1C}">
                  <a14:useLocalDpi xmlns:a14="http://schemas.microsoft.com/office/drawing/2010/main" xmlns="" val="0"/>
                </a:ext>
              </a:extLst>
            </a:blip>
            <a:srcRect/>
            <a:stretch>
              <a:fillRect/>
            </a:stretch>
          </p:blipFill>
          <p:spPr bwMode="auto">
            <a:xfrm>
              <a:off x="3871" y="1887"/>
              <a:ext cx="91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6" name="Picture 122"/>
            <p:cNvPicPr>
              <a:picLocks noChangeAspect="1" noChangeArrowheads="1"/>
            </p:cNvPicPr>
            <p:nvPr/>
          </p:nvPicPr>
          <p:blipFill>
            <a:blip r:embed="rId83" cstate="print">
              <a:extLst>
                <a:ext uri="{28A0092B-C50C-407E-A947-70E740481C1C}">
                  <a14:useLocalDpi xmlns:a14="http://schemas.microsoft.com/office/drawing/2010/main" xmlns="" val="0"/>
                </a:ext>
              </a:extLst>
            </a:blip>
            <a:srcRect/>
            <a:stretch>
              <a:fillRect/>
            </a:stretch>
          </p:blipFill>
          <p:spPr bwMode="auto">
            <a:xfrm>
              <a:off x="3871" y="1887"/>
              <a:ext cx="91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7" name="Picture 123"/>
            <p:cNvPicPr>
              <a:picLocks noChangeAspect="1" noChangeArrowheads="1"/>
            </p:cNvPicPr>
            <p:nvPr/>
          </p:nvPicPr>
          <p:blipFill>
            <a:blip r:embed="rId84" cstate="print">
              <a:extLst>
                <a:ext uri="{28A0092B-C50C-407E-A947-70E740481C1C}">
                  <a14:useLocalDpi xmlns:a14="http://schemas.microsoft.com/office/drawing/2010/main" xmlns="" val="0"/>
                </a:ext>
              </a:extLst>
            </a:blip>
            <a:srcRect/>
            <a:stretch>
              <a:fillRect/>
            </a:stretch>
          </p:blipFill>
          <p:spPr bwMode="auto">
            <a:xfrm>
              <a:off x="3871" y="1976"/>
              <a:ext cx="963"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8" name="Picture 124"/>
            <p:cNvPicPr>
              <a:picLocks noChangeAspect="1" noChangeArrowheads="1"/>
            </p:cNvPicPr>
            <p:nvPr/>
          </p:nvPicPr>
          <p:blipFill>
            <a:blip r:embed="rId85" cstate="print">
              <a:extLst>
                <a:ext uri="{28A0092B-C50C-407E-A947-70E740481C1C}">
                  <a14:useLocalDpi xmlns:a14="http://schemas.microsoft.com/office/drawing/2010/main" xmlns="" val="0"/>
                </a:ext>
              </a:extLst>
            </a:blip>
            <a:srcRect/>
            <a:stretch>
              <a:fillRect/>
            </a:stretch>
          </p:blipFill>
          <p:spPr bwMode="auto">
            <a:xfrm>
              <a:off x="3871" y="1976"/>
              <a:ext cx="963"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9" name="Picture 125"/>
            <p:cNvPicPr>
              <a:picLocks noChangeAspect="1" noChangeArrowheads="1"/>
            </p:cNvPicPr>
            <p:nvPr/>
          </p:nvPicPr>
          <p:blipFill>
            <a:blip r:embed="rId86" cstate="print">
              <a:extLst>
                <a:ext uri="{28A0092B-C50C-407E-A947-70E740481C1C}">
                  <a14:useLocalDpi xmlns:a14="http://schemas.microsoft.com/office/drawing/2010/main" xmlns="" val="0"/>
                </a:ext>
              </a:extLst>
            </a:blip>
            <a:srcRect/>
            <a:stretch>
              <a:fillRect/>
            </a:stretch>
          </p:blipFill>
          <p:spPr bwMode="auto">
            <a:xfrm>
              <a:off x="3871" y="2063"/>
              <a:ext cx="65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0" name="Picture 126"/>
            <p:cNvPicPr>
              <a:picLocks noChangeAspect="1" noChangeArrowheads="1"/>
            </p:cNvPicPr>
            <p:nvPr/>
          </p:nvPicPr>
          <p:blipFill>
            <a:blip r:embed="rId87" cstate="print">
              <a:extLst>
                <a:ext uri="{28A0092B-C50C-407E-A947-70E740481C1C}">
                  <a14:useLocalDpi xmlns:a14="http://schemas.microsoft.com/office/drawing/2010/main" xmlns="" val="0"/>
                </a:ext>
              </a:extLst>
            </a:blip>
            <a:srcRect/>
            <a:stretch>
              <a:fillRect/>
            </a:stretch>
          </p:blipFill>
          <p:spPr bwMode="auto">
            <a:xfrm>
              <a:off x="3871" y="2063"/>
              <a:ext cx="65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1" name="Picture 127"/>
            <p:cNvPicPr>
              <a:picLocks noChangeAspect="1" noChangeArrowheads="1"/>
            </p:cNvPicPr>
            <p:nvPr/>
          </p:nvPicPr>
          <p:blipFill>
            <a:blip r:embed="rId88" cstate="print">
              <a:extLst>
                <a:ext uri="{28A0092B-C50C-407E-A947-70E740481C1C}">
                  <a14:useLocalDpi xmlns:a14="http://schemas.microsoft.com/office/drawing/2010/main" xmlns="" val="0"/>
                </a:ext>
              </a:extLst>
            </a:blip>
            <a:srcRect/>
            <a:stretch>
              <a:fillRect/>
            </a:stretch>
          </p:blipFill>
          <p:spPr bwMode="auto">
            <a:xfrm>
              <a:off x="3871" y="2151"/>
              <a:ext cx="74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2" name="Picture 128"/>
            <p:cNvPicPr>
              <a:picLocks noChangeAspect="1" noChangeArrowheads="1"/>
            </p:cNvPicPr>
            <p:nvPr/>
          </p:nvPicPr>
          <p:blipFill>
            <a:blip r:embed="rId89" cstate="print">
              <a:extLst>
                <a:ext uri="{28A0092B-C50C-407E-A947-70E740481C1C}">
                  <a14:useLocalDpi xmlns:a14="http://schemas.microsoft.com/office/drawing/2010/main" xmlns="" val="0"/>
                </a:ext>
              </a:extLst>
            </a:blip>
            <a:srcRect/>
            <a:stretch>
              <a:fillRect/>
            </a:stretch>
          </p:blipFill>
          <p:spPr bwMode="auto">
            <a:xfrm>
              <a:off x="3871" y="2151"/>
              <a:ext cx="745"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3" name="Picture 129"/>
            <p:cNvPicPr>
              <a:picLocks noChangeAspect="1" noChangeArrowheads="1"/>
            </p:cNvPicPr>
            <p:nvPr/>
          </p:nvPicPr>
          <p:blipFill>
            <a:blip r:embed="rId90" cstate="print">
              <a:extLst>
                <a:ext uri="{28A0092B-C50C-407E-A947-70E740481C1C}">
                  <a14:useLocalDpi xmlns:a14="http://schemas.microsoft.com/office/drawing/2010/main" xmlns="" val="0"/>
                </a:ext>
              </a:extLst>
            </a:blip>
            <a:srcRect/>
            <a:stretch>
              <a:fillRect/>
            </a:stretch>
          </p:blipFill>
          <p:spPr bwMode="auto">
            <a:xfrm>
              <a:off x="3871" y="2239"/>
              <a:ext cx="949"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4" name="Picture 130"/>
            <p:cNvPicPr>
              <a:picLocks noChangeAspect="1" noChangeArrowheads="1"/>
            </p:cNvPicPr>
            <p:nvPr/>
          </p:nvPicPr>
          <p:blipFill>
            <a:blip r:embed="rId91" cstate="print">
              <a:extLst>
                <a:ext uri="{28A0092B-C50C-407E-A947-70E740481C1C}">
                  <a14:useLocalDpi xmlns:a14="http://schemas.microsoft.com/office/drawing/2010/main" xmlns="" val="0"/>
                </a:ext>
              </a:extLst>
            </a:blip>
            <a:srcRect/>
            <a:stretch>
              <a:fillRect/>
            </a:stretch>
          </p:blipFill>
          <p:spPr bwMode="auto">
            <a:xfrm>
              <a:off x="3871" y="2239"/>
              <a:ext cx="949"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5" name="Picture 131"/>
            <p:cNvPicPr>
              <a:picLocks noChangeAspect="1" noChangeArrowheads="1"/>
            </p:cNvPicPr>
            <p:nvPr/>
          </p:nvPicPr>
          <p:blipFill>
            <a:blip r:embed="rId92" cstate="print">
              <a:extLst>
                <a:ext uri="{28A0092B-C50C-407E-A947-70E740481C1C}">
                  <a14:useLocalDpi xmlns:a14="http://schemas.microsoft.com/office/drawing/2010/main" xmlns="" val="0"/>
                </a:ext>
              </a:extLst>
            </a:blip>
            <a:srcRect/>
            <a:stretch>
              <a:fillRect/>
            </a:stretch>
          </p:blipFill>
          <p:spPr bwMode="auto">
            <a:xfrm>
              <a:off x="3871" y="2327"/>
              <a:ext cx="86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7" name="Picture 133"/>
            <p:cNvPicPr>
              <a:picLocks noChangeAspect="1" noChangeArrowheads="1"/>
            </p:cNvPicPr>
            <p:nvPr/>
          </p:nvPicPr>
          <p:blipFill>
            <a:blip r:embed="rId93" cstate="print">
              <a:extLst>
                <a:ext uri="{28A0092B-C50C-407E-A947-70E740481C1C}">
                  <a14:useLocalDpi xmlns:a14="http://schemas.microsoft.com/office/drawing/2010/main" xmlns="" val="0"/>
                </a:ext>
              </a:extLst>
            </a:blip>
            <a:srcRect/>
            <a:stretch>
              <a:fillRect/>
            </a:stretch>
          </p:blipFill>
          <p:spPr bwMode="auto">
            <a:xfrm>
              <a:off x="3871" y="2415"/>
              <a:ext cx="39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8" name="Picture 134"/>
            <p:cNvPicPr>
              <a:picLocks noChangeAspect="1" noChangeArrowheads="1"/>
            </p:cNvPicPr>
            <p:nvPr/>
          </p:nvPicPr>
          <p:blipFill>
            <a:blip r:embed="rId94" cstate="print">
              <a:extLst>
                <a:ext uri="{28A0092B-C50C-407E-A947-70E740481C1C}">
                  <a14:useLocalDpi xmlns:a14="http://schemas.microsoft.com/office/drawing/2010/main" xmlns="" val="0"/>
                </a:ext>
              </a:extLst>
            </a:blip>
            <a:srcRect/>
            <a:stretch>
              <a:fillRect/>
            </a:stretch>
          </p:blipFill>
          <p:spPr bwMode="auto">
            <a:xfrm>
              <a:off x="3871" y="2415"/>
              <a:ext cx="39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9" name="Picture 135"/>
            <p:cNvPicPr>
              <a:picLocks noChangeAspect="1" noChangeArrowheads="1"/>
            </p:cNvPicPr>
            <p:nvPr/>
          </p:nvPicPr>
          <p:blipFill>
            <a:blip r:embed="rId95" cstate="print">
              <a:extLst>
                <a:ext uri="{28A0092B-C50C-407E-A947-70E740481C1C}">
                  <a14:useLocalDpi xmlns:a14="http://schemas.microsoft.com/office/drawing/2010/main" xmlns="" val="0"/>
                </a:ext>
              </a:extLst>
            </a:blip>
            <a:srcRect/>
            <a:stretch>
              <a:fillRect/>
            </a:stretch>
          </p:blipFill>
          <p:spPr bwMode="auto">
            <a:xfrm>
              <a:off x="3871" y="2537"/>
              <a:ext cx="87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0" name="Picture 136"/>
            <p:cNvPicPr>
              <a:picLocks noChangeAspect="1" noChangeArrowheads="1"/>
            </p:cNvPicPr>
            <p:nvPr/>
          </p:nvPicPr>
          <p:blipFill>
            <a:blip r:embed="rId96" cstate="print">
              <a:extLst>
                <a:ext uri="{28A0092B-C50C-407E-A947-70E740481C1C}">
                  <a14:useLocalDpi xmlns:a14="http://schemas.microsoft.com/office/drawing/2010/main" xmlns="" val="0"/>
                </a:ext>
              </a:extLst>
            </a:blip>
            <a:srcRect/>
            <a:stretch>
              <a:fillRect/>
            </a:stretch>
          </p:blipFill>
          <p:spPr bwMode="auto">
            <a:xfrm>
              <a:off x="3871" y="2537"/>
              <a:ext cx="87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1" name="Picture 137"/>
            <p:cNvPicPr>
              <a:picLocks noChangeAspect="1" noChangeArrowheads="1"/>
            </p:cNvPicPr>
            <p:nvPr/>
          </p:nvPicPr>
          <p:blipFill>
            <a:blip r:embed="rId97" cstate="print">
              <a:extLst>
                <a:ext uri="{28A0092B-C50C-407E-A947-70E740481C1C}">
                  <a14:useLocalDpi xmlns:a14="http://schemas.microsoft.com/office/drawing/2010/main" xmlns="" val="0"/>
                </a:ext>
              </a:extLst>
            </a:blip>
            <a:srcRect/>
            <a:stretch>
              <a:fillRect/>
            </a:stretch>
          </p:blipFill>
          <p:spPr bwMode="auto">
            <a:xfrm>
              <a:off x="3871" y="2624"/>
              <a:ext cx="84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2" name="Picture 138"/>
            <p:cNvPicPr>
              <a:picLocks noChangeAspect="1" noChangeArrowheads="1"/>
            </p:cNvPicPr>
            <p:nvPr/>
          </p:nvPicPr>
          <p:blipFill>
            <a:blip r:embed="rId98" cstate="print">
              <a:extLst>
                <a:ext uri="{28A0092B-C50C-407E-A947-70E740481C1C}">
                  <a14:useLocalDpi xmlns:a14="http://schemas.microsoft.com/office/drawing/2010/main" xmlns="" val="0"/>
                </a:ext>
              </a:extLst>
            </a:blip>
            <a:srcRect/>
            <a:stretch>
              <a:fillRect/>
            </a:stretch>
          </p:blipFill>
          <p:spPr bwMode="auto">
            <a:xfrm>
              <a:off x="3871" y="2624"/>
              <a:ext cx="84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3" name="Picture 139"/>
            <p:cNvPicPr>
              <a:picLocks noChangeAspect="1" noChangeArrowheads="1"/>
            </p:cNvPicPr>
            <p:nvPr/>
          </p:nvPicPr>
          <p:blipFill>
            <a:blip r:embed="rId99" cstate="print">
              <a:extLst>
                <a:ext uri="{28A0092B-C50C-407E-A947-70E740481C1C}">
                  <a14:useLocalDpi xmlns:a14="http://schemas.microsoft.com/office/drawing/2010/main" xmlns="" val="0"/>
                </a:ext>
              </a:extLst>
            </a:blip>
            <a:srcRect/>
            <a:stretch>
              <a:fillRect/>
            </a:stretch>
          </p:blipFill>
          <p:spPr bwMode="auto">
            <a:xfrm>
              <a:off x="3871" y="2713"/>
              <a:ext cx="92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4" name="Picture 140"/>
            <p:cNvPicPr>
              <a:picLocks noChangeAspect="1" noChangeArrowheads="1"/>
            </p:cNvPicPr>
            <p:nvPr/>
          </p:nvPicPr>
          <p:blipFill>
            <a:blip r:embed="rId100" cstate="print">
              <a:extLst>
                <a:ext uri="{28A0092B-C50C-407E-A947-70E740481C1C}">
                  <a14:useLocalDpi xmlns:a14="http://schemas.microsoft.com/office/drawing/2010/main" xmlns="" val="0"/>
                </a:ext>
              </a:extLst>
            </a:blip>
            <a:srcRect/>
            <a:stretch>
              <a:fillRect/>
            </a:stretch>
          </p:blipFill>
          <p:spPr bwMode="auto">
            <a:xfrm>
              <a:off x="3871" y="2713"/>
              <a:ext cx="92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5" name="Picture 141"/>
            <p:cNvPicPr>
              <a:picLocks noChangeAspect="1" noChangeArrowheads="1"/>
            </p:cNvPicPr>
            <p:nvPr/>
          </p:nvPicPr>
          <p:blipFill>
            <a:blip r:embed="rId101" cstate="print">
              <a:extLst>
                <a:ext uri="{28A0092B-C50C-407E-A947-70E740481C1C}">
                  <a14:useLocalDpi xmlns:a14="http://schemas.microsoft.com/office/drawing/2010/main" xmlns="" val="0"/>
                </a:ext>
              </a:extLst>
            </a:blip>
            <a:srcRect/>
            <a:stretch>
              <a:fillRect/>
            </a:stretch>
          </p:blipFill>
          <p:spPr bwMode="auto">
            <a:xfrm>
              <a:off x="3871" y="2800"/>
              <a:ext cx="56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6" name="Picture 142"/>
            <p:cNvPicPr>
              <a:picLocks noChangeAspect="1" noChangeArrowheads="1"/>
            </p:cNvPicPr>
            <p:nvPr/>
          </p:nvPicPr>
          <p:blipFill>
            <a:blip r:embed="rId102" cstate="print">
              <a:extLst>
                <a:ext uri="{28A0092B-C50C-407E-A947-70E740481C1C}">
                  <a14:useLocalDpi xmlns:a14="http://schemas.microsoft.com/office/drawing/2010/main" xmlns="" val="0"/>
                </a:ext>
              </a:extLst>
            </a:blip>
            <a:srcRect/>
            <a:stretch>
              <a:fillRect/>
            </a:stretch>
          </p:blipFill>
          <p:spPr bwMode="auto">
            <a:xfrm>
              <a:off x="3871" y="2800"/>
              <a:ext cx="56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7" name="Picture 143"/>
            <p:cNvPicPr>
              <a:picLocks noChangeAspect="1" noChangeArrowheads="1"/>
            </p:cNvPicPr>
            <p:nvPr/>
          </p:nvPicPr>
          <p:blipFill>
            <a:blip r:embed="rId103" cstate="print">
              <a:extLst>
                <a:ext uri="{28A0092B-C50C-407E-A947-70E740481C1C}">
                  <a14:useLocalDpi xmlns:a14="http://schemas.microsoft.com/office/drawing/2010/main" xmlns="" val="0"/>
                </a:ext>
              </a:extLst>
            </a:blip>
            <a:srcRect/>
            <a:stretch>
              <a:fillRect/>
            </a:stretch>
          </p:blipFill>
          <p:spPr bwMode="auto">
            <a:xfrm>
              <a:off x="3871" y="2888"/>
              <a:ext cx="93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8" name="Picture 144"/>
            <p:cNvPicPr>
              <a:picLocks noChangeAspect="1" noChangeArrowheads="1"/>
            </p:cNvPicPr>
            <p:nvPr/>
          </p:nvPicPr>
          <p:blipFill>
            <a:blip r:embed="rId104" cstate="print">
              <a:extLst>
                <a:ext uri="{28A0092B-C50C-407E-A947-70E740481C1C}">
                  <a14:useLocalDpi xmlns:a14="http://schemas.microsoft.com/office/drawing/2010/main" xmlns="" val="0"/>
                </a:ext>
              </a:extLst>
            </a:blip>
            <a:srcRect/>
            <a:stretch>
              <a:fillRect/>
            </a:stretch>
          </p:blipFill>
          <p:spPr bwMode="auto">
            <a:xfrm>
              <a:off x="3871" y="2888"/>
              <a:ext cx="93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9" name="Picture 145"/>
            <p:cNvPicPr>
              <a:picLocks noChangeAspect="1" noChangeArrowheads="1"/>
            </p:cNvPicPr>
            <p:nvPr/>
          </p:nvPicPr>
          <p:blipFill>
            <a:blip r:embed="rId105" cstate="print">
              <a:extLst>
                <a:ext uri="{28A0092B-C50C-407E-A947-70E740481C1C}">
                  <a14:useLocalDpi xmlns:a14="http://schemas.microsoft.com/office/drawing/2010/main" xmlns="" val="0"/>
                </a:ext>
              </a:extLst>
            </a:blip>
            <a:srcRect/>
            <a:stretch>
              <a:fillRect/>
            </a:stretch>
          </p:blipFill>
          <p:spPr bwMode="auto">
            <a:xfrm>
              <a:off x="3871" y="2976"/>
              <a:ext cx="91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0" name="Picture 146"/>
            <p:cNvPicPr>
              <a:picLocks noChangeAspect="1" noChangeArrowheads="1"/>
            </p:cNvPicPr>
            <p:nvPr/>
          </p:nvPicPr>
          <p:blipFill>
            <a:blip r:embed="rId106" cstate="print">
              <a:extLst>
                <a:ext uri="{28A0092B-C50C-407E-A947-70E740481C1C}">
                  <a14:useLocalDpi xmlns:a14="http://schemas.microsoft.com/office/drawing/2010/main" xmlns="" val="0"/>
                </a:ext>
              </a:extLst>
            </a:blip>
            <a:srcRect/>
            <a:stretch>
              <a:fillRect/>
            </a:stretch>
          </p:blipFill>
          <p:spPr bwMode="auto">
            <a:xfrm>
              <a:off x="3871" y="2976"/>
              <a:ext cx="910"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1" name="Picture 147"/>
            <p:cNvPicPr>
              <a:picLocks noChangeAspect="1" noChangeArrowheads="1"/>
            </p:cNvPicPr>
            <p:nvPr/>
          </p:nvPicPr>
          <p:blipFill>
            <a:blip r:embed="rId107" cstate="print">
              <a:extLst>
                <a:ext uri="{28A0092B-C50C-407E-A947-70E740481C1C}">
                  <a14:useLocalDpi xmlns:a14="http://schemas.microsoft.com/office/drawing/2010/main" xmlns="" val="0"/>
                </a:ext>
              </a:extLst>
            </a:blip>
            <a:srcRect/>
            <a:stretch>
              <a:fillRect/>
            </a:stretch>
          </p:blipFill>
          <p:spPr bwMode="auto">
            <a:xfrm>
              <a:off x="3871" y="3064"/>
              <a:ext cx="87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2" name="Picture 148"/>
            <p:cNvPicPr>
              <a:picLocks noChangeAspect="1" noChangeArrowheads="1"/>
            </p:cNvPicPr>
            <p:nvPr/>
          </p:nvPicPr>
          <p:blipFill>
            <a:blip r:embed="rId108" cstate="print">
              <a:extLst>
                <a:ext uri="{28A0092B-C50C-407E-A947-70E740481C1C}">
                  <a14:useLocalDpi xmlns:a14="http://schemas.microsoft.com/office/drawing/2010/main" xmlns="" val="0"/>
                </a:ext>
              </a:extLst>
            </a:blip>
            <a:srcRect/>
            <a:stretch>
              <a:fillRect/>
            </a:stretch>
          </p:blipFill>
          <p:spPr bwMode="auto">
            <a:xfrm>
              <a:off x="3871" y="3064"/>
              <a:ext cx="87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3" name="Picture 149"/>
            <p:cNvPicPr>
              <a:picLocks noChangeAspect="1" noChangeArrowheads="1"/>
            </p:cNvPicPr>
            <p:nvPr/>
          </p:nvPicPr>
          <p:blipFill>
            <a:blip r:embed="rId109" cstate="print">
              <a:extLst>
                <a:ext uri="{28A0092B-C50C-407E-A947-70E740481C1C}">
                  <a14:useLocalDpi xmlns:a14="http://schemas.microsoft.com/office/drawing/2010/main" xmlns="" val="0"/>
                </a:ext>
              </a:extLst>
            </a:blip>
            <a:srcRect/>
            <a:stretch>
              <a:fillRect/>
            </a:stretch>
          </p:blipFill>
          <p:spPr bwMode="auto">
            <a:xfrm>
              <a:off x="3871" y="3186"/>
              <a:ext cx="62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4" name="Picture 150"/>
            <p:cNvPicPr>
              <a:picLocks noChangeAspect="1" noChangeArrowheads="1"/>
            </p:cNvPicPr>
            <p:nvPr/>
          </p:nvPicPr>
          <p:blipFill>
            <a:blip r:embed="rId110" cstate="print">
              <a:extLst>
                <a:ext uri="{28A0092B-C50C-407E-A947-70E740481C1C}">
                  <a14:useLocalDpi xmlns:a14="http://schemas.microsoft.com/office/drawing/2010/main" xmlns="" val="0"/>
                </a:ext>
              </a:extLst>
            </a:blip>
            <a:srcRect/>
            <a:stretch>
              <a:fillRect/>
            </a:stretch>
          </p:blipFill>
          <p:spPr bwMode="auto">
            <a:xfrm>
              <a:off x="3871" y="3186"/>
              <a:ext cx="629"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5" name="Picture 151"/>
            <p:cNvPicPr>
              <a:picLocks noChangeAspect="1" noChangeArrowheads="1"/>
            </p:cNvPicPr>
            <p:nvPr/>
          </p:nvPicPr>
          <p:blipFill>
            <a:blip r:embed="rId111" cstate="print">
              <a:extLst>
                <a:ext uri="{28A0092B-C50C-407E-A947-70E740481C1C}">
                  <a14:useLocalDpi xmlns:a14="http://schemas.microsoft.com/office/drawing/2010/main" xmlns="" val="0"/>
                </a:ext>
              </a:extLst>
            </a:blip>
            <a:srcRect/>
            <a:stretch>
              <a:fillRect/>
            </a:stretch>
          </p:blipFill>
          <p:spPr bwMode="auto">
            <a:xfrm>
              <a:off x="3871" y="3274"/>
              <a:ext cx="86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6" name="Picture 152"/>
            <p:cNvPicPr>
              <a:picLocks noChangeAspect="1" noChangeArrowheads="1"/>
            </p:cNvPicPr>
            <p:nvPr/>
          </p:nvPicPr>
          <p:blipFill>
            <a:blip r:embed="rId112" cstate="print">
              <a:extLst>
                <a:ext uri="{28A0092B-C50C-407E-A947-70E740481C1C}">
                  <a14:useLocalDpi xmlns:a14="http://schemas.microsoft.com/office/drawing/2010/main" xmlns="" val="0"/>
                </a:ext>
              </a:extLst>
            </a:blip>
            <a:srcRect/>
            <a:stretch>
              <a:fillRect/>
            </a:stretch>
          </p:blipFill>
          <p:spPr bwMode="auto">
            <a:xfrm>
              <a:off x="3871" y="3274"/>
              <a:ext cx="866"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7" name="Picture 153"/>
            <p:cNvPicPr>
              <a:picLocks noChangeAspect="1" noChangeArrowheads="1"/>
            </p:cNvPicPr>
            <p:nvPr/>
          </p:nvPicPr>
          <p:blipFill>
            <a:blip r:embed="rId113" cstate="print">
              <a:extLst>
                <a:ext uri="{28A0092B-C50C-407E-A947-70E740481C1C}">
                  <a14:useLocalDpi xmlns:a14="http://schemas.microsoft.com/office/drawing/2010/main" xmlns="" val="0"/>
                </a:ext>
              </a:extLst>
            </a:blip>
            <a:srcRect/>
            <a:stretch>
              <a:fillRect/>
            </a:stretch>
          </p:blipFill>
          <p:spPr bwMode="auto">
            <a:xfrm>
              <a:off x="3871" y="3362"/>
              <a:ext cx="87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8" name="Picture 154"/>
            <p:cNvPicPr>
              <a:picLocks noChangeAspect="1" noChangeArrowheads="1"/>
            </p:cNvPicPr>
            <p:nvPr/>
          </p:nvPicPr>
          <p:blipFill>
            <a:blip r:embed="rId114" cstate="print">
              <a:extLst>
                <a:ext uri="{28A0092B-C50C-407E-A947-70E740481C1C}">
                  <a14:useLocalDpi xmlns:a14="http://schemas.microsoft.com/office/drawing/2010/main" xmlns="" val="0"/>
                </a:ext>
              </a:extLst>
            </a:blip>
            <a:srcRect/>
            <a:stretch>
              <a:fillRect/>
            </a:stretch>
          </p:blipFill>
          <p:spPr bwMode="auto">
            <a:xfrm>
              <a:off x="3871" y="3362"/>
              <a:ext cx="87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79" name="Picture 155"/>
            <p:cNvPicPr>
              <a:picLocks noChangeAspect="1" noChangeArrowheads="1"/>
            </p:cNvPicPr>
            <p:nvPr/>
          </p:nvPicPr>
          <p:blipFill>
            <a:blip r:embed="rId115" cstate="print">
              <a:extLst>
                <a:ext uri="{28A0092B-C50C-407E-A947-70E740481C1C}">
                  <a14:useLocalDpi xmlns:a14="http://schemas.microsoft.com/office/drawing/2010/main" xmlns="" val="0"/>
                </a:ext>
              </a:extLst>
            </a:blip>
            <a:srcRect/>
            <a:stretch>
              <a:fillRect/>
            </a:stretch>
          </p:blipFill>
          <p:spPr bwMode="auto">
            <a:xfrm>
              <a:off x="3871" y="3450"/>
              <a:ext cx="73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0" name="Picture 156"/>
            <p:cNvPicPr>
              <a:picLocks noChangeAspect="1" noChangeArrowheads="1"/>
            </p:cNvPicPr>
            <p:nvPr/>
          </p:nvPicPr>
          <p:blipFill>
            <a:blip r:embed="rId116" cstate="print">
              <a:extLst>
                <a:ext uri="{28A0092B-C50C-407E-A947-70E740481C1C}">
                  <a14:useLocalDpi xmlns:a14="http://schemas.microsoft.com/office/drawing/2010/main" xmlns="" val="0"/>
                </a:ext>
              </a:extLst>
            </a:blip>
            <a:srcRect/>
            <a:stretch>
              <a:fillRect/>
            </a:stretch>
          </p:blipFill>
          <p:spPr bwMode="auto">
            <a:xfrm>
              <a:off x="3871" y="3450"/>
              <a:ext cx="733"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1" name="Picture 157"/>
            <p:cNvPicPr>
              <a:picLocks noChangeAspect="1" noChangeArrowheads="1"/>
            </p:cNvPicPr>
            <p:nvPr/>
          </p:nvPicPr>
          <p:blipFill>
            <a:blip r:embed="rId117" cstate="print">
              <a:extLst>
                <a:ext uri="{28A0092B-C50C-407E-A947-70E740481C1C}">
                  <a14:useLocalDpi xmlns:a14="http://schemas.microsoft.com/office/drawing/2010/main" xmlns="" val="0"/>
                </a:ext>
              </a:extLst>
            </a:blip>
            <a:srcRect/>
            <a:stretch>
              <a:fillRect/>
            </a:stretch>
          </p:blipFill>
          <p:spPr bwMode="auto">
            <a:xfrm>
              <a:off x="3871" y="3537"/>
              <a:ext cx="417"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3093471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pPr algn="l"/>
            <a:r>
              <a:rPr lang="en-US" sz="3200" b="1" dirty="0" err="1" smtClean="0">
                <a:solidFill>
                  <a:srgbClr val="FF0000"/>
                </a:solidFill>
              </a:rPr>
              <a:t>Mester</a:t>
            </a:r>
            <a:r>
              <a:rPr lang="en-US" sz="3200" b="1" dirty="0" smtClean="0">
                <a:solidFill>
                  <a:srgbClr val="FF0000"/>
                </a:solidFill>
              </a:rPr>
              <a:t> </a:t>
            </a:r>
            <a:r>
              <a:rPr lang="en-US" sz="3200" b="1" dirty="0" err="1" smtClean="0">
                <a:solidFill>
                  <a:srgbClr val="FF0000"/>
                </a:solidFill>
              </a:rPr>
              <a:t>traha</a:t>
            </a:r>
            <a:r>
              <a:rPr lang="en-US" sz="3200" b="1" dirty="0" smtClean="0">
                <a:solidFill>
                  <a:srgbClr val="FF0000"/>
                </a:solidFill>
              </a:rPr>
              <a:t> </a:t>
            </a:r>
            <a:r>
              <a:rPr lang="en-US" sz="3200" b="1" dirty="0" err="1" smtClean="0">
                <a:solidFill>
                  <a:srgbClr val="FF0000"/>
                </a:solidFill>
              </a:rPr>
              <a:t>conhuntu</a:t>
            </a:r>
            <a:r>
              <a:rPr lang="en-US" sz="3200" b="1" dirty="0" smtClean="0">
                <a:solidFill>
                  <a:srgbClr val="FF0000"/>
                </a:solidFill>
              </a:rPr>
              <a:t>, </a:t>
            </a:r>
            <a:r>
              <a:rPr lang="en-US" sz="3200" b="1" dirty="0" err="1" smtClean="0">
                <a:solidFill>
                  <a:srgbClr val="FF0000"/>
                </a:solidFill>
              </a:rPr>
              <a:t>interveni</a:t>
            </a:r>
            <a:r>
              <a:rPr lang="en-US" sz="3200" b="1" dirty="0" smtClean="0">
                <a:solidFill>
                  <a:srgbClr val="FF0000"/>
                </a:solidFill>
              </a:rPr>
              <a:t> </a:t>
            </a:r>
            <a:r>
              <a:rPr lang="en-US" sz="3200" b="1" dirty="0" err="1" smtClean="0">
                <a:solidFill>
                  <a:srgbClr val="FF0000"/>
                </a:solidFill>
              </a:rPr>
              <a:t>trempan</a:t>
            </a:r>
            <a:r>
              <a:rPr lang="en-US" sz="3200" b="1" dirty="0" smtClean="0">
                <a:solidFill>
                  <a:srgbClr val="FF0000"/>
                </a:solidFill>
              </a:rPr>
              <a:t> </a:t>
            </a:r>
            <a:r>
              <a:rPr lang="en-US" sz="3200" b="1" dirty="0" err="1" smtClean="0">
                <a:solidFill>
                  <a:srgbClr val="FF0000"/>
                </a:solidFill>
              </a:rPr>
              <a:t>i</a:t>
            </a:r>
            <a:r>
              <a:rPr lang="en-US" sz="3200" b="1" dirty="0" smtClean="0">
                <a:solidFill>
                  <a:srgbClr val="FF0000"/>
                </a:solidFill>
              </a:rPr>
              <a:t> integral pa </a:t>
            </a:r>
            <a:r>
              <a:rPr lang="en-US" sz="3200" b="1" dirty="0" err="1" smtClean="0">
                <a:solidFill>
                  <a:srgbClr val="FF0000"/>
                </a:solidFill>
              </a:rPr>
              <a:t>logra</a:t>
            </a:r>
            <a:r>
              <a:rPr lang="en-US" sz="3200" b="1" dirty="0" smtClean="0">
                <a:solidFill>
                  <a:srgbClr val="FF0000"/>
                </a:solidFill>
              </a:rPr>
              <a:t> </a:t>
            </a:r>
            <a:r>
              <a:rPr lang="en-US" sz="3200" b="1" dirty="0" err="1" smtClean="0">
                <a:solidFill>
                  <a:srgbClr val="FF0000"/>
                </a:solidFill>
              </a:rPr>
              <a:t>metanan</a:t>
            </a:r>
            <a:r>
              <a:rPr lang="en-US" sz="3200" b="1" dirty="0" smtClean="0">
                <a:solidFill>
                  <a:srgbClr val="FF0000"/>
                </a:solidFill>
              </a:rPr>
              <a:t> social!</a:t>
            </a:r>
            <a:endParaRPr lang="en-US" sz="3200" b="1" dirty="0">
              <a:solidFill>
                <a:srgbClr val="FF0000"/>
              </a:solidFill>
            </a:endParaRPr>
          </a:p>
        </p:txBody>
      </p:sp>
      <p:sp>
        <p:nvSpPr>
          <p:cNvPr id="12" name="Content Placeholder 11"/>
          <p:cNvSpPr>
            <a:spLocks noGrp="1"/>
          </p:cNvSpPr>
          <p:nvPr>
            <p:ph idx="1"/>
          </p:nvPr>
        </p:nvSpPr>
        <p:spPr/>
        <p:txBody>
          <a:bodyPr/>
          <a:lstStyle/>
          <a:p>
            <a:endParaRPr lang="en-US" dirty="0" smtClean="0"/>
          </a:p>
          <a:p>
            <a:endParaRPr lang="en-US" dirty="0" smtClean="0"/>
          </a:p>
          <a:p>
            <a:endParaRPr lang="en-US" dirty="0" smtClean="0"/>
          </a:p>
          <a:p>
            <a:endParaRPr lang="en-US" dirty="0"/>
          </a:p>
        </p:txBody>
      </p:sp>
      <p:pic>
        <p:nvPicPr>
          <p:cNvPr id="13" name="Picture 12" descr="D:\Keten.jpg"/>
          <p:cNvPicPr/>
          <p:nvPr/>
        </p:nvPicPr>
        <p:blipFill>
          <a:blip r:embed="rId2" cstate="print"/>
          <a:srcRect/>
          <a:stretch>
            <a:fillRect/>
          </a:stretch>
        </p:blipFill>
        <p:spPr bwMode="auto">
          <a:xfrm>
            <a:off x="762000" y="1752600"/>
            <a:ext cx="6629400" cy="4038600"/>
          </a:xfrm>
          <a:prstGeom prst="rect">
            <a:avLst/>
          </a:prstGeom>
          <a:noFill/>
          <a:ln w="9525">
            <a:noFill/>
            <a:miter lim="800000"/>
            <a:headEnd/>
            <a:tailEnd/>
          </a:ln>
        </p:spPr>
      </p:pic>
      <p:sp>
        <p:nvSpPr>
          <p:cNvPr id="3" name="Tijdelijke aanduiding voor datum 2"/>
          <p:cNvSpPr>
            <a:spLocks noGrp="1"/>
          </p:cNvSpPr>
          <p:nvPr>
            <p:ph type="dt" sz="half" idx="10"/>
          </p:nvPr>
        </p:nvSpPr>
        <p:spPr/>
        <p:txBody>
          <a:bodyPr/>
          <a:lstStyle/>
          <a:p>
            <a:fld id="{E90715CA-29B3-4E0B-B614-4E35DD3981CB}" type="datetime1">
              <a:rPr lang="en-US" smtClean="0"/>
              <a:pPr/>
              <a:t>10/3/2017</a:t>
            </a:fld>
            <a:endParaRPr lang="en-US"/>
          </a:p>
        </p:txBody>
      </p:sp>
      <p:sp>
        <p:nvSpPr>
          <p:cNvPr id="4" name="Tijdelijke aanduiding voor dianummer 3"/>
          <p:cNvSpPr>
            <a:spLocks noGrp="1"/>
          </p:cNvSpPr>
          <p:nvPr>
            <p:ph type="sldNum" sz="quarter" idx="12"/>
          </p:nvPr>
        </p:nvSpPr>
        <p:spPr/>
        <p:txBody>
          <a:bodyPr/>
          <a:lstStyle/>
          <a:p>
            <a:fld id="{3683D8F3-9DFB-4DAC-91D7-6FF0F904E8F9}" type="slidenum">
              <a:rPr lang="en-US" smtClean="0"/>
              <a:pPr/>
              <a:t>34</a:t>
            </a:fld>
            <a:endParaRPr lang="en-US"/>
          </a:p>
        </p:txBody>
      </p:sp>
      <p:sp>
        <p:nvSpPr>
          <p:cNvPr id="7" name="Content Placeholder 11"/>
          <p:cNvSpPr txBox="1">
            <a:spLocks/>
          </p:cNvSpPr>
          <p:nvPr/>
        </p:nvSpPr>
        <p:spPr>
          <a:xfrm>
            <a:off x="3810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p:cNvPicPr/>
          <p:nvPr/>
        </p:nvPicPr>
        <p:blipFill>
          <a:blip r:embed="rId3"/>
          <a:srcRect/>
          <a:stretch>
            <a:fillRect/>
          </a:stretch>
        </p:blipFill>
        <p:spPr bwMode="auto">
          <a:xfrm>
            <a:off x="6096000" y="4876800"/>
            <a:ext cx="2569210" cy="12001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FF0000"/>
                </a:solidFill>
                <a:latin typeface="+mn-lt"/>
              </a:rPr>
              <a:t>E</a:t>
            </a:r>
            <a:r>
              <a:rPr lang="en-US" sz="3200" b="1" dirty="0" smtClean="0">
                <a:solidFill>
                  <a:srgbClr val="FF0000"/>
                </a:solidFill>
                <a:latin typeface="+mn-lt"/>
              </a:rPr>
              <a:t> </a:t>
            </a:r>
            <a:r>
              <a:rPr lang="en-US" sz="3200" b="1" dirty="0" err="1" smtClean="0">
                <a:solidFill>
                  <a:srgbClr val="FF0000"/>
                </a:solidFill>
                <a:latin typeface="+mn-lt"/>
              </a:rPr>
              <a:t>famia</a:t>
            </a:r>
            <a:r>
              <a:rPr lang="en-US" sz="3200" b="1" dirty="0" smtClean="0">
                <a:solidFill>
                  <a:srgbClr val="FF0000"/>
                </a:solidFill>
                <a:latin typeface="+mn-lt"/>
              </a:rPr>
              <a:t> </a:t>
            </a:r>
            <a:r>
              <a:rPr lang="en-US" sz="3200" b="1" dirty="0" err="1" smtClean="0">
                <a:solidFill>
                  <a:srgbClr val="FF0000"/>
                </a:solidFill>
                <a:latin typeface="+mn-lt"/>
              </a:rPr>
              <a:t>vulnerabel</a:t>
            </a:r>
            <a:endParaRPr lang="en-US" sz="3200" b="1" dirty="0">
              <a:solidFill>
                <a:srgbClr val="FF0000"/>
              </a:solidFill>
              <a:latin typeface="+mn-lt"/>
            </a:endParaRPr>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800" b="1" dirty="0" err="1" smtClean="0">
                <a:solidFill>
                  <a:srgbClr val="FF0000"/>
                </a:solidFill>
              </a:rPr>
              <a:t>Otro</a:t>
            </a:r>
            <a:r>
              <a:rPr lang="en-US" sz="2800" b="1" dirty="0" smtClean="0">
                <a:solidFill>
                  <a:srgbClr val="FF0000"/>
                </a:solidFill>
              </a:rPr>
              <a:t> </a:t>
            </a:r>
            <a:r>
              <a:rPr lang="en-US" sz="2800" b="1" dirty="0" err="1" smtClean="0">
                <a:solidFill>
                  <a:srgbClr val="FF0000"/>
                </a:solidFill>
              </a:rPr>
              <a:t>instancia</a:t>
            </a:r>
            <a:r>
              <a:rPr lang="en-US" sz="2800" b="1" dirty="0" smtClean="0">
                <a:solidFill>
                  <a:srgbClr val="FF0000"/>
                </a:solidFill>
              </a:rPr>
              <a:t> </a:t>
            </a:r>
            <a:r>
              <a:rPr lang="en-US" sz="2800" b="1" dirty="0" err="1" smtClean="0">
                <a:solidFill>
                  <a:srgbClr val="FF0000"/>
                </a:solidFill>
              </a:rPr>
              <a:t>i</a:t>
            </a:r>
            <a:r>
              <a:rPr lang="en-US" sz="2800" b="1" dirty="0" smtClean="0">
                <a:solidFill>
                  <a:srgbClr val="FF0000"/>
                </a:solidFill>
              </a:rPr>
              <a:t> </a:t>
            </a:r>
            <a:r>
              <a:rPr lang="en-US" sz="2800" b="1" dirty="0" err="1" smtClean="0">
                <a:solidFill>
                  <a:srgbClr val="FF0000"/>
                </a:solidFill>
              </a:rPr>
              <a:t>gobierno</a:t>
            </a:r>
            <a:r>
              <a:rPr lang="en-US" sz="2800" b="1" dirty="0" smtClean="0">
                <a:solidFill>
                  <a:srgbClr val="FF0000"/>
                </a:solidFill>
              </a:rPr>
              <a:t> </a:t>
            </a:r>
            <a:r>
              <a:rPr lang="en-US" sz="2800" b="1" dirty="0" err="1" smtClean="0">
                <a:solidFill>
                  <a:srgbClr val="FF0000"/>
                </a:solidFill>
              </a:rPr>
              <a:t>mester</a:t>
            </a:r>
            <a:r>
              <a:rPr lang="en-US" sz="2800" b="1" dirty="0" smtClean="0">
                <a:solidFill>
                  <a:srgbClr val="FF0000"/>
                </a:solidFill>
              </a:rPr>
              <a:t> </a:t>
            </a:r>
            <a:r>
              <a:rPr lang="en-US" sz="2800" b="1" dirty="0" err="1" smtClean="0">
                <a:solidFill>
                  <a:srgbClr val="FF0000"/>
                </a:solidFill>
              </a:rPr>
              <a:t>na</a:t>
            </a:r>
            <a:r>
              <a:rPr lang="en-US" sz="2800" b="1" dirty="0" smtClean="0">
                <a:solidFill>
                  <a:srgbClr val="FF0000"/>
                </a:solidFill>
              </a:rPr>
              <a:t>:</a:t>
            </a:r>
          </a:p>
          <a:p>
            <a:r>
              <a:rPr lang="en-US" sz="2800" dirty="0" err="1" smtClean="0"/>
              <a:t>Yuda</a:t>
            </a:r>
            <a:r>
              <a:rPr lang="en-US" sz="2800" dirty="0" smtClean="0"/>
              <a:t> </a:t>
            </a:r>
            <a:r>
              <a:rPr lang="en-US" sz="2800" dirty="0" err="1" smtClean="0"/>
              <a:t>famia</a:t>
            </a:r>
            <a:r>
              <a:rPr lang="en-US" sz="2800" dirty="0" smtClean="0"/>
              <a:t> </a:t>
            </a:r>
            <a:r>
              <a:rPr lang="en-US" sz="2800" dirty="0" err="1" smtClean="0"/>
              <a:t>hanja</a:t>
            </a:r>
            <a:r>
              <a:rPr lang="en-US" sz="2800" dirty="0" smtClean="0"/>
              <a:t> </a:t>
            </a:r>
            <a:r>
              <a:rPr lang="en-US" sz="2800" dirty="0" err="1" smtClean="0"/>
              <a:t>i</a:t>
            </a:r>
            <a:r>
              <a:rPr lang="en-US" sz="2800" dirty="0" smtClean="0"/>
              <a:t> </a:t>
            </a:r>
            <a:r>
              <a:rPr lang="en-US" sz="2800" dirty="0" err="1" smtClean="0"/>
              <a:t>mantene</a:t>
            </a:r>
            <a:r>
              <a:rPr lang="en-US" sz="2800" dirty="0" smtClean="0"/>
              <a:t> </a:t>
            </a:r>
            <a:r>
              <a:rPr lang="en-US" sz="2800" dirty="0" err="1" smtClean="0"/>
              <a:t>trabou</a:t>
            </a:r>
            <a:endParaRPr lang="en-US" sz="2800" dirty="0" smtClean="0"/>
          </a:p>
          <a:p>
            <a:r>
              <a:rPr lang="en-US" sz="2800" dirty="0" err="1" smtClean="0"/>
              <a:t>Traha</a:t>
            </a:r>
            <a:r>
              <a:rPr lang="en-US" sz="2800" dirty="0" smtClean="0"/>
              <a:t> pa </a:t>
            </a:r>
            <a:r>
              <a:rPr lang="en-US" sz="2800" dirty="0" err="1" smtClean="0"/>
              <a:t>mehora</a:t>
            </a:r>
            <a:r>
              <a:rPr lang="en-US" sz="2800" dirty="0" smtClean="0"/>
              <a:t> </a:t>
            </a:r>
            <a:r>
              <a:rPr lang="en-US" sz="2800" dirty="0" err="1" smtClean="0"/>
              <a:t>condicion</a:t>
            </a:r>
            <a:r>
              <a:rPr lang="en-US" sz="2800" dirty="0" smtClean="0"/>
              <a:t> di </a:t>
            </a:r>
            <a:r>
              <a:rPr lang="en-US" sz="2800" dirty="0" err="1" smtClean="0"/>
              <a:t>trabou</a:t>
            </a:r>
            <a:r>
              <a:rPr lang="en-US" sz="2800" dirty="0" smtClean="0"/>
              <a:t> </a:t>
            </a:r>
          </a:p>
          <a:p>
            <a:r>
              <a:rPr lang="en-US" sz="2800" dirty="0" err="1" smtClean="0"/>
              <a:t>Mehora</a:t>
            </a:r>
            <a:r>
              <a:rPr lang="en-US" sz="2800" dirty="0" smtClean="0"/>
              <a:t> entrada </a:t>
            </a:r>
            <a:r>
              <a:rPr lang="en-US" sz="2800" dirty="0" err="1" smtClean="0"/>
              <a:t>minimo</a:t>
            </a:r>
            <a:r>
              <a:rPr lang="en-US" sz="2800" dirty="0" smtClean="0"/>
              <a:t> </a:t>
            </a:r>
            <a:r>
              <a:rPr lang="en-US" sz="2800" dirty="0" err="1" smtClean="0"/>
              <a:t>i</a:t>
            </a:r>
            <a:r>
              <a:rPr lang="en-US" sz="2800" dirty="0" smtClean="0"/>
              <a:t> </a:t>
            </a:r>
            <a:r>
              <a:rPr lang="en-US" sz="2800" dirty="0" err="1" smtClean="0"/>
              <a:t>amplia</a:t>
            </a:r>
            <a:r>
              <a:rPr lang="en-US" sz="2800" dirty="0" smtClean="0"/>
              <a:t> canasta </a:t>
            </a:r>
            <a:r>
              <a:rPr lang="en-US" sz="2800" dirty="0" err="1" smtClean="0"/>
              <a:t>basico</a:t>
            </a:r>
            <a:endParaRPr lang="en-US" sz="2800" dirty="0" smtClean="0"/>
          </a:p>
          <a:p>
            <a:r>
              <a:rPr lang="en-US" sz="2800" dirty="0" err="1" smtClean="0"/>
              <a:t>Suficiente</a:t>
            </a:r>
            <a:r>
              <a:rPr lang="en-US" sz="2800" dirty="0" smtClean="0"/>
              <a:t> </a:t>
            </a:r>
            <a:r>
              <a:rPr lang="en-US" sz="2800" dirty="0" err="1" smtClean="0"/>
              <a:t>casnan</a:t>
            </a:r>
            <a:r>
              <a:rPr lang="en-US" sz="2800" dirty="0" smtClean="0"/>
              <a:t> </a:t>
            </a:r>
            <a:r>
              <a:rPr lang="en-US" sz="2800" dirty="0" err="1" smtClean="0"/>
              <a:t>pagabel</a:t>
            </a:r>
            <a:r>
              <a:rPr lang="en-US" sz="2800" dirty="0" smtClean="0"/>
              <a:t>! </a:t>
            </a:r>
          </a:p>
          <a:p>
            <a:endParaRPr lang="en-US" sz="2800" dirty="0" smtClean="0"/>
          </a:p>
          <a:p>
            <a:pPr marL="0" indent="0">
              <a:buNone/>
            </a:pPr>
            <a:r>
              <a:rPr lang="en-US" sz="2800" b="1" dirty="0" err="1" smtClean="0">
                <a:solidFill>
                  <a:srgbClr val="FF0000"/>
                </a:solidFill>
              </a:rPr>
              <a:t>Rol</a:t>
            </a:r>
            <a:r>
              <a:rPr lang="en-US" sz="2800" b="1" dirty="0" smtClean="0">
                <a:solidFill>
                  <a:srgbClr val="FF0000"/>
                </a:solidFill>
              </a:rPr>
              <a:t> di DSZ:</a:t>
            </a:r>
          </a:p>
          <a:p>
            <a:r>
              <a:rPr lang="en-US" sz="2800" dirty="0" err="1" smtClean="0"/>
              <a:t>Detecta</a:t>
            </a:r>
            <a:r>
              <a:rPr lang="en-US" sz="2800" dirty="0" smtClean="0"/>
              <a:t> </a:t>
            </a:r>
            <a:r>
              <a:rPr lang="en-US" sz="2800" dirty="0" err="1" smtClean="0"/>
              <a:t>tempran</a:t>
            </a:r>
            <a:r>
              <a:rPr lang="en-US" sz="2800" dirty="0" smtClean="0"/>
              <a:t> </a:t>
            </a:r>
            <a:r>
              <a:rPr lang="en-US" sz="2800" dirty="0" err="1" smtClean="0"/>
              <a:t>riesgo</a:t>
            </a:r>
            <a:r>
              <a:rPr lang="en-US" sz="2800" dirty="0" smtClean="0"/>
              <a:t> den </a:t>
            </a:r>
            <a:r>
              <a:rPr lang="en-US" sz="2800" dirty="0" err="1" smtClean="0"/>
              <a:t>famia</a:t>
            </a:r>
            <a:r>
              <a:rPr lang="en-US" sz="2800" dirty="0" smtClean="0"/>
              <a:t> </a:t>
            </a:r>
            <a:r>
              <a:rPr lang="en-US" sz="2800" dirty="0" err="1" smtClean="0"/>
              <a:t>i</a:t>
            </a:r>
            <a:r>
              <a:rPr lang="en-US" sz="2800" dirty="0" smtClean="0"/>
              <a:t> </a:t>
            </a:r>
            <a:r>
              <a:rPr lang="en-US" sz="2800" dirty="0" err="1" smtClean="0"/>
              <a:t>interveni</a:t>
            </a:r>
            <a:r>
              <a:rPr lang="en-US" sz="2800" dirty="0" smtClean="0"/>
              <a:t> </a:t>
            </a:r>
          </a:p>
          <a:p>
            <a:r>
              <a:rPr lang="en-US" sz="2800" dirty="0" err="1" smtClean="0"/>
              <a:t>Mehora</a:t>
            </a:r>
            <a:r>
              <a:rPr lang="en-US" sz="2800" dirty="0" smtClean="0"/>
              <a:t> parenting &amp; relationship skills </a:t>
            </a:r>
          </a:p>
          <a:p>
            <a:endParaRPr lang="en-US" dirty="0" smtClean="0"/>
          </a:p>
          <a:p>
            <a:endParaRPr lang="en-US" dirty="0"/>
          </a:p>
        </p:txBody>
      </p:sp>
      <p:sp>
        <p:nvSpPr>
          <p:cNvPr id="4" name="Tijdelijke aanduiding voor dianummer 3"/>
          <p:cNvSpPr>
            <a:spLocks noGrp="1"/>
          </p:cNvSpPr>
          <p:nvPr>
            <p:ph type="sldNum" sz="quarter" idx="12"/>
          </p:nvPr>
        </p:nvSpPr>
        <p:spPr/>
        <p:txBody>
          <a:bodyPr/>
          <a:lstStyle/>
          <a:p>
            <a:fld id="{3683D8F3-9DFB-4DAC-91D7-6FF0F904E8F9}" type="slidenum">
              <a:rPr lang="en-US" smtClean="0"/>
              <a:pPr/>
              <a:t>35</a:t>
            </a:fld>
            <a:endParaRPr lang="en-US"/>
          </a:p>
        </p:txBody>
      </p:sp>
      <p:sp>
        <p:nvSpPr>
          <p:cNvPr id="5" name="Tijdelijke aanduiding voor datum 4"/>
          <p:cNvSpPr>
            <a:spLocks noGrp="1"/>
          </p:cNvSpPr>
          <p:nvPr>
            <p:ph type="dt" sz="half" idx="10"/>
          </p:nvPr>
        </p:nvSpPr>
        <p:spPr/>
        <p:txBody>
          <a:bodyPr/>
          <a:lstStyle/>
          <a:p>
            <a:fld id="{F6B22451-BC77-412E-A2B8-37C09E0CABC8}" type="datetime1">
              <a:rPr lang="en-US" smtClean="0"/>
              <a:pPr/>
              <a:t>10/3/2017</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err="1" smtClean="0">
                <a:solidFill>
                  <a:srgbClr val="FF0000"/>
                </a:solidFill>
              </a:rPr>
              <a:t>Hoben</a:t>
            </a:r>
            <a:r>
              <a:rPr lang="en-US" sz="3600" b="1" dirty="0" smtClean="0">
                <a:solidFill>
                  <a:srgbClr val="FF0000"/>
                </a:solidFill>
              </a:rPr>
              <a:t> </a:t>
            </a:r>
            <a:r>
              <a:rPr lang="en-US" sz="3600" b="1" dirty="0" err="1" smtClean="0">
                <a:solidFill>
                  <a:srgbClr val="FF0000"/>
                </a:solidFill>
              </a:rPr>
              <a:t>i</a:t>
            </a:r>
            <a:r>
              <a:rPr lang="en-US" sz="3600" b="1" dirty="0" smtClean="0">
                <a:solidFill>
                  <a:srgbClr val="FF0000"/>
                </a:solidFill>
              </a:rPr>
              <a:t> </a:t>
            </a:r>
            <a:r>
              <a:rPr lang="en-US" sz="3600" b="1" dirty="0" err="1" smtClean="0">
                <a:solidFill>
                  <a:srgbClr val="FF0000"/>
                </a:solidFill>
              </a:rPr>
              <a:t>mucha</a:t>
            </a:r>
            <a:r>
              <a:rPr lang="en-US" sz="3600" b="1" dirty="0" smtClean="0">
                <a:solidFill>
                  <a:srgbClr val="FF0000"/>
                </a:solidFill>
              </a:rPr>
              <a:t> </a:t>
            </a:r>
            <a:r>
              <a:rPr lang="en-US" sz="4000" b="1" dirty="0" smtClean="0">
                <a:solidFill>
                  <a:srgbClr val="FF0000"/>
                </a:solidFill>
              </a:rPr>
              <a:t/>
            </a:r>
            <a:br>
              <a:rPr lang="en-US" sz="4000" b="1" dirty="0" smtClean="0">
                <a:solidFill>
                  <a:srgbClr val="FF0000"/>
                </a:solidFill>
              </a:rPr>
            </a:br>
            <a:endParaRPr lang="en-US" sz="4000" b="1"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buNone/>
            </a:pPr>
            <a:endParaRPr lang="en-US" sz="2800" b="1" dirty="0" smtClean="0">
              <a:solidFill>
                <a:srgbClr val="FF0000"/>
              </a:solidFill>
            </a:endParaRPr>
          </a:p>
          <a:p>
            <a:pPr>
              <a:buNone/>
            </a:pPr>
            <a:r>
              <a:rPr lang="en-US" sz="2800" b="1" dirty="0" err="1" smtClean="0">
                <a:solidFill>
                  <a:srgbClr val="FF0000"/>
                </a:solidFill>
              </a:rPr>
              <a:t>Rol</a:t>
            </a:r>
            <a:r>
              <a:rPr lang="en-US" sz="2800" b="1" dirty="0" smtClean="0">
                <a:solidFill>
                  <a:srgbClr val="FF0000"/>
                </a:solidFill>
              </a:rPr>
              <a:t> </a:t>
            </a:r>
            <a:r>
              <a:rPr lang="en-US" sz="2800" b="1" dirty="0" err="1" smtClean="0">
                <a:solidFill>
                  <a:srgbClr val="FF0000"/>
                </a:solidFill>
              </a:rPr>
              <a:t>di</a:t>
            </a:r>
            <a:r>
              <a:rPr lang="en-US" sz="2800" b="1" dirty="0" smtClean="0">
                <a:solidFill>
                  <a:srgbClr val="FF0000"/>
                </a:solidFill>
              </a:rPr>
              <a:t> </a:t>
            </a:r>
            <a:r>
              <a:rPr lang="en-US" sz="2800" b="1" dirty="0" err="1" smtClean="0">
                <a:solidFill>
                  <a:srgbClr val="FF0000"/>
                </a:solidFill>
              </a:rPr>
              <a:t>Ensenanza</a:t>
            </a:r>
            <a:r>
              <a:rPr lang="en-US" sz="2800" b="1" dirty="0" smtClean="0">
                <a:solidFill>
                  <a:srgbClr val="FF0000"/>
                </a:solidFill>
              </a:rPr>
              <a:t>, DPL, DAO I </a:t>
            </a:r>
            <a:r>
              <a:rPr lang="en-US" sz="2800" b="1" dirty="0" err="1" smtClean="0">
                <a:solidFill>
                  <a:srgbClr val="FF0000"/>
                </a:solidFill>
              </a:rPr>
              <a:t>Reclassering</a:t>
            </a:r>
            <a:r>
              <a:rPr lang="en-US" sz="2800" b="1" dirty="0" smtClean="0">
                <a:solidFill>
                  <a:srgbClr val="FF0000"/>
                </a:solidFill>
              </a:rPr>
              <a:t>.</a:t>
            </a:r>
          </a:p>
          <a:p>
            <a:r>
              <a:rPr lang="en-US" sz="2800" dirty="0" err="1" smtClean="0"/>
              <a:t>Introduci</a:t>
            </a:r>
            <a:r>
              <a:rPr lang="en-US" sz="2800" dirty="0" smtClean="0"/>
              <a:t> </a:t>
            </a:r>
            <a:r>
              <a:rPr lang="en-US" sz="2800" dirty="0" err="1" smtClean="0"/>
              <a:t>scol</a:t>
            </a:r>
            <a:r>
              <a:rPr lang="en-US" sz="2800" dirty="0" smtClean="0"/>
              <a:t> multi </a:t>
            </a:r>
            <a:r>
              <a:rPr lang="en-US" sz="2800" dirty="0" err="1" smtClean="0"/>
              <a:t>lengual</a:t>
            </a:r>
            <a:r>
              <a:rPr lang="en-US" sz="2800" dirty="0" smtClean="0"/>
              <a:t> cu </a:t>
            </a:r>
            <a:r>
              <a:rPr lang="en-US" sz="2800" dirty="0" err="1" smtClean="0"/>
              <a:t>papiamento</a:t>
            </a:r>
            <a:r>
              <a:rPr lang="en-US" sz="2800" dirty="0" smtClean="0"/>
              <a:t> </a:t>
            </a:r>
          </a:p>
          <a:p>
            <a:r>
              <a:rPr lang="en-US" sz="2800" dirty="0" err="1" smtClean="0"/>
              <a:t>Hisa</a:t>
            </a:r>
            <a:r>
              <a:rPr lang="en-US" sz="2800" dirty="0" smtClean="0"/>
              <a:t> output den </a:t>
            </a:r>
            <a:r>
              <a:rPr lang="en-US" sz="2800" dirty="0" err="1" smtClean="0"/>
              <a:t>ensenanza</a:t>
            </a:r>
            <a:endParaRPr lang="en-US" sz="2800" dirty="0" smtClean="0"/>
          </a:p>
          <a:p>
            <a:r>
              <a:rPr lang="en-US" sz="2800" dirty="0" err="1" smtClean="0"/>
              <a:t>Sinja</a:t>
            </a:r>
            <a:r>
              <a:rPr lang="en-US" sz="2800" dirty="0" smtClean="0"/>
              <a:t> </a:t>
            </a:r>
            <a:r>
              <a:rPr lang="en-US" sz="2800" dirty="0" err="1" smtClean="0"/>
              <a:t>hoben</a:t>
            </a:r>
            <a:r>
              <a:rPr lang="en-US" sz="2800" dirty="0" smtClean="0"/>
              <a:t> </a:t>
            </a:r>
            <a:r>
              <a:rPr lang="en-US" sz="2800" dirty="0" err="1" smtClean="0"/>
              <a:t>ofishi</a:t>
            </a:r>
            <a:r>
              <a:rPr lang="en-US" sz="2800" dirty="0" smtClean="0"/>
              <a:t> </a:t>
            </a:r>
            <a:r>
              <a:rPr lang="en-US" sz="2800" dirty="0" err="1" smtClean="0"/>
              <a:t>i</a:t>
            </a:r>
            <a:r>
              <a:rPr lang="en-US" sz="2800" dirty="0" smtClean="0"/>
              <a:t> motive pa </a:t>
            </a:r>
            <a:r>
              <a:rPr lang="en-US" sz="2800" dirty="0" err="1" smtClean="0"/>
              <a:t>busca</a:t>
            </a:r>
            <a:r>
              <a:rPr lang="en-US" sz="2800" dirty="0" smtClean="0"/>
              <a:t> </a:t>
            </a:r>
            <a:r>
              <a:rPr lang="en-US" sz="2800" dirty="0" err="1" smtClean="0"/>
              <a:t>trabou</a:t>
            </a:r>
            <a:endParaRPr lang="en-US" sz="2800" dirty="0" smtClean="0"/>
          </a:p>
          <a:p>
            <a:r>
              <a:rPr lang="en-US" sz="2800" dirty="0" err="1" smtClean="0"/>
              <a:t>Duna</a:t>
            </a:r>
            <a:r>
              <a:rPr lang="en-US" sz="2800" dirty="0" smtClean="0"/>
              <a:t> </a:t>
            </a:r>
            <a:r>
              <a:rPr lang="en-US" sz="2800" dirty="0" err="1" smtClean="0"/>
              <a:t>hoben</a:t>
            </a:r>
            <a:r>
              <a:rPr lang="en-US" sz="2800" dirty="0" smtClean="0"/>
              <a:t> first offenders </a:t>
            </a:r>
            <a:r>
              <a:rPr lang="en-US" sz="2800" dirty="0" err="1" smtClean="0"/>
              <a:t>guia</a:t>
            </a:r>
            <a:r>
              <a:rPr lang="en-US" sz="2800" dirty="0" smtClean="0"/>
              <a:t> den </a:t>
            </a:r>
            <a:r>
              <a:rPr lang="en-US" sz="2800" dirty="0" err="1" smtClean="0"/>
              <a:t>bida</a:t>
            </a:r>
            <a:r>
              <a:rPr lang="en-US" sz="2800" dirty="0" smtClean="0"/>
              <a:t> </a:t>
            </a:r>
            <a:r>
              <a:rPr lang="en-US" sz="2800" dirty="0" err="1" smtClean="0"/>
              <a:t>i</a:t>
            </a:r>
            <a:r>
              <a:rPr lang="en-US" sz="2800" dirty="0" smtClean="0"/>
              <a:t> </a:t>
            </a:r>
            <a:r>
              <a:rPr lang="en-US" sz="2800" dirty="0" err="1" smtClean="0"/>
              <a:t>trabou</a:t>
            </a:r>
            <a:r>
              <a:rPr lang="en-US" sz="2800" dirty="0" smtClean="0"/>
              <a:t> </a:t>
            </a:r>
          </a:p>
          <a:p>
            <a:r>
              <a:rPr lang="en-US" sz="2800" dirty="0" err="1" smtClean="0"/>
              <a:t>Duna</a:t>
            </a:r>
            <a:r>
              <a:rPr lang="en-US" sz="2800" dirty="0" smtClean="0"/>
              <a:t> second chance den </a:t>
            </a:r>
            <a:r>
              <a:rPr lang="en-US" sz="2800" dirty="0" err="1" smtClean="0"/>
              <a:t>ensenanza</a:t>
            </a:r>
            <a:r>
              <a:rPr lang="en-US" sz="2800" dirty="0" smtClean="0"/>
              <a:t>, </a:t>
            </a:r>
            <a:r>
              <a:rPr lang="en-US" sz="2800" dirty="0" err="1" smtClean="0"/>
              <a:t>trabou</a:t>
            </a:r>
            <a:r>
              <a:rPr lang="en-US" sz="2800" dirty="0" smtClean="0"/>
              <a:t> </a:t>
            </a:r>
            <a:r>
              <a:rPr lang="en-US" sz="2800" dirty="0" err="1" smtClean="0"/>
              <a:t>i</a:t>
            </a:r>
            <a:r>
              <a:rPr lang="en-US" sz="2800" dirty="0" smtClean="0"/>
              <a:t> </a:t>
            </a:r>
            <a:r>
              <a:rPr lang="en-US" sz="2800" dirty="0" err="1" smtClean="0"/>
              <a:t>bida</a:t>
            </a:r>
            <a:r>
              <a:rPr lang="en-US" sz="2800" dirty="0" smtClean="0"/>
              <a:t>!</a:t>
            </a:r>
          </a:p>
          <a:p>
            <a:pPr>
              <a:buNone/>
            </a:pPr>
            <a:endParaRPr lang="en-US" sz="2800" b="1" dirty="0" smtClean="0">
              <a:solidFill>
                <a:srgbClr val="FF0000"/>
              </a:solidFill>
            </a:endParaRPr>
          </a:p>
          <a:p>
            <a:pPr>
              <a:buNone/>
            </a:pPr>
            <a:r>
              <a:rPr lang="en-US" sz="2800" b="1" dirty="0" err="1" smtClean="0">
                <a:solidFill>
                  <a:srgbClr val="FF0000"/>
                </a:solidFill>
              </a:rPr>
              <a:t>Rol</a:t>
            </a:r>
            <a:r>
              <a:rPr lang="en-US" sz="2800" b="1" dirty="0" smtClean="0">
                <a:solidFill>
                  <a:srgbClr val="FF0000"/>
                </a:solidFill>
              </a:rPr>
              <a:t> DSZ pa cu </a:t>
            </a:r>
            <a:r>
              <a:rPr lang="en-US" sz="2800" b="1" dirty="0" err="1" smtClean="0">
                <a:solidFill>
                  <a:srgbClr val="FF0000"/>
                </a:solidFill>
              </a:rPr>
              <a:t>ensenanza</a:t>
            </a:r>
            <a:endParaRPr lang="en-US" sz="2800" b="1" dirty="0" smtClean="0">
              <a:solidFill>
                <a:srgbClr val="FF0000"/>
              </a:solidFill>
            </a:endParaRPr>
          </a:p>
          <a:p>
            <a:r>
              <a:rPr lang="en-US" sz="2800" dirty="0" err="1" smtClean="0"/>
              <a:t>Boga</a:t>
            </a:r>
            <a:r>
              <a:rPr lang="en-US" sz="2800" dirty="0" smtClean="0"/>
              <a:t>/</a:t>
            </a:r>
            <a:r>
              <a:rPr lang="en-US" sz="2800" dirty="0" err="1" smtClean="0"/>
              <a:t>traha</a:t>
            </a:r>
            <a:r>
              <a:rPr lang="en-US" sz="2800" dirty="0" smtClean="0"/>
              <a:t> </a:t>
            </a:r>
            <a:r>
              <a:rPr lang="en-US" sz="2800" dirty="0" err="1" smtClean="0"/>
              <a:t>na</a:t>
            </a:r>
            <a:r>
              <a:rPr lang="en-US" sz="2800" dirty="0" smtClean="0"/>
              <a:t> </a:t>
            </a:r>
            <a:r>
              <a:rPr lang="en-US" sz="2800" dirty="0" err="1" smtClean="0"/>
              <a:t>derecho</a:t>
            </a:r>
            <a:r>
              <a:rPr lang="en-US" sz="2800" dirty="0" smtClean="0"/>
              <a:t> </a:t>
            </a:r>
            <a:r>
              <a:rPr lang="en-US" sz="2800" dirty="0" err="1" smtClean="0"/>
              <a:t>di</a:t>
            </a:r>
            <a:r>
              <a:rPr lang="en-US" sz="2800" dirty="0" smtClean="0"/>
              <a:t> </a:t>
            </a:r>
            <a:r>
              <a:rPr lang="en-US" sz="2800" dirty="0" err="1" smtClean="0"/>
              <a:t>mucha</a:t>
            </a:r>
            <a:endParaRPr lang="en-US" sz="2800" dirty="0" smtClean="0"/>
          </a:p>
          <a:p>
            <a:r>
              <a:rPr lang="en-US" sz="2800" dirty="0" smtClean="0"/>
              <a:t>Motiva, </a:t>
            </a:r>
            <a:r>
              <a:rPr lang="en-US" sz="2800" dirty="0" err="1" smtClean="0"/>
              <a:t>stimula</a:t>
            </a:r>
            <a:r>
              <a:rPr lang="en-US" sz="2800" dirty="0" smtClean="0"/>
              <a:t> </a:t>
            </a:r>
            <a:r>
              <a:rPr lang="en-US" sz="2800" dirty="0" err="1" smtClean="0"/>
              <a:t>i</a:t>
            </a:r>
            <a:r>
              <a:rPr lang="en-US" sz="2800" dirty="0" smtClean="0"/>
              <a:t> </a:t>
            </a:r>
            <a:r>
              <a:rPr lang="en-US" sz="2800" dirty="0" err="1" smtClean="0"/>
              <a:t>guia</a:t>
            </a:r>
            <a:r>
              <a:rPr lang="en-US" sz="2800" dirty="0" smtClean="0"/>
              <a:t> </a:t>
            </a:r>
            <a:r>
              <a:rPr lang="en-US" sz="2800" dirty="0" err="1" smtClean="0"/>
              <a:t>hoben</a:t>
            </a:r>
            <a:r>
              <a:rPr lang="en-US" sz="2800" dirty="0" smtClean="0"/>
              <a:t> den </a:t>
            </a:r>
            <a:r>
              <a:rPr lang="en-US" sz="2800" dirty="0" err="1" smtClean="0"/>
              <a:t>trabou</a:t>
            </a:r>
            <a:r>
              <a:rPr lang="en-US" sz="2800" dirty="0" smtClean="0"/>
              <a:t> </a:t>
            </a:r>
          </a:p>
          <a:p>
            <a:r>
              <a:rPr lang="en-US" sz="2800" dirty="0" smtClean="0"/>
              <a:t>Boga pa output </a:t>
            </a:r>
            <a:r>
              <a:rPr lang="en-US" sz="2800" dirty="0" err="1" smtClean="0"/>
              <a:t>i</a:t>
            </a:r>
            <a:r>
              <a:rPr lang="en-US" sz="2800" dirty="0" smtClean="0"/>
              <a:t> second chance </a:t>
            </a:r>
          </a:p>
          <a:p>
            <a:r>
              <a:rPr lang="en-US" sz="2800" dirty="0" err="1" smtClean="0"/>
              <a:t>Stimula</a:t>
            </a:r>
            <a:r>
              <a:rPr lang="en-US" sz="2800" dirty="0" smtClean="0"/>
              <a:t> </a:t>
            </a:r>
            <a:r>
              <a:rPr lang="en-US" sz="2800" dirty="0" err="1" smtClean="0"/>
              <a:t>discusion</a:t>
            </a:r>
            <a:r>
              <a:rPr lang="en-US" sz="2800" dirty="0" smtClean="0"/>
              <a:t> </a:t>
            </a:r>
            <a:r>
              <a:rPr lang="en-US" sz="2800" dirty="0" err="1" smtClean="0"/>
              <a:t>i</a:t>
            </a:r>
            <a:r>
              <a:rPr lang="en-US" sz="2800" dirty="0" smtClean="0"/>
              <a:t> </a:t>
            </a:r>
            <a:r>
              <a:rPr lang="en-US" sz="2800" dirty="0" err="1" smtClean="0"/>
              <a:t>crea</a:t>
            </a:r>
            <a:r>
              <a:rPr lang="en-US" sz="2800" dirty="0" smtClean="0"/>
              <a:t> </a:t>
            </a:r>
            <a:r>
              <a:rPr lang="en-US" sz="2800" dirty="0" err="1" smtClean="0"/>
              <a:t>oportunidat</a:t>
            </a:r>
            <a:r>
              <a:rPr lang="en-US" sz="2800" dirty="0" smtClean="0"/>
              <a:t> pa </a:t>
            </a:r>
            <a:r>
              <a:rPr lang="en-US" sz="2800" dirty="0" err="1" smtClean="0"/>
              <a:t>hoben</a:t>
            </a:r>
            <a:endParaRPr lang="en-US" sz="2800" dirty="0" smtClean="0"/>
          </a:p>
          <a:p>
            <a:endParaRPr lang="en-US" dirty="0" smtClean="0"/>
          </a:p>
          <a:p>
            <a:endParaRPr lang="en-US" dirty="0"/>
          </a:p>
        </p:txBody>
      </p:sp>
      <p:sp>
        <p:nvSpPr>
          <p:cNvPr id="4" name="Tijdelijke aanduiding voor datum 3"/>
          <p:cNvSpPr>
            <a:spLocks noGrp="1"/>
          </p:cNvSpPr>
          <p:nvPr>
            <p:ph type="dt" sz="half" idx="10"/>
          </p:nvPr>
        </p:nvSpPr>
        <p:spPr/>
        <p:txBody>
          <a:bodyPr/>
          <a:lstStyle/>
          <a:p>
            <a:fld id="{B01604C2-721F-4536-8496-057BE2295B8B}" type="datetime1">
              <a:rPr lang="en-US" smtClean="0"/>
              <a:pPr/>
              <a:t>10/3/2017</a:t>
            </a:fld>
            <a:endParaRPr lang="en-US"/>
          </a:p>
        </p:txBody>
      </p:sp>
      <p:sp>
        <p:nvSpPr>
          <p:cNvPr id="5" name="Tijdelijke aanduiding voor dianummer 4"/>
          <p:cNvSpPr>
            <a:spLocks noGrp="1"/>
          </p:cNvSpPr>
          <p:nvPr>
            <p:ph type="sldNum" sz="quarter" idx="12"/>
          </p:nvPr>
        </p:nvSpPr>
        <p:spPr/>
        <p:txBody>
          <a:bodyPr/>
          <a:lstStyle/>
          <a:p>
            <a:fld id="{3683D8F3-9DFB-4DAC-91D7-6FF0F904E8F9}" type="slidenum">
              <a:rPr lang="en-US" smtClean="0"/>
              <a:pPr/>
              <a:t>36</a:t>
            </a:fld>
            <a:endParaRPr lang="en-US"/>
          </a:p>
        </p:txBody>
      </p:sp>
      <p:sp>
        <p:nvSpPr>
          <p:cNvPr id="6" name="Footer Placeholder 5"/>
          <p:cNvSpPr>
            <a:spLocks noGrp="1"/>
          </p:cNvSpPr>
          <p:nvPr>
            <p:ph type="ftr" sz="quarter" idx="11"/>
          </p:nvPr>
        </p:nvSpPr>
        <p:spPr/>
        <p:txBody>
          <a:bodyPr/>
          <a:lstStyle/>
          <a:p>
            <a:endParaRPr lang="en-US" dirty="0"/>
          </a:p>
        </p:txBody>
      </p:sp>
      <p:pic>
        <p:nvPicPr>
          <p:cNvPr id="7" name="Picture 6"/>
          <p:cNvPicPr/>
          <p:nvPr/>
        </p:nvPicPr>
        <p:blipFill>
          <a:blip r:embed="rId2"/>
          <a:srcRect/>
          <a:stretch>
            <a:fillRect/>
          </a:stretch>
        </p:blipFill>
        <p:spPr bwMode="auto">
          <a:xfrm>
            <a:off x="6096000" y="228600"/>
            <a:ext cx="2569210" cy="12001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FF0000"/>
                </a:solidFill>
              </a:rPr>
              <a:t>Nos </a:t>
            </a:r>
            <a:r>
              <a:rPr lang="en-US" sz="3200" b="1" dirty="0" err="1" smtClean="0">
                <a:solidFill>
                  <a:srgbClr val="FF0000"/>
                </a:solidFill>
              </a:rPr>
              <a:t>hende</a:t>
            </a:r>
            <a:r>
              <a:rPr lang="en-US" sz="3200" b="1" dirty="0" smtClean="0">
                <a:solidFill>
                  <a:srgbClr val="FF0000"/>
                </a:solidFill>
              </a:rPr>
              <a:t> special </a:t>
            </a:r>
            <a:r>
              <a:rPr lang="en-US" sz="3200" b="1" dirty="0" err="1" smtClean="0">
                <a:solidFill>
                  <a:srgbClr val="FF0000"/>
                </a:solidFill>
              </a:rPr>
              <a:t>i</a:t>
            </a:r>
            <a:r>
              <a:rPr lang="en-US" sz="3200" b="1" dirty="0" smtClean="0">
                <a:solidFill>
                  <a:srgbClr val="FF0000"/>
                </a:solidFill>
              </a:rPr>
              <a:t> seniors</a:t>
            </a:r>
            <a:endParaRPr lang="en-US" sz="3200" b="1" dirty="0">
              <a:solidFill>
                <a:srgbClr val="FF0000"/>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buNone/>
            </a:pPr>
            <a:r>
              <a:rPr lang="en-US" sz="2800" b="1" dirty="0" err="1" smtClean="0">
                <a:solidFill>
                  <a:srgbClr val="FF0000"/>
                </a:solidFill>
              </a:rPr>
              <a:t>Hende</a:t>
            </a:r>
            <a:r>
              <a:rPr lang="en-US" sz="2800" b="1" dirty="0" smtClean="0">
                <a:solidFill>
                  <a:srgbClr val="FF0000"/>
                </a:solidFill>
              </a:rPr>
              <a:t> special</a:t>
            </a:r>
          </a:p>
          <a:p>
            <a:r>
              <a:rPr lang="en-US" dirty="0" err="1" smtClean="0"/>
              <a:t>Boga</a:t>
            </a:r>
            <a:r>
              <a:rPr lang="en-US" dirty="0" smtClean="0"/>
              <a:t>, </a:t>
            </a:r>
            <a:r>
              <a:rPr lang="en-US" dirty="0" err="1" smtClean="0"/>
              <a:t>crea</a:t>
            </a:r>
            <a:r>
              <a:rPr lang="en-US" dirty="0" smtClean="0"/>
              <a:t> </a:t>
            </a:r>
            <a:r>
              <a:rPr lang="en-US" dirty="0" err="1" smtClean="0"/>
              <a:t>facilidat</a:t>
            </a:r>
            <a:r>
              <a:rPr lang="en-US" dirty="0" smtClean="0"/>
              <a:t> </a:t>
            </a:r>
            <a:r>
              <a:rPr lang="en-US" dirty="0" err="1" smtClean="0"/>
              <a:t>i</a:t>
            </a:r>
            <a:r>
              <a:rPr lang="en-US" dirty="0" smtClean="0"/>
              <a:t> </a:t>
            </a:r>
            <a:r>
              <a:rPr lang="en-US" dirty="0" err="1" smtClean="0"/>
              <a:t>guia</a:t>
            </a:r>
            <a:r>
              <a:rPr lang="en-US" dirty="0" smtClean="0"/>
              <a:t> pa </a:t>
            </a:r>
            <a:r>
              <a:rPr lang="en-US" dirty="0" err="1" smtClean="0"/>
              <a:t>hende</a:t>
            </a:r>
            <a:r>
              <a:rPr lang="en-US" dirty="0" smtClean="0"/>
              <a:t> special  </a:t>
            </a:r>
            <a:r>
              <a:rPr lang="en-US" dirty="0" err="1" smtClean="0"/>
              <a:t>hiba</a:t>
            </a:r>
            <a:r>
              <a:rPr lang="en-US" dirty="0" smtClean="0"/>
              <a:t> un </a:t>
            </a:r>
            <a:r>
              <a:rPr lang="en-US" dirty="0" err="1" smtClean="0"/>
              <a:t>bida</a:t>
            </a:r>
            <a:r>
              <a:rPr lang="en-US" dirty="0" smtClean="0"/>
              <a:t> normal.</a:t>
            </a:r>
          </a:p>
          <a:p>
            <a:r>
              <a:rPr lang="en-US" dirty="0" err="1" smtClean="0"/>
              <a:t>Crea</a:t>
            </a:r>
            <a:r>
              <a:rPr lang="en-US" dirty="0" smtClean="0"/>
              <a:t> </a:t>
            </a:r>
            <a:r>
              <a:rPr lang="en-US" dirty="0" err="1" smtClean="0"/>
              <a:t>facildatnan</a:t>
            </a:r>
            <a:r>
              <a:rPr lang="en-US" dirty="0" smtClean="0"/>
              <a:t> cu </a:t>
            </a:r>
            <a:r>
              <a:rPr lang="en-US" dirty="0" err="1" smtClean="0"/>
              <a:t>falta</a:t>
            </a:r>
            <a:r>
              <a:rPr lang="en-US" dirty="0" smtClean="0"/>
              <a:t> </a:t>
            </a:r>
            <a:r>
              <a:rPr lang="en-US" dirty="0" err="1" smtClean="0"/>
              <a:t>ainda</a:t>
            </a:r>
            <a:r>
              <a:rPr lang="en-US" dirty="0" smtClean="0"/>
              <a:t>.</a:t>
            </a:r>
          </a:p>
          <a:p>
            <a:r>
              <a:rPr lang="en-US" dirty="0"/>
              <a:t>Boga pa </a:t>
            </a:r>
            <a:r>
              <a:rPr lang="en-US" dirty="0" smtClean="0"/>
              <a:t>‘ </a:t>
            </a:r>
            <a:r>
              <a:rPr lang="en-US" dirty="0" err="1" smtClean="0"/>
              <a:t>traha</a:t>
            </a:r>
            <a:r>
              <a:rPr lang="en-US" dirty="0" smtClean="0"/>
              <a:t> </a:t>
            </a:r>
            <a:r>
              <a:rPr lang="en-US" dirty="0" err="1" smtClean="0"/>
              <a:t>segun</a:t>
            </a:r>
            <a:r>
              <a:rPr lang="en-US" dirty="0" smtClean="0"/>
              <a:t> </a:t>
            </a:r>
            <a:r>
              <a:rPr lang="en-US" dirty="0" err="1" smtClean="0"/>
              <a:t>por</a:t>
            </a:r>
            <a:r>
              <a:rPr lang="en-US" dirty="0" smtClean="0"/>
              <a:t>’ ! </a:t>
            </a:r>
            <a:endParaRPr lang="en-US" dirty="0"/>
          </a:p>
          <a:p>
            <a:pPr marL="0" indent="0">
              <a:buNone/>
            </a:pPr>
            <a:endParaRPr lang="en-US" sz="2800" b="1" dirty="0" smtClean="0">
              <a:solidFill>
                <a:srgbClr val="FF0000"/>
              </a:solidFill>
            </a:endParaRPr>
          </a:p>
          <a:p>
            <a:pPr marL="0" indent="0">
              <a:buNone/>
            </a:pPr>
            <a:r>
              <a:rPr lang="en-US" sz="2800" b="1" dirty="0" smtClean="0">
                <a:solidFill>
                  <a:srgbClr val="FF0000"/>
                </a:solidFill>
              </a:rPr>
              <a:t>Seniors</a:t>
            </a:r>
          </a:p>
          <a:p>
            <a:r>
              <a:rPr lang="en-US" dirty="0" err="1" smtClean="0"/>
              <a:t>Yuda</a:t>
            </a:r>
            <a:r>
              <a:rPr lang="en-US" dirty="0" smtClean="0"/>
              <a:t> seniors </a:t>
            </a:r>
            <a:r>
              <a:rPr lang="en-US" dirty="0" err="1" smtClean="0"/>
              <a:t>biba</a:t>
            </a:r>
            <a:r>
              <a:rPr lang="en-US" dirty="0" smtClean="0"/>
              <a:t> un </a:t>
            </a:r>
            <a:r>
              <a:rPr lang="en-US" dirty="0" err="1" smtClean="0"/>
              <a:t>bida</a:t>
            </a:r>
            <a:r>
              <a:rPr lang="en-US" dirty="0" smtClean="0"/>
              <a:t> </a:t>
            </a:r>
            <a:r>
              <a:rPr lang="en-US" dirty="0" err="1" smtClean="0"/>
              <a:t>activo</a:t>
            </a:r>
            <a:r>
              <a:rPr lang="en-US" dirty="0" smtClean="0"/>
              <a:t> </a:t>
            </a:r>
            <a:r>
              <a:rPr lang="en-US" dirty="0" err="1" smtClean="0"/>
              <a:t>i</a:t>
            </a:r>
            <a:r>
              <a:rPr lang="en-US" dirty="0" smtClean="0"/>
              <a:t> </a:t>
            </a:r>
            <a:r>
              <a:rPr lang="en-US" dirty="0" err="1" smtClean="0"/>
              <a:t>saludabel</a:t>
            </a:r>
            <a:r>
              <a:rPr lang="en-US" dirty="0" smtClean="0"/>
              <a:t> </a:t>
            </a:r>
          </a:p>
          <a:p>
            <a:r>
              <a:rPr lang="en-US" dirty="0" err="1" smtClean="0"/>
              <a:t>Evita</a:t>
            </a:r>
            <a:r>
              <a:rPr lang="en-US" dirty="0" smtClean="0"/>
              <a:t> </a:t>
            </a:r>
            <a:r>
              <a:rPr lang="en-US" dirty="0" err="1" smtClean="0"/>
              <a:t>biba</a:t>
            </a:r>
            <a:r>
              <a:rPr lang="en-US" dirty="0" smtClean="0"/>
              <a:t> den </a:t>
            </a:r>
            <a:r>
              <a:rPr lang="en-US" dirty="0" err="1" smtClean="0"/>
              <a:t>isolacion</a:t>
            </a:r>
            <a:endParaRPr lang="en-US" dirty="0" smtClean="0"/>
          </a:p>
          <a:p>
            <a:r>
              <a:rPr lang="en-US" dirty="0" smtClean="0"/>
              <a:t>Evita </a:t>
            </a:r>
            <a:r>
              <a:rPr lang="en-US" dirty="0" err="1" smtClean="0"/>
              <a:t>abuso</a:t>
            </a:r>
            <a:r>
              <a:rPr lang="en-US" dirty="0" smtClean="0"/>
              <a:t> </a:t>
            </a:r>
            <a:r>
              <a:rPr lang="en-US" dirty="0" err="1" smtClean="0"/>
              <a:t>di</a:t>
            </a:r>
            <a:r>
              <a:rPr lang="en-US" dirty="0" smtClean="0"/>
              <a:t> seniors!</a:t>
            </a:r>
          </a:p>
          <a:p>
            <a:endParaRPr lang="en-US" dirty="0" smtClean="0"/>
          </a:p>
          <a:p>
            <a:endParaRPr lang="en-US" dirty="0" smtClean="0"/>
          </a:p>
          <a:p>
            <a:endParaRPr lang="en-US" dirty="0" smtClean="0">
              <a:solidFill>
                <a:srgbClr val="FF0000"/>
              </a:solidFill>
            </a:endParaRPr>
          </a:p>
          <a:p>
            <a:endParaRPr lang="en-US" dirty="0" smtClean="0">
              <a:solidFill>
                <a:srgbClr val="FF0000"/>
              </a:solidFill>
            </a:endParaRPr>
          </a:p>
          <a:p>
            <a:endParaRPr lang="en-US" dirty="0" smtClean="0"/>
          </a:p>
          <a:p>
            <a:endParaRPr lang="en-US" dirty="0" smtClean="0"/>
          </a:p>
          <a:p>
            <a:endParaRPr lang="en-US" dirty="0" smtClean="0"/>
          </a:p>
          <a:p>
            <a:endParaRPr lang="en-US" dirty="0"/>
          </a:p>
        </p:txBody>
      </p:sp>
      <p:sp>
        <p:nvSpPr>
          <p:cNvPr id="4" name="Tijdelijke aanduiding voor datum 3"/>
          <p:cNvSpPr>
            <a:spLocks noGrp="1"/>
          </p:cNvSpPr>
          <p:nvPr>
            <p:ph type="dt" sz="half" idx="10"/>
          </p:nvPr>
        </p:nvSpPr>
        <p:spPr/>
        <p:txBody>
          <a:bodyPr/>
          <a:lstStyle/>
          <a:p>
            <a:fld id="{E5F95A92-6CA8-4A8B-BF00-C67FCC2FDAC1}" type="datetime1">
              <a:rPr lang="en-US" smtClean="0"/>
              <a:pPr/>
              <a:t>10/3/2017</a:t>
            </a:fld>
            <a:endParaRPr lang="en-US"/>
          </a:p>
        </p:txBody>
      </p:sp>
      <p:sp>
        <p:nvSpPr>
          <p:cNvPr id="5" name="Tijdelijke aanduiding voor dianummer 4"/>
          <p:cNvSpPr>
            <a:spLocks noGrp="1"/>
          </p:cNvSpPr>
          <p:nvPr>
            <p:ph type="sldNum" sz="quarter" idx="12"/>
          </p:nvPr>
        </p:nvSpPr>
        <p:spPr/>
        <p:txBody>
          <a:bodyPr/>
          <a:lstStyle/>
          <a:p>
            <a:fld id="{3683D8F3-9DFB-4DAC-91D7-6FF0F904E8F9}"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FF0000"/>
                </a:solidFill>
              </a:rPr>
              <a:t>Concept </a:t>
            </a:r>
            <a:r>
              <a:rPr lang="en-US" dirty="0" err="1" smtClean="0">
                <a:solidFill>
                  <a:srgbClr val="FF0000"/>
                </a:solidFill>
              </a:rPr>
              <a:t>Meerjaren</a:t>
            </a:r>
            <a:r>
              <a:rPr lang="en-US" dirty="0" smtClean="0">
                <a:solidFill>
                  <a:srgbClr val="FF0000"/>
                </a:solidFill>
              </a:rPr>
              <a:t> </a:t>
            </a:r>
            <a:r>
              <a:rPr lang="en-US" dirty="0" err="1" smtClean="0">
                <a:solidFill>
                  <a:srgbClr val="FF0000"/>
                </a:solidFill>
              </a:rPr>
              <a:t>Beleidsplan</a:t>
            </a:r>
            <a:r>
              <a:rPr lang="en-US" dirty="0" smtClean="0">
                <a:solidFill>
                  <a:srgbClr val="FF0000"/>
                </a:solidFill>
              </a:rPr>
              <a:t> DSZ</a:t>
            </a:r>
            <a:br>
              <a:rPr lang="en-US" dirty="0" smtClean="0">
                <a:solidFill>
                  <a:srgbClr val="FF0000"/>
                </a:solidFill>
              </a:rPr>
            </a:br>
            <a:r>
              <a:rPr lang="en-US" dirty="0" smtClean="0">
                <a:solidFill>
                  <a:srgbClr val="FF0000"/>
                </a:solidFill>
              </a:rPr>
              <a:t>		2017-2020 DSZ</a:t>
            </a:r>
            <a:endParaRPr lang="en-US" dirty="0">
              <a:solidFill>
                <a:srgbClr val="FF0000"/>
              </a:solidFill>
            </a:endParaRPr>
          </a:p>
        </p:txBody>
      </p:sp>
      <p:sp>
        <p:nvSpPr>
          <p:cNvPr id="3" name="Content Placeholder 2"/>
          <p:cNvSpPr>
            <a:spLocks noGrp="1"/>
          </p:cNvSpPr>
          <p:nvPr>
            <p:ph idx="1"/>
          </p:nvPr>
        </p:nvSpPr>
        <p:spPr>
          <a:xfrm>
            <a:off x="457200" y="1066800"/>
            <a:ext cx="8229600" cy="5334000"/>
          </a:xfrm>
        </p:spPr>
        <p:txBody>
          <a:bodyPr>
            <a:normAutofit fontScale="25000" lnSpcReduction="20000"/>
          </a:bodyPr>
          <a:lstStyle/>
          <a:p>
            <a:pPr>
              <a:buNone/>
            </a:pPr>
            <a:r>
              <a:rPr lang="nl-NL" sz="4800" b="1" dirty="0" smtClean="0">
                <a:solidFill>
                  <a:srgbClr val="FF0000"/>
                </a:solidFill>
              </a:rPr>
              <a:t>Inhoudsopgave</a:t>
            </a:r>
            <a:endParaRPr lang="en-US" sz="4800" b="1" dirty="0" smtClean="0">
              <a:solidFill>
                <a:srgbClr val="FF0000"/>
              </a:solidFill>
            </a:endParaRPr>
          </a:p>
          <a:p>
            <a:pPr>
              <a:buNone/>
            </a:pPr>
            <a:r>
              <a:rPr lang="nl-NL" sz="4800" b="1" dirty="0" smtClean="0"/>
              <a:t> </a:t>
            </a:r>
            <a:r>
              <a:rPr lang="nl-NL" sz="4800" b="1" dirty="0" smtClean="0">
                <a:latin typeface="Book Antiqua" pitchFamily="18" charset="0"/>
              </a:rPr>
              <a:t>Inleiding</a:t>
            </a:r>
            <a:endParaRPr lang="en-US" sz="4800" b="1" dirty="0" smtClean="0">
              <a:latin typeface="Book Antiqua" pitchFamily="18" charset="0"/>
            </a:endParaRPr>
          </a:p>
          <a:p>
            <a:pPr>
              <a:buNone/>
            </a:pPr>
            <a:r>
              <a:rPr lang="nl-NL" sz="4800" b="1" dirty="0" smtClean="0">
                <a:latin typeface="Book Antiqua" pitchFamily="18" charset="0"/>
              </a:rPr>
              <a:t> </a:t>
            </a:r>
            <a:r>
              <a:rPr lang="nl-NL" sz="4400" dirty="0" smtClean="0">
                <a:latin typeface="Book Antiqua" pitchFamily="18" charset="0"/>
              </a:rPr>
              <a:t>Hoofdstuk 1: Sociale Analyse: maatschappelijke trends en ontwikkelingen op sociaal  terrein.</a:t>
            </a:r>
            <a:endParaRPr lang="en-US" sz="4400" dirty="0" smtClean="0">
              <a:latin typeface="Book Antiqua" pitchFamily="18" charset="0"/>
            </a:endParaRPr>
          </a:p>
          <a:p>
            <a:pPr>
              <a:buNone/>
            </a:pPr>
            <a:endParaRPr lang="nl-NL" sz="4400" dirty="0" smtClean="0">
              <a:latin typeface="Book Antiqua" pitchFamily="18" charset="0"/>
            </a:endParaRPr>
          </a:p>
          <a:p>
            <a:pPr>
              <a:buNone/>
            </a:pPr>
            <a:r>
              <a:rPr lang="nl-NL" sz="4400" dirty="0" smtClean="0">
                <a:latin typeface="Book Antiqua" pitchFamily="18" charset="0"/>
              </a:rPr>
              <a:t> Hoofdstuk 2: het Kader Land Aruba.</a:t>
            </a:r>
            <a:endParaRPr lang="en-US" sz="4400" dirty="0" smtClean="0">
              <a:latin typeface="Book Antiqua" pitchFamily="18" charset="0"/>
            </a:endParaRPr>
          </a:p>
          <a:p>
            <a:pPr>
              <a:buNone/>
            </a:pPr>
            <a:r>
              <a:rPr lang="nl-NL" sz="4400" dirty="0" smtClean="0">
                <a:latin typeface="Book Antiqua" pitchFamily="18" charset="0"/>
              </a:rPr>
              <a:t>2.1. Landelijke opgaven 2013-2017.</a:t>
            </a:r>
            <a:endParaRPr lang="en-US" sz="4400" dirty="0" smtClean="0">
              <a:latin typeface="Book Antiqua" pitchFamily="18" charset="0"/>
            </a:endParaRPr>
          </a:p>
          <a:p>
            <a:pPr>
              <a:buNone/>
            </a:pPr>
            <a:endParaRPr lang="nl-NL" sz="4400" dirty="0" smtClean="0">
              <a:latin typeface="Book Antiqua" pitchFamily="18" charset="0"/>
            </a:endParaRPr>
          </a:p>
          <a:p>
            <a:pPr>
              <a:buNone/>
            </a:pPr>
            <a:r>
              <a:rPr lang="nl-NL" sz="4400" dirty="0" smtClean="0">
                <a:latin typeface="Book Antiqua" pitchFamily="18" charset="0"/>
              </a:rPr>
              <a:t> Hoofdstuk 3: Visiekaart DSZ 2017-2020.</a:t>
            </a:r>
            <a:endParaRPr lang="en-US" sz="4400" dirty="0" smtClean="0">
              <a:latin typeface="Book Antiqua" pitchFamily="18" charset="0"/>
            </a:endParaRPr>
          </a:p>
          <a:p>
            <a:pPr>
              <a:buNone/>
            </a:pPr>
            <a:r>
              <a:rPr lang="nl-NL" sz="4400" dirty="0" smtClean="0">
                <a:latin typeface="Book Antiqua" pitchFamily="18" charset="0"/>
              </a:rPr>
              <a:t>3.1. Visie, missie en kernwaarden.</a:t>
            </a:r>
            <a:endParaRPr lang="en-US" sz="4400" dirty="0" smtClean="0">
              <a:latin typeface="Book Antiqua" pitchFamily="18" charset="0"/>
            </a:endParaRPr>
          </a:p>
          <a:p>
            <a:pPr>
              <a:buNone/>
            </a:pPr>
            <a:r>
              <a:rPr lang="nl-NL" sz="4400" dirty="0" smtClean="0">
                <a:latin typeface="Book Antiqua" pitchFamily="18" charset="0"/>
              </a:rPr>
              <a:t> </a:t>
            </a:r>
          </a:p>
          <a:p>
            <a:pPr>
              <a:buNone/>
            </a:pPr>
            <a:r>
              <a:rPr lang="nl-NL" sz="4400" dirty="0" smtClean="0">
                <a:latin typeface="Book Antiqua" pitchFamily="18" charset="0"/>
              </a:rPr>
              <a:t>Hoofdstuk 4: speerpunten van sociaal en armoede beleid</a:t>
            </a:r>
            <a:endParaRPr lang="en-US" sz="4400" dirty="0" smtClean="0">
              <a:latin typeface="Book Antiqua" pitchFamily="18" charset="0"/>
            </a:endParaRPr>
          </a:p>
          <a:p>
            <a:pPr>
              <a:buNone/>
            </a:pPr>
            <a:r>
              <a:rPr lang="nl-NL" sz="4400" dirty="0" smtClean="0">
                <a:latin typeface="Book Antiqua" pitchFamily="18" charset="0"/>
              </a:rPr>
              <a:t>4.1 Speerpunten van beleid</a:t>
            </a:r>
            <a:endParaRPr lang="en-US" sz="4400" dirty="0" smtClean="0">
              <a:latin typeface="Book Antiqua" pitchFamily="18" charset="0"/>
            </a:endParaRPr>
          </a:p>
          <a:p>
            <a:pPr>
              <a:buNone/>
            </a:pPr>
            <a:r>
              <a:rPr lang="nl-NL" sz="4400" dirty="0" smtClean="0">
                <a:latin typeface="Book Antiqua" pitchFamily="18" charset="0"/>
              </a:rPr>
              <a:t>4.2. De familie als focuspunt.</a:t>
            </a:r>
            <a:endParaRPr lang="en-US" sz="4400" dirty="0" smtClean="0">
              <a:latin typeface="Book Antiqua" pitchFamily="18" charset="0"/>
            </a:endParaRPr>
          </a:p>
          <a:p>
            <a:pPr>
              <a:buNone/>
            </a:pPr>
            <a:r>
              <a:rPr lang="nl-NL" sz="4400" dirty="0" smtClean="0">
                <a:latin typeface="Book Antiqua" pitchFamily="18" charset="0"/>
              </a:rPr>
              <a:t> </a:t>
            </a:r>
          </a:p>
          <a:p>
            <a:pPr>
              <a:buNone/>
            </a:pPr>
            <a:r>
              <a:rPr lang="nl-NL" sz="4400" dirty="0" smtClean="0">
                <a:latin typeface="Book Antiqua" pitchFamily="18" charset="0"/>
              </a:rPr>
              <a:t>Hoofdstuk 5: De Ontwikkelagenda 2017-2020</a:t>
            </a:r>
            <a:endParaRPr lang="en-US" sz="4400" dirty="0" smtClean="0">
              <a:latin typeface="Book Antiqua" pitchFamily="18" charset="0"/>
            </a:endParaRPr>
          </a:p>
          <a:p>
            <a:pPr>
              <a:buNone/>
            </a:pPr>
            <a:r>
              <a:rPr lang="nl-NL" sz="4400" dirty="0" smtClean="0">
                <a:latin typeface="Book Antiqua" pitchFamily="18" charset="0"/>
              </a:rPr>
              <a:t>5.1. 	  De ontwikkelagenda 2017-2020.</a:t>
            </a:r>
            <a:endParaRPr lang="en-US" sz="4400" dirty="0" smtClean="0">
              <a:latin typeface="Book Antiqua" pitchFamily="18" charset="0"/>
            </a:endParaRPr>
          </a:p>
          <a:p>
            <a:pPr>
              <a:buNone/>
            </a:pPr>
            <a:r>
              <a:rPr lang="nl-NL" sz="4400" dirty="0" smtClean="0">
                <a:latin typeface="Book Antiqua" pitchFamily="18" charset="0"/>
              </a:rPr>
              <a:t>5.2.     De doelstellingen DSZ smart geformuleerd </a:t>
            </a:r>
            <a:endParaRPr lang="en-US" sz="4400" dirty="0" smtClean="0">
              <a:latin typeface="Book Antiqua" pitchFamily="18" charset="0"/>
            </a:endParaRPr>
          </a:p>
          <a:p>
            <a:pPr>
              <a:buNone/>
            </a:pPr>
            <a:r>
              <a:rPr lang="nl-NL" sz="4400" dirty="0" smtClean="0">
                <a:latin typeface="Book Antiqua" pitchFamily="18" charset="0"/>
              </a:rPr>
              <a:t>5.2.1.  Het gezin op Aruba</a:t>
            </a:r>
            <a:endParaRPr lang="en-US" sz="4400" dirty="0" smtClean="0">
              <a:latin typeface="Book Antiqua" pitchFamily="18" charset="0"/>
            </a:endParaRPr>
          </a:p>
          <a:p>
            <a:pPr>
              <a:buNone/>
            </a:pPr>
            <a:r>
              <a:rPr lang="nl-NL" sz="4400" dirty="0" smtClean="0">
                <a:latin typeface="Book Antiqua" pitchFamily="18" charset="0"/>
              </a:rPr>
              <a:t>5.2.2. De doelgroep kind en jongeren </a:t>
            </a:r>
            <a:endParaRPr lang="en-US" sz="4400" dirty="0" smtClean="0">
              <a:latin typeface="Book Antiqua" pitchFamily="18" charset="0"/>
            </a:endParaRPr>
          </a:p>
          <a:p>
            <a:pPr>
              <a:buNone/>
            </a:pPr>
            <a:r>
              <a:rPr lang="nl-NL" sz="4400" dirty="0" smtClean="0">
                <a:latin typeface="Book Antiqua" pitchFamily="18" charset="0"/>
              </a:rPr>
              <a:t>5.2.3. Bijstand </a:t>
            </a:r>
            <a:endParaRPr lang="en-US" sz="4400" dirty="0" smtClean="0">
              <a:latin typeface="Book Antiqua" pitchFamily="18" charset="0"/>
            </a:endParaRPr>
          </a:p>
          <a:p>
            <a:pPr>
              <a:buNone/>
            </a:pPr>
            <a:r>
              <a:rPr lang="nl-NL" sz="4400" dirty="0" smtClean="0">
                <a:latin typeface="Book Antiqua" pitchFamily="18" charset="0"/>
              </a:rPr>
              <a:t>5.2.4. Senioren en gehandicapte doelgroepen</a:t>
            </a:r>
            <a:endParaRPr lang="en-US" sz="4400" dirty="0" smtClean="0">
              <a:latin typeface="Book Antiqua" pitchFamily="18" charset="0"/>
            </a:endParaRPr>
          </a:p>
          <a:p>
            <a:pPr>
              <a:buNone/>
            </a:pPr>
            <a:r>
              <a:rPr lang="nl-NL" sz="4400" dirty="0" smtClean="0">
                <a:latin typeface="Book Antiqua" pitchFamily="18" charset="0"/>
              </a:rPr>
              <a:t>5.2.5. De primaire werkprocessen.</a:t>
            </a:r>
            <a:endParaRPr lang="en-US" sz="4400" dirty="0" smtClean="0">
              <a:latin typeface="Book Antiqua" pitchFamily="18" charset="0"/>
            </a:endParaRPr>
          </a:p>
          <a:p>
            <a:pPr>
              <a:buNone/>
            </a:pPr>
            <a:r>
              <a:rPr lang="nl-NL" sz="4400" dirty="0" smtClean="0">
                <a:latin typeface="Book Antiqua" pitchFamily="18" charset="0"/>
              </a:rPr>
              <a:t>5.2.6. Subsidiebeleid en -loket.</a:t>
            </a:r>
            <a:endParaRPr lang="en-US" sz="4400" dirty="0" smtClean="0">
              <a:latin typeface="Book Antiqua" pitchFamily="18" charset="0"/>
            </a:endParaRPr>
          </a:p>
          <a:p>
            <a:pPr>
              <a:buNone/>
            </a:pPr>
            <a:endParaRPr lang="nl-NL" sz="4400" dirty="0" smtClean="0">
              <a:latin typeface="Book Antiqua" pitchFamily="18" charset="0"/>
            </a:endParaRPr>
          </a:p>
          <a:p>
            <a:pPr>
              <a:buNone/>
            </a:pPr>
            <a:r>
              <a:rPr lang="nl-NL" sz="4400" dirty="0" smtClean="0">
                <a:latin typeface="Book Antiqua" pitchFamily="18" charset="0"/>
              </a:rPr>
              <a:t> Hoofdstuk 5: De organisatie</a:t>
            </a:r>
            <a:endParaRPr lang="en-US" sz="4400" dirty="0" smtClean="0">
              <a:latin typeface="Book Antiqua" pitchFamily="18" charset="0"/>
            </a:endParaRPr>
          </a:p>
          <a:p>
            <a:pPr>
              <a:buNone/>
            </a:pPr>
            <a:r>
              <a:rPr lang="nl-NL" sz="4400" dirty="0" smtClean="0">
                <a:latin typeface="Book Antiqua" pitchFamily="18" charset="0"/>
              </a:rPr>
              <a:t>5.1. Herstructurering organisatie.</a:t>
            </a:r>
            <a:endParaRPr lang="en-US" sz="4400" dirty="0" smtClean="0">
              <a:latin typeface="Book Antiqua" pitchFamily="18" charset="0"/>
            </a:endParaRPr>
          </a:p>
          <a:p>
            <a:pPr>
              <a:buNone/>
            </a:pPr>
            <a:r>
              <a:rPr lang="nl-NL" sz="4400" dirty="0" smtClean="0">
                <a:latin typeface="Book Antiqua" pitchFamily="18" charset="0"/>
              </a:rPr>
              <a:t>      - Organogram DSZ</a:t>
            </a:r>
            <a:endParaRPr lang="en-US" sz="4400" dirty="0" smtClean="0">
              <a:latin typeface="Book Antiqua" pitchFamily="18" charset="0"/>
            </a:endParaRPr>
          </a:p>
          <a:p>
            <a:pPr>
              <a:buNone/>
            </a:pPr>
            <a:r>
              <a:rPr lang="nl-NL" sz="4400" dirty="0" smtClean="0">
                <a:latin typeface="Book Antiqua" pitchFamily="18" charset="0"/>
              </a:rPr>
              <a:t>      - Introductie FUWA systeem en performance management </a:t>
            </a:r>
            <a:endParaRPr lang="en-US" sz="4400" dirty="0" smtClean="0">
              <a:latin typeface="Book Antiqua" pitchFamily="18" charset="0"/>
            </a:endParaRPr>
          </a:p>
          <a:p>
            <a:pPr>
              <a:buNone/>
            </a:pPr>
            <a:r>
              <a:rPr lang="nl-NL" sz="4400" dirty="0" smtClean="0">
                <a:latin typeface="Book Antiqua" pitchFamily="18" charset="0"/>
              </a:rPr>
              <a:t>5.2. Het lange termijn personeelsbeleid </a:t>
            </a:r>
            <a:endParaRPr lang="en-US" sz="4400" dirty="0" smtClean="0">
              <a:latin typeface="Book Antiqua" pitchFamily="18" charset="0"/>
            </a:endParaRPr>
          </a:p>
          <a:p>
            <a:pPr>
              <a:buNone/>
            </a:pPr>
            <a:endParaRPr lang="nl-NL" sz="4400" dirty="0" smtClean="0">
              <a:latin typeface="Book Antiqua" pitchFamily="18" charset="0"/>
            </a:endParaRPr>
          </a:p>
          <a:p>
            <a:pPr>
              <a:buNone/>
            </a:pPr>
            <a:r>
              <a:rPr lang="nl-NL" sz="4400" dirty="0" smtClean="0">
                <a:latin typeface="Book Antiqua" pitchFamily="18" charset="0"/>
              </a:rPr>
              <a:t> Hoofdstuk 6: Het PR beleid</a:t>
            </a:r>
            <a:endParaRPr lang="en-US" sz="4400" dirty="0" smtClean="0">
              <a:latin typeface="Book Antiqua" pitchFamily="18" charset="0"/>
            </a:endParaRPr>
          </a:p>
          <a:p>
            <a:pPr>
              <a:buNone/>
            </a:pPr>
            <a:r>
              <a:rPr lang="nl-NL" sz="4400" dirty="0" smtClean="0">
                <a:latin typeface="Book Antiqua" pitchFamily="18" charset="0"/>
              </a:rPr>
              <a:t> Hoofdstuk 7: De taakverdeling 2017-2020</a:t>
            </a:r>
            <a:endParaRPr lang="en-US" sz="4400" dirty="0" smtClean="0">
              <a:latin typeface="Book Antiqua" pitchFamily="18" charset="0"/>
            </a:endParaRPr>
          </a:p>
          <a:p>
            <a:pPr>
              <a:buNone/>
            </a:pPr>
            <a:r>
              <a:rPr lang="nl-NL" sz="4200" dirty="0" smtClean="0"/>
              <a:t> </a:t>
            </a:r>
            <a:endParaRPr lang="en-US" sz="4200" dirty="0" smtClean="0"/>
          </a:p>
          <a:p>
            <a:pPr>
              <a:buNone/>
            </a:pPr>
            <a:r>
              <a:rPr lang="nl-NL" sz="4200" dirty="0" smtClean="0"/>
              <a:t> </a:t>
            </a:r>
            <a:endParaRPr lang="en-US" sz="4200" dirty="0" smtClean="0"/>
          </a:p>
          <a:p>
            <a:pPr>
              <a:buNone/>
            </a:pPr>
            <a:r>
              <a:rPr lang="nl-NL" sz="4200" b="1" dirty="0" smtClean="0"/>
              <a:t> </a:t>
            </a:r>
            <a:endParaRPr lang="en-US" sz="4200" b="1" dirty="0" smtClean="0"/>
          </a:p>
          <a:p>
            <a:pPr>
              <a:buNone/>
            </a:pPr>
            <a:r>
              <a:rPr lang="nl-NL" sz="4200" b="1" dirty="0" smtClean="0"/>
              <a:t> </a:t>
            </a:r>
            <a:endParaRPr lang="en-US" sz="4200" b="1" dirty="0" smtClean="0"/>
          </a:p>
          <a:p>
            <a:r>
              <a:rPr lang="nl-NL" dirty="0" smtClean="0"/>
              <a:t> </a:t>
            </a:r>
            <a:endParaRPr lang="en-US" dirty="0" smtClean="0"/>
          </a:p>
          <a:p>
            <a:r>
              <a:rPr lang="nl-NL" dirty="0" smtClean="0"/>
              <a:t> </a:t>
            </a:r>
            <a:endParaRPr lang="en-US" dirty="0" smtClean="0"/>
          </a:p>
          <a:p>
            <a:r>
              <a:rPr lang="nl-NL" dirty="0" smtClean="0"/>
              <a:t> </a:t>
            </a:r>
            <a:endParaRPr lang="en-US" dirty="0" smtClean="0"/>
          </a:p>
          <a:p>
            <a:r>
              <a:rPr lang="nl-NL" dirty="0" smtClean="0"/>
              <a:t> </a:t>
            </a:r>
            <a:endParaRPr lang="en-US" dirty="0" smtClean="0"/>
          </a:p>
          <a:p>
            <a:r>
              <a:rPr lang="nl-NL" dirty="0" smtClean="0"/>
              <a:t> </a:t>
            </a:r>
            <a:endParaRPr lang="en-US" dirty="0" smtClean="0"/>
          </a:p>
          <a:p>
            <a:r>
              <a:rPr lang="nl-NL" dirty="0" smtClean="0"/>
              <a:t> </a:t>
            </a:r>
            <a:endParaRPr lang="en-US" dirty="0" smtClean="0"/>
          </a:p>
          <a:p>
            <a:r>
              <a:rPr lang="nl-NL" dirty="0" smtClean="0"/>
              <a:t> </a:t>
            </a:r>
            <a:endParaRPr lang="en-US" dirty="0" smtClean="0"/>
          </a:p>
          <a:p>
            <a:endParaRPr lang="en-US" dirty="0"/>
          </a:p>
        </p:txBody>
      </p:sp>
      <p:sp>
        <p:nvSpPr>
          <p:cNvPr id="4" name="Date Placeholder 3"/>
          <p:cNvSpPr>
            <a:spLocks noGrp="1"/>
          </p:cNvSpPr>
          <p:nvPr>
            <p:ph type="dt" sz="half" idx="10"/>
          </p:nvPr>
        </p:nvSpPr>
        <p:spPr/>
        <p:txBody>
          <a:bodyPr/>
          <a:lstStyle/>
          <a:p>
            <a:fld id="{AFA934E2-A23E-49B2-90D6-A56315A9224A}" type="datetime1">
              <a:rPr lang="en-US" smtClean="0"/>
              <a:pPr/>
              <a:t>10/3/2017</a:t>
            </a:fld>
            <a:endParaRPr lang="en-US"/>
          </a:p>
        </p:txBody>
      </p:sp>
      <p:sp>
        <p:nvSpPr>
          <p:cNvPr id="5" name="Slide Number Placeholder 4"/>
          <p:cNvSpPr>
            <a:spLocks noGrp="1"/>
          </p:cNvSpPr>
          <p:nvPr>
            <p:ph type="sldNum" sz="quarter" idx="12"/>
          </p:nvPr>
        </p:nvSpPr>
        <p:spPr/>
        <p:txBody>
          <a:bodyPr/>
          <a:lstStyle/>
          <a:p>
            <a:fld id="{3683D8F3-9DFB-4DAC-91D7-6FF0F904E8F9}" type="slidenum">
              <a:rPr lang="en-US" smtClean="0"/>
              <a:pPr/>
              <a:t>38</a:t>
            </a:fld>
            <a:endParaRPr lang="en-US"/>
          </a:p>
        </p:txBody>
      </p:sp>
      <p:pic>
        <p:nvPicPr>
          <p:cNvPr id="6" name="Picture 5"/>
          <p:cNvPicPr/>
          <p:nvPr/>
        </p:nvPicPr>
        <p:blipFill>
          <a:blip r:embed="rId2"/>
          <a:srcRect/>
          <a:stretch>
            <a:fillRect/>
          </a:stretch>
        </p:blipFill>
        <p:spPr bwMode="auto">
          <a:xfrm>
            <a:off x="5867400" y="4876800"/>
            <a:ext cx="2569210" cy="12001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1447800"/>
            <a:ext cx="8229600" cy="4678363"/>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Autofit/>
          </a:bodyPr>
          <a:lstStyle/>
          <a:p>
            <a:pPr algn="l"/>
            <a:r>
              <a:rPr lang="en-US" sz="1400" dirty="0" smtClean="0">
                <a:latin typeface="Arial Black" pitchFamily="34" charset="0"/>
              </a:rPr>
              <a:t>      In 2010, 43 percent of the economic active population was foreign-born.</a:t>
            </a:r>
            <a:endParaRPr lang="en-US" sz="1400" dirty="0">
              <a:latin typeface="Arial Black" pitchFamily="34" charset="0"/>
            </a:endParaRPr>
          </a:p>
        </p:txBody>
      </p:sp>
      <p:graphicFrame>
        <p:nvGraphicFramePr>
          <p:cNvPr id="14" name="Chart 13"/>
          <p:cNvGraphicFramePr/>
          <p:nvPr/>
        </p:nvGraphicFramePr>
        <p:xfrm>
          <a:off x="990600" y="1219200"/>
          <a:ext cx="61722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Table 14"/>
          <p:cNvGraphicFramePr>
            <a:graphicFrameLocks noGrp="1"/>
          </p:cNvGraphicFramePr>
          <p:nvPr/>
        </p:nvGraphicFramePr>
        <p:xfrm>
          <a:off x="1371600" y="4419600"/>
          <a:ext cx="6248398" cy="1142999"/>
        </p:xfrm>
        <a:graphic>
          <a:graphicData uri="http://schemas.openxmlformats.org/drawingml/2006/table">
            <a:tbl>
              <a:tblPr/>
              <a:tblGrid>
                <a:gridCol w="1249549"/>
                <a:gridCol w="1249549"/>
                <a:gridCol w="1249549"/>
                <a:gridCol w="1249549"/>
                <a:gridCol w="1250202"/>
              </a:tblGrid>
              <a:tr h="552659">
                <a:tc>
                  <a:txBody>
                    <a:bodyPr/>
                    <a:lstStyle/>
                    <a:p>
                      <a:pPr marL="0" marR="0" algn="just">
                        <a:spcBef>
                          <a:spcPts val="0"/>
                        </a:spcBef>
                        <a:spcAft>
                          <a:spcPts val="0"/>
                        </a:spcAft>
                      </a:pPr>
                      <a:endParaRPr lang="en-US" sz="1100" dirty="0">
                        <a:solidFill>
                          <a:srgbClr val="000000"/>
                        </a:solidFill>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spcBef>
                          <a:spcPts val="0"/>
                        </a:spcBef>
                        <a:spcAft>
                          <a:spcPts val="0"/>
                        </a:spcAft>
                      </a:pPr>
                      <a:r>
                        <a:rPr lang="en-US" sz="1100" b="1" dirty="0">
                          <a:solidFill>
                            <a:srgbClr val="000000"/>
                          </a:solidFill>
                          <a:latin typeface="Verdana"/>
                          <a:ea typeface="Times New Roman"/>
                          <a:cs typeface="Times New Roman"/>
                        </a:rPr>
                        <a:t>Both partners Aruba-born</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spcBef>
                          <a:spcPts val="0"/>
                        </a:spcBef>
                        <a:spcAft>
                          <a:spcPts val="0"/>
                        </a:spcAft>
                      </a:pPr>
                      <a:r>
                        <a:rPr lang="en-US" sz="1100" b="1" dirty="0">
                          <a:solidFill>
                            <a:srgbClr val="000000"/>
                          </a:solidFill>
                          <a:latin typeface="Verdana"/>
                          <a:ea typeface="Times New Roman"/>
                          <a:cs typeface="Times New Roman"/>
                        </a:rPr>
                        <a:t>Both partner foreign-born</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spcBef>
                          <a:spcPts val="0"/>
                        </a:spcBef>
                        <a:spcAft>
                          <a:spcPts val="0"/>
                        </a:spcAft>
                      </a:pPr>
                      <a:r>
                        <a:rPr lang="en-US" sz="1100" b="1" dirty="0">
                          <a:solidFill>
                            <a:srgbClr val="000000"/>
                          </a:solidFill>
                          <a:latin typeface="Verdana"/>
                          <a:ea typeface="Times New Roman"/>
                          <a:cs typeface="Times New Roman"/>
                        </a:rPr>
                        <a:t>Female partner born in Aruba</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spcBef>
                          <a:spcPts val="0"/>
                        </a:spcBef>
                        <a:spcAft>
                          <a:spcPts val="0"/>
                        </a:spcAft>
                      </a:pPr>
                      <a:r>
                        <a:rPr lang="en-US" sz="1100" b="1" dirty="0">
                          <a:solidFill>
                            <a:srgbClr val="000000"/>
                          </a:solidFill>
                          <a:latin typeface="Verdana"/>
                          <a:ea typeface="Times New Roman"/>
                          <a:cs typeface="Times New Roman"/>
                        </a:rPr>
                        <a:t>Male partner born in Aruba</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295170">
                <a:tc>
                  <a:txBody>
                    <a:bodyPr/>
                    <a:lstStyle/>
                    <a:p>
                      <a:pPr marL="0" marR="0" algn="just">
                        <a:spcBef>
                          <a:spcPts val="0"/>
                        </a:spcBef>
                        <a:spcAft>
                          <a:spcPts val="0"/>
                        </a:spcAft>
                      </a:pPr>
                      <a:r>
                        <a:rPr lang="en-US" sz="1100">
                          <a:solidFill>
                            <a:srgbClr val="000000"/>
                          </a:solidFill>
                          <a:latin typeface="Verdana"/>
                          <a:ea typeface="Times New Roman"/>
                          <a:cs typeface="Times New Roman"/>
                        </a:rPr>
                        <a:t>2000 Census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Verdana"/>
                          <a:ea typeface="Times New Roman"/>
                          <a:cs typeface="Times New Roman"/>
                        </a:rPr>
                        <a:t>46%</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Verdana"/>
                          <a:ea typeface="Times New Roman"/>
                          <a:cs typeface="Times New Roman"/>
                        </a:rPr>
                        <a:t>29%</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Verdana"/>
                          <a:ea typeface="Times New Roman"/>
                          <a:cs typeface="Times New Roman"/>
                        </a:rPr>
                        <a:t>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solidFill>
                            <a:srgbClr val="000000"/>
                          </a:solidFill>
                          <a:latin typeface="Verdana"/>
                          <a:ea typeface="Times New Roman"/>
                          <a:cs typeface="Times New Roman"/>
                        </a:rPr>
                        <a:t>17%</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70">
                <a:tc>
                  <a:txBody>
                    <a:bodyPr/>
                    <a:lstStyle/>
                    <a:p>
                      <a:pPr marL="0" marR="0" algn="just">
                        <a:spcBef>
                          <a:spcPts val="0"/>
                        </a:spcBef>
                        <a:spcAft>
                          <a:spcPts val="0"/>
                        </a:spcAft>
                      </a:pPr>
                      <a:r>
                        <a:rPr lang="en-US" sz="1100">
                          <a:solidFill>
                            <a:srgbClr val="000000"/>
                          </a:solidFill>
                          <a:latin typeface="Verdana"/>
                          <a:ea typeface="Times New Roman"/>
                          <a:cs typeface="Times New Roman"/>
                        </a:rPr>
                        <a:t>2010 Census</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Verdana"/>
                          <a:ea typeface="Times New Roman"/>
                          <a:cs typeface="Times New Roman"/>
                        </a:rPr>
                        <a:t>43%</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Verdana"/>
                          <a:ea typeface="Times New Roman"/>
                          <a:cs typeface="Times New Roman"/>
                        </a:rPr>
                        <a:t>28%</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Verdana"/>
                          <a:ea typeface="Times New Roman"/>
                          <a:cs typeface="Times New Roman"/>
                        </a:rPr>
                        <a:t>10%</a:t>
                      </a:r>
                      <a:endParaRPr lang="en-US" sz="1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solidFill>
                            <a:srgbClr val="000000"/>
                          </a:solidFill>
                          <a:latin typeface="Verdana"/>
                          <a:ea typeface="Times New Roman"/>
                          <a:cs typeface="Times New Roman"/>
                        </a:rPr>
                        <a:t>19%</a:t>
                      </a:r>
                      <a:endParaRPr lang="en-US" sz="1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Explosion 1 15"/>
          <p:cNvSpPr/>
          <p:nvPr/>
        </p:nvSpPr>
        <p:spPr>
          <a:xfrm>
            <a:off x="175491" y="323273"/>
            <a:ext cx="533400" cy="533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5867400"/>
            <a:ext cx="8001000" cy="738664"/>
          </a:xfrm>
          <a:prstGeom prst="rect">
            <a:avLst/>
          </a:prstGeom>
        </p:spPr>
        <p:txBody>
          <a:bodyPr wrap="square">
            <a:spAutoFit/>
          </a:bodyPr>
          <a:lstStyle/>
          <a:p>
            <a:r>
              <a:rPr lang="en-US" sz="1400" dirty="0" smtClean="0"/>
              <a:t>In 2010 </a:t>
            </a:r>
            <a:r>
              <a:rPr lang="en-US" sz="1400" dirty="0" smtClean="0">
                <a:solidFill>
                  <a:srgbClr val="C00000"/>
                </a:solidFill>
              </a:rPr>
              <a:t>one in ten Aruban females and circa one out of every five males had a foreign-born spouse</a:t>
            </a:r>
            <a:r>
              <a:rPr lang="en-US" sz="1400" dirty="0" smtClean="0"/>
              <a:t>. For the local males their spouses were mainly from the Latin American region (71%), with over half (55.4%) being born in Colombia, followed by the (former) Netherlands Antilles (9%) and Holland (8%). CBS Aruba. </a:t>
            </a:r>
            <a:endParaRPr lang="en-US" sz="1400" dirty="0"/>
          </a:p>
        </p:txBody>
      </p:sp>
      <p:sp>
        <p:nvSpPr>
          <p:cNvPr id="7" name="Explosion 1 6"/>
          <p:cNvSpPr/>
          <p:nvPr/>
        </p:nvSpPr>
        <p:spPr>
          <a:xfrm>
            <a:off x="304800" y="5791200"/>
            <a:ext cx="533400" cy="533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Migration</a:t>
            </a:r>
            <a:endParaRPr lang="en-US" dirty="0"/>
          </a:p>
        </p:txBody>
      </p:sp>
      <p:graphicFrame>
        <p:nvGraphicFramePr>
          <p:cNvPr id="3" name="Chart 2"/>
          <p:cNvGraphicFramePr/>
          <p:nvPr/>
        </p:nvGraphicFramePr>
        <p:xfrm>
          <a:off x="1447800" y="762000"/>
          <a:ext cx="5943600" cy="30552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2057399" y="3886200"/>
          <a:ext cx="4800601" cy="281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Autofit/>
          </a:bodyPr>
          <a:lstStyle/>
          <a:p>
            <a:pPr algn="l"/>
            <a:r>
              <a:rPr lang="en-US" sz="1200" b="1" dirty="0" smtClean="0"/>
              <a:t/>
            </a:r>
            <a:br>
              <a:rPr lang="en-US" sz="1200" b="1" dirty="0" smtClean="0"/>
            </a:br>
            <a:r>
              <a:rPr lang="en-US" sz="1200" b="1" dirty="0"/>
              <a:t/>
            </a:r>
            <a:br>
              <a:rPr lang="en-US" sz="1200" b="1" dirty="0"/>
            </a:br>
            <a:r>
              <a:rPr lang="en-US" sz="1200" b="1" dirty="0" smtClean="0"/>
              <a:t/>
            </a:r>
            <a:br>
              <a:rPr lang="en-US" sz="1200" b="1" dirty="0" smtClean="0"/>
            </a:br>
            <a:r>
              <a:rPr lang="en-US" sz="1200" b="1" dirty="0"/>
              <a:t/>
            </a:r>
            <a:br>
              <a:rPr lang="en-US" sz="1200" b="1" dirty="0"/>
            </a:br>
            <a:r>
              <a:rPr lang="en-US" sz="1200" b="1" dirty="0" smtClean="0"/>
              <a:t/>
            </a:r>
            <a:br>
              <a:rPr lang="en-US" sz="1200" b="1" dirty="0" smtClean="0"/>
            </a:br>
            <a:r>
              <a:rPr lang="en-US" sz="1200" b="1" dirty="0"/>
              <a:t/>
            </a:r>
            <a:br>
              <a:rPr lang="en-US" sz="1200" b="1" dirty="0"/>
            </a:br>
            <a:r>
              <a:rPr lang="en-US" sz="2800" b="1" dirty="0" smtClean="0">
                <a:solidFill>
                  <a:srgbClr val="FF0000"/>
                </a:solidFill>
              </a:rPr>
              <a:t>15,660</a:t>
            </a:r>
            <a:r>
              <a:rPr lang="en-US" sz="1600" dirty="0"/>
              <a:t/>
            </a:r>
            <a:br>
              <a:rPr lang="en-US" sz="1600" dirty="0"/>
            </a:br>
            <a:r>
              <a:rPr lang="en-US" sz="1600" b="1" dirty="0"/>
              <a:t>Total 60-plussers in 2010 that is projected to grow to 36,077 by the year 2030. By early 2020’s there will be more people age 60 and over than below age 15</a:t>
            </a:r>
            <a:r>
              <a:rPr lang="en-US" sz="1600" b="1" dirty="0" smtClean="0"/>
              <a:t>. One in five (20.3%) of the total population would be 60-plussers.</a:t>
            </a:r>
            <a:br>
              <a:rPr lang="en-US" sz="1600" b="1" dirty="0" smtClean="0"/>
            </a:br>
            <a:r>
              <a:rPr lang="en-US" sz="1600" b="1" dirty="0"/>
              <a:t/>
            </a:r>
            <a:br>
              <a:rPr lang="en-US" sz="1600" b="1" dirty="0"/>
            </a:br>
            <a:r>
              <a:rPr lang="en-US" sz="1600" b="1" dirty="0" smtClean="0"/>
              <a:t/>
            </a:r>
            <a:br>
              <a:rPr lang="en-US" sz="1600" b="1" dirty="0" smtClean="0"/>
            </a:br>
            <a:r>
              <a:rPr lang="en-US" sz="1600" b="1" dirty="0" smtClean="0"/>
              <a:t>                   </a:t>
            </a:r>
            <a:r>
              <a:rPr lang="en-US" sz="1400" b="1" dirty="0" smtClean="0"/>
              <a:t>Population proportional change (1960-100%) by age-group and census year</a:t>
            </a:r>
            <a:r>
              <a:rPr lang="en-US" sz="1400" dirty="0"/>
              <a:t/>
            </a:r>
            <a:br>
              <a:rPr lang="en-US" sz="1400" dirty="0"/>
            </a:br>
            <a:r>
              <a:rPr lang="en-US" sz="1400" dirty="0"/>
              <a:t> </a:t>
            </a:r>
            <a:r>
              <a:rPr lang="en-US" sz="2000" dirty="0"/>
              <a:t/>
            </a:r>
            <a:br>
              <a:rPr lang="en-US" sz="2000" dirty="0"/>
            </a:br>
            <a:endParaRPr lang="en-US" sz="2000" dirty="0"/>
          </a:p>
        </p:txBody>
      </p:sp>
      <p:sp>
        <p:nvSpPr>
          <p:cNvPr id="3" name="Explosion 1 2"/>
          <p:cNvSpPr/>
          <p:nvPr/>
        </p:nvSpPr>
        <p:spPr>
          <a:xfrm>
            <a:off x="0" y="381000"/>
            <a:ext cx="533400" cy="533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p:cNvGraphicFramePr/>
          <p:nvPr/>
        </p:nvGraphicFramePr>
        <p:xfrm>
          <a:off x="1447800" y="2209800"/>
          <a:ext cx="5867400" cy="38967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Algerian" pitchFamily="82" charset="0"/>
              </a:rPr>
              <a:t>Marriages and divorce</a:t>
            </a:r>
            <a:endParaRPr lang="en-US" sz="3600" dirty="0"/>
          </a:p>
        </p:txBody>
      </p:sp>
      <p:graphicFrame>
        <p:nvGraphicFramePr>
          <p:cNvPr id="3" name="Table 2"/>
          <p:cNvGraphicFramePr>
            <a:graphicFrameLocks noGrp="1"/>
          </p:cNvGraphicFramePr>
          <p:nvPr/>
        </p:nvGraphicFramePr>
        <p:xfrm>
          <a:off x="1600200" y="2133600"/>
          <a:ext cx="6080760" cy="914400"/>
        </p:xfrm>
        <a:graphic>
          <a:graphicData uri="http://schemas.openxmlformats.org/drawingml/2006/table">
            <a:tbl>
              <a:tblPr/>
              <a:tblGrid>
                <a:gridCol w="1099185"/>
                <a:gridCol w="1031875"/>
                <a:gridCol w="1031875"/>
                <a:gridCol w="1031875"/>
                <a:gridCol w="942975"/>
                <a:gridCol w="942975"/>
              </a:tblGrid>
              <a:tr h="304800">
                <a:tc rowSpan="3">
                  <a:txBody>
                    <a:bodyPr/>
                    <a:lstStyle/>
                    <a:p>
                      <a:pPr marL="0" marR="0" algn="just">
                        <a:spcBef>
                          <a:spcPts val="0"/>
                        </a:spcBef>
                        <a:spcAft>
                          <a:spcPts val="0"/>
                        </a:spcAft>
                      </a:pPr>
                      <a:endParaRPr lang="en-US" sz="1100" dirty="0">
                        <a:solidFill>
                          <a:srgbClr val="000000"/>
                        </a:solidFill>
                        <a:latin typeface="Verdana"/>
                        <a:ea typeface="Times New Roman"/>
                        <a:cs typeface="Times New Roman"/>
                      </a:endParaRPr>
                    </a:p>
                    <a:p>
                      <a:pPr marL="0" marR="0" algn="just">
                        <a:spcBef>
                          <a:spcPts val="0"/>
                        </a:spcBef>
                        <a:spcAft>
                          <a:spcPts val="0"/>
                        </a:spcAft>
                      </a:pPr>
                      <a:endParaRPr lang="en-US" sz="1100" dirty="0" smtClean="0">
                        <a:solidFill>
                          <a:srgbClr val="000000"/>
                        </a:solidFill>
                        <a:latin typeface="Verdana"/>
                        <a:ea typeface="Times New Roman"/>
                        <a:cs typeface="Times New Roman"/>
                      </a:endParaRPr>
                    </a:p>
                    <a:p>
                      <a:pPr marL="0" marR="0" algn="just">
                        <a:spcBef>
                          <a:spcPts val="0"/>
                        </a:spcBef>
                        <a:spcAft>
                          <a:spcPts val="0"/>
                        </a:spcAft>
                      </a:pPr>
                      <a:r>
                        <a:rPr lang="en-US" sz="1100" b="1" dirty="0" smtClean="0">
                          <a:solidFill>
                            <a:srgbClr val="000000"/>
                          </a:solidFill>
                          <a:latin typeface="Verdana"/>
                          <a:ea typeface="Times New Roman"/>
                          <a:cs typeface="Times New Roman"/>
                        </a:rPr>
                        <a:t>Married</a:t>
                      </a:r>
                      <a:endParaRPr lang="en-US" sz="1000" b="1" dirty="0">
                        <a:latin typeface="Times New Roman"/>
                        <a:ea typeface="Times New Roman"/>
                        <a:cs typeface="Times New Roman"/>
                      </a:endParaRPr>
                    </a:p>
                    <a:p>
                      <a:pPr marL="0" marR="0" algn="just">
                        <a:spcBef>
                          <a:spcPts val="0"/>
                        </a:spcBef>
                        <a:spcAft>
                          <a:spcPts val="0"/>
                        </a:spcAft>
                      </a:pPr>
                      <a:endParaRPr lang="en-US" sz="1100" b="1" dirty="0" smtClean="0">
                        <a:solidFill>
                          <a:srgbClr val="000000"/>
                        </a:solidFill>
                        <a:latin typeface="Verdana"/>
                        <a:ea typeface="Times New Roman"/>
                        <a:cs typeface="Times New Roman"/>
                      </a:endParaRPr>
                    </a:p>
                    <a:p>
                      <a:pPr marL="0" marR="0" algn="just">
                        <a:spcBef>
                          <a:spcPts val="0"/>
                        </a:spcBef>
                        <a:spcAft>
                          <a:spcPts val="0"/>
                        </a:spcAft>
                      </a:pPr>
                      <a:r>
                        <a:rPr lang="en-US" sz="1100" b="1" dirty="0" smtClean="0">
                          <a:solidFill>
                            <a:srgbClr val="000000"/>
                          </a:solidFill>
                          <a:latin typeface="Verdana"/>
                          <a:ea typeface="Times New Roman"/>
                          <a:cs typeface="Times New Roman"/>
                        </a:rPr>
                        <a:t>Divorced</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1972</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1981</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1991</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2000</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spcBef>
                          <a:spcPts val="0"/>
                        </a:spcBef>
                        <a:spcAft>
                          <a:spcPts val="0"/>
                        </a:spcAft>
                      </a:pPr>
                      <a:r>
                        <a:rPr lang="en-US" sz="1100" b="1" dirty="0" smtClean="0">
                          <a:solidFill>
                            <a:srgbClr val="000000"/>
                          </a:solidFill>
                          <a:latin typeface="Verdana"/>
                          <a:ea typeface="Times New Roman"/>
                          <a:cs typeface="Times New Roman"/>
                        </a:rPr>
                        <a:t>2010</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304800">
                <a:tc vMerge="1">
                  <a:txBody>
                    <a:bodyPr/>
                    <a:lstStyle/>
                    <a:p>
                      <a:endParaRPr lang="en-US"/>
                    </a:p>
                  </a:txBody>
                  <a:tcPr/>
                </a:tc>
                <a:tc>
                  <a:txBody>
                    <a:bodyPr/>
                    <a:lstStyle/>
                    <a:p>
                      <a:pPr marL="0" marR="0" algn="ctr">
                        <a:spcBef>
                          <a:spcPts val="0"/>
                        </a:spcBef>
                        <a:spcAft>
                          <a:spcPts val="0"/>
                        </a:spcAft>
                      </a:pPr>
                      <a:r>
                        <a:rPr lang="en-US" sz="1100" b="1">
                          <a:solidFill>
                            <a:srgbClr val="000000"/>
                          </a:solidFill>
                          <a:latin typeface="Verdana"/>
                          <a:ea typeface="Times New Roman"/>
                          <a:cs typeface="Times New Roman"/>
                        </a:rPr>
                        <a:t>31.9</a:t>
                      </a:r>
                      <a:endParaRPr lang="en-US" sz="1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36.1</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latin typeface="Verdana"/>
                          <a:ea typeface="Times New Roman"/>
                          <a:cs typeface="Times New Roman"/>
                        </a:rPr>
                        <a:t>37.7</a:t>
                      </a:r>
                      <a:endParaRPr lang="en-US" sz="1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latin typeface="Verdana"/>
                          <a:ea typeface="Times New Roman"/>
                          <a:cs typeface="Times New Roman"/>
                        </a:rPr>
                        <a:t>37.2</a:t>
                      </a:r>
                      <a:endParaRPr lang="en-US" sz="1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34.7</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1.6</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3.3</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6.2</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7.3</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Verdana"/>
                          <a:ea typeface="Times New Roman"/>
                          <a:cs typeface="Times New Roman"/>
                        </a:rPr>
                        <a:t>9.6</a:t>
                      </a:r>
                      <a:endParaRPr lang="en-US" sz="1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2209800" y="1600200"/>
            <a:ext cx="5257800" cy="400110"/>
          </a:xfrm>
          <a:prstGeom prst="rect">
            <a:avLst/>
          </a:prstGeom>
        </p:spPr>
        <p:txBody>
          <a:bodyPr wrap="square">
            <a:spAutoFit/>
          </a:bodyPr>
          <a:lstStyle/>
          <a:p>
            <a:r>
              <a:rPr kumimoji="0" lang="en-US" sz="1000" b="1"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Percentage of population (all age-groups) married and divorced by census year</a:t>
            </a:r>
            <a:endParaRPr lang="en-US" sz="1000" b="1" dirty="0"/>
          </a:p>
        </p:txBody>
      </p:sp>
      <p:graphicFrame>
        <p:nvGraphicFramePr>
          <p:cNvPr id="7" name="Chart 6"/>
          <p:cNvGraphicFramePr/>
          <p:nvPr/>
        </p:nvGraphicFramePr>
        <p:xfrm>
          <a:off x="2133600" y="3505200"/>
          <a:ext cx="5029200" cy="2895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lgerian" pitchFamily="82" charset="0"/>
              </a:rPr>
              <a:t>Marriages and divorces</a:t>
            </a:r>
            <a:endParaRPr lang="en-US" sz="3600" dirty="0">
              <a:latin typeface="Algerian" pitchFamily="82" charset="0"/>
            </a:endParaRPr>
          </a:p>
        </p:txBody>
      </p:sp>
      <p:sp>
        <p:nvSpPr>
          <p:cNvPr id="3" name="Content Placeholder 2"/>
          <p:cNvSpPr>
            <a:spLocks noGrp="1"/>
          </p:cNvSpPr>
          <p:nvPr>
            <p:ph idx="1"/>
          </p:nvPr>
        </p:nvSpPr>
        <p:spPr/>
        <p:txBody>
          <a:bodyPr/>
          <a:lstStyle/>
          <a:p>
            <a:r>
              <a:rPr lang="en-US" b="1" dirty="0">
                <a:solidFill>
                  <a:srgbClr val="FF0000"/>
                </a:solidFill>
              </a:rPr>
              <a:t>1.6% - 9.6%</a:t>
            </a:r>
            <a:endParaRPr lang="en-US" dirty="0">
              <a:solidFill>
                <a:srgbClr val="FF0000"/>
              </a:solidFill>
            </a:endParaRPr>
          </a:p>
          <a:p>
            <a:r>
              <a:rPr lang="en-US" sz="2400" b="1" dirty="0"/>
              <a:t>Ascertained  divorcees (of all ages)  under total population in 1972 and 2010.</a:t>
            </a:r>
            <a:endParaRPr lang="en-US" sz="2400" dirty="0"/>
          </a:p>
          <a:p>
            <a:pPr>
              <a:buNone/>
            </a:pPr>
            <a:r>
              <a:rPr lang="en-US" b="1" dirty="0"/>
              <a:t>             </a:t>
            </a:r>
            <a:r>
              <a:rPr lang="en-US" b="1" dirty="0" smtClean="0"/>
              <a:t>   </a:t>
            </a:r>
            <a:endParaRPr lang="en-US" dirty="0"/>
          </a:p>
          <a:p>
            <a:r>
              <a:rPr lang="en-US" b="1" dirty="0">
                <a:solidFill>
                  <a:srgbClr val="FF0000"/>
                </a:solidFill>
              </a:rPr>
              <a:t>Top </a:t>
            </a:r>
            <a:r>
              <a:rPr lang="en-US" b="1" dirty="0" smtClean="0">
                <a:solidFill>
                  <a:srgbClr val="FF0000"/>
                </a:solidFill>
              </a:rPr>
              <a:t>Five</a:t>
            </a:r>
            <a:endParaRPr lang="en-US" dirty="0">
              <a:solidFill>
                <a:srgbClr val="FF0000"/>
              </a:solidFill>
            </a:endParaRPr>
          </a:p>
          <a:p>
            <a:r>
              <a:rPr lang="en-US" sz="2400" b="1" dirty="0"/>
              <a:t>Aruba’s global ranking with 4.5 divorces per thousand people in 2013.</a:t>
            </a:r>
            <a:endParaRPr lang="en-US" sz="2400" dirty="0"/>
          </a:p>
          <a:p>
            <a:pPr>
              <a:buNone/>
            </a:pPr>
            <a:r>
              <a:rPr lang="en-US" dirty="0"/>
              <a:t> </a:t>
            </a:r>
          </a:p>
          <a:p>
            <a:endParaRPr lang="en-US" dirty="0"/>
          </a:p>
        </p:txBody>
      </p:sp>
      <p:sp>
        <p:nvSpPr>
          <p:cNvPr id="4" name="Explosion 1 3"/>
          <p:cNvSpPr/>
          <p:nvPr/>
        </p:nvSpPr>
        <p:spPr>
          <a:xfrm>
            <a:off x="0" y="1447800"/>
            <a:ext cx="838200" cy="762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xplosion 1 4"/>
          <p:cNvSpPr/>
          <p:nvPr/>
        </p:nvSpPr>
        <p:spPr>
          <a:xfrm>
            <a:off x="0" y="3733800"/>
            <a:ext cx="762000" cy="762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structure</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b="1" dirty="0" smtClean="0">
                <a:solidFill>
                  <a:srgbClr val="FF0000"/>
                </a:solidFill>
              </a:rPr>
              <a:t>71</a:t>
            </a:r>
            <a:r>
              <a:rPr lang="en-US" b="1" dirty="0">
                <a:solidFill>
                  <a:srgbClr val="FF0000"/>
                </a:solidFill>
              </a:rPr>
              <a:t>% and 45%</a:t>
            </a:r>
            <a:endParaRPr lang="en-US" dirty="0">
              <a:solidFill>
                <a:srgbClr val="FF0000"/>
              </a:solidFill>
            </a:endParaRPr>
          </a:p>
          <a:p>
            <a:r>
              <a:rPr lang="en-US" sz="2600" b="1" dirty="0"/>
              <a:t>Proportions of  nuclear households  in 1981 and 2010. Composite households grew from 2.5% to 17%, and  one-person households increased from  11.8% to 21% .</a:t>
            </a:r>
            <a:endParaRPr lang="en-US" sz="2600" dirty="0"/>
          </a:p>
          <a:p>
            <a:pPr>
              <a:buNone/>
            </a:pPr>
            <a:r>
              <a:rPr lang="en-US" b="1" dirty="0"/>
              <a:t> </a:t>
            </a:r>
            <a:endParaRPr lang="en-US" dirty="0"/>
          </a:p>
          <a:p>
            <a:r>
              <a:rPr lang="en-US" b="1" dirty="0" smtClean="0"/>
              <a:t>   </a:t>
            </a:r>
            <a:r>
              <a:rPr lang="en-US" b="1" dirty="0" smtClean="0">
                <a:solidFill>
                  <a:srgbClr val="FF0000"/>
                </a:solidFill>
              </a:rPr>
              <a:t>Four </a:t>
            </a:r>
            <a:r>
              <a:rPr lang="en-US" b="1" dirty="0">
                <a:solidFill>
                  <a:srgbClr val="FF0000"/>
                </a:solidFill>
              </a:rPr>
              <a:t>in ten</a:t>
            </a:r>
            <a:endParaRPr lang="en-US" dirty="0">
              <a:solidFill>
                <a:srgbClr val="FF0000"/>
              </a:solidFill>
            </a:endParaRPr>
          </a:p>
          <a:p>
            <a:r>
              <a:rPr lang="en-US" sz="2400" b="1" dirty="0"/>
              <a:t>38.6% of  Aruba-born and  26.5% foreign-born mothers was single parent in 2010.</a:t>
            </a:r>
            <a:endParaRPr lang="en-US" sz="2400" dirty="0"/>
          </a:p>
          <a:p>
            <a:endParaRPr lang="en-US" dirty="0"/>
          </a:p>
          <a:p>
            <a:endParaRPr lang="en-US" dirty="0"/>
          </a:p>
        </p:txBody>
      </p:sp>
      <p:sp>
        <p:nvSpPr>
          <p:cNvPr id="4" name="Explosion 1 3"/>
          <p:cNvSpPr/>
          <p:nvPr/>
        </p:nvSpPr>
        <p:spPr>
          <a:xfrm>
            <a:off x="228600" y="1447800"/>
            <a:ext cx="762000" cy="762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xplosion 1 4"/>
          <p:cNvSpPr/>
          <p:nvPr/>
        </p:nvSpPr>
        <p:spPr>
          <a:xfrm>
            <a:off x="228600" y="3810000"/>
            <a:ext cx="762000" cy="838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4325</TotalTime>
  <Words>2507</Words>
  <Application>Microsoft Office PowerPoint</Application>
  <PresentationFormat>On-screen Show (4:3)</PresentationFormat>
  <Paragraphs>622</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Social Development: A Situational Analysis of Aruba Case</vt:lpstr>
      <vt:lpstr>Departure point</vt:lpstr>
      <vt:lpstr>Departure point</vt:lpstr>
      <vt:lpstr>      In 2010, 43 percent of the economic active population was foreign-born.</vt:lpstr>
      <vt:lpstr>Migration</vt:lpstr>
      <vt:lpstr>      15,660 Total 60-plussers in 2010 that is projected to grow to 36,077 by the year 2030. By early 2020’s there will be more people age 60 and over than below age 15. One in five (20.3%) of the total population would be 60-plussers.                      Population proportional change (1960-100%) by age-group and census year   </vt:lpstr>
      <vt:lpstr>Marriages and divorce</vt:lpstr>
      <vt:lpstr>Marriages and divorces</vt:lpstr>
      <vt:lpstr>Family structure</vt:lpstr>
      <vt:lpstr>ECONOMIC AND SOCIAL DEVELOPMENT</vt:lpstr>
      <vt:lpstr>Economic growth and development (Source: CBS Aruba)</vt:lpstr>
      <vt:lpstr>Economic growth and development</vt:lpstr>
      <vt:lpstr>Economic growth and development (Chart below not included in the discussion paper)</vt:lpstr>
      <vt:lpstr>Economic growth and development</vt:lpstr>
      <vt:lpstr>Slide 15</vt:lpstr>
      <vt:lpstr>Economic growth and development</vt:lpstr>
      <vt:lpstr>Economic growth and development</vt:lpstr>
      <vt:lpstr>Subjective well-being</vt:lpstr>
      <vt:lpstr>Feeling safe and protected</vt:lpstr>
      <vt:lpstr>Access to and output of education</vt:lpstr>
      <vt:lpstr>Access to and output of education</vt:lpstr>
      <vt:lpstr>Access to and output of education</vt:lpstr>
      <vt:lpstr>The face of the needy: (female) single parent household</vt:lpstr>
      <vt:lpstr>People with special needs</vt:lpstr>
      <vt:lpstr>People with special needs</vt:lpstr>
      <vt:lpstr>Final remarks</vt:lpstr>
      <vt:lpstr>Final remarks</vt:lpstr>
      <vt:lpstr> MANEHO SOCIAL  2017-2020  Directie Sociale Zaken  </vt:lpstr>
      <vt:lpstr>Necesidat di tur ser humano social.</vt:lpstr>
      <vt:lpstr>Ciclo di bida di ser humano.  - Un ser humano ta un ser social cu ta biba den famia i den un ambiente/bario. - Cada etapa di bida tin su propio retonan i riesgonan!   </vt:lpstr>
      <vt:lpstr>Tarea di Sociale Zaken i 26 organisashon social </vt:lpstr>
      <vt:lpstr> METANAN PRINCIPAL SOCIAL A LARGO PLAZO  PA HENDE VULNERABEL NA ARUBA </vt:lpstr>
      <vt:lpstr>Traha den cadena gobierno/instancianan social.</vt:lpstr>
      <vt:lpstr>Mester traha conhuntu, interveni trempan i integral pa logra metanan social!</vt:lpstr>
      <vt:lpstr>E famia vulnerabel</vt:lpstr>
      <vt:lpstr>Hoben i mucha  </vt:lpstr>
      <vt:lpstr>Nos hende special i seniors</vt:lpstr>
      <vt:lpstr>Concept Meerjaren Beleidsplan DSZ   2017-2020 DSZ</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Development: A Situational Analysis of Aruba Case</dc:title>
  <dc:creator>dszh.wilbert</dc:creator>
  <cp:lastModifiedBy>dszh.wilbert</cp:lastModifiedBy>
  <cp:revision>21</cp:revision>
  <dcterms:created xsi:type="dcterms:W3CDTF">2017-08-23T17:02:22Z</dcterms:created>
  <dcterms:modified xsi:type="dcterms:W3CDTF">2017-10-04T16:41:38Z</dcterms:modified>
</cp:coreProperties>
</file>