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 w</a:t>
            </a:r>
            <a:r>
              <a:rPr lang="en">
                <a:solidFill>
                  <a:schemeClr val="dk1"/>
                </a:solidFill>
              </a:rPr>
              <a:t>e are Jesse Chehal and Brenden Morton. </a:t>
            </a:r>
            <a:r>
              <a:rPr lang="en"/>
              <a:t>The topic for our final project</a:t>
            </a:r>
            <a:r>
              <a:rPr lang="en"/>
              <a:t> is an analysis on the novel </a:t>
            </a:r>
            <a:r>
              <a:rPr lang="en"/>
              <a:t>phishing</a:t>
            </a:r>
            <a:r>
              <a:rPr lang="en"/>
              <a:t> detection approach proposed by authors Jain and Gupta.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3c5148973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3c5148973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now discuss our results that we obtained from running our list of phishing and valid sites through our implementation of the authors’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420053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b420053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table above represents the data collected when using the 36% threshold value for the percentage of foreign domain pointing hyperlinks. Both images come from the same table but we split it to fit on the PowerPoint slide. As seen above in the table on the left, we have roughly the same size dataset so the results can be closely examined as similar implementational results. The data above suggests </a:t>
            </a:r>
            <a:r>
              <a:rPr lang="en">
                <a:solidFill>
                  <a:schemeClr val="dk1"/>
                </a:solidFill>
              </a:rPr>
              <a:t>that the hyperlink extraction was very effective at detecting phishing sites. This can be seen in the in the True Positive Rate cell in the table on the right. Our results are showing a true positive rate of about 93% which is higher than the authors’ results of 86%. On the other hand, we see that our False Negative rate, or the rate at which legitimate websites are classified as phishing sites is astronomically larger than the results from the paper. We obtained a 67% false negative rate and the authors’ obtained a under 2% false negative rate. So, overall, this model is still highly accurate at classifying phishing sites as phishing but the data supports the model is highly inaccurate at correctly classifying legitimate sites. This could suggest that there has been little evolution in phishing site’s hyperlink set composition but an drastic increase in a legitimate website’s hyperlink composition. Because our sample set of legitimate sites consisted of the most popular sites on the internet, it is likely that these sites are owned by companies and or internetal corporations. Because of this, these companies may have different servers around the world or even around the country making domains and IP addresses having the possibility to differ. This makes the whitelist ineffective for legitimate sites for large companies or heavily trafficked sites. On the other hand, we see that phishing sites are highly accurate to classify with this model. The true positive rate from the results of both our implementation and the authors’ implementation to be very accurate. This can imply that phishing sites have not really changed all that often, at least in the phishing sites from our dataset.</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0ecbdf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0ecbdf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graphs above, we are comparing the results on the percentage of phishing sites to legitimate sites for each threshold. The graph on the left is the results from our implementation and the graph on the right is from the authors’ implementation. As seen, the phishing sites are in blue in both graphs, and the legitimate sites are in red. Looking out our graph versus the paper’s, we see that our phishing site detection is almost constant around 90% as the threshold increases, whereas the paper shows an almost linear drop-off around the 40% threshold. The legitimate websites are somewhat comparable. Our results on the left somewhat correlate to the paper’s results excpet that our results are shifted up by about 50%. The results from here suggest that the hyperlink feature set mainly the threshold of foreign links to other domains is not as effective as it once was in 2016. Instead, there needs to be another feature to be analyzed since the model is over-classifying sites as phishing. It is too sensitive with the current features being analyzed.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b420053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b420053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will compare some additional data that we collected. The image on the left shows two tables. The table on the top shows the results from the authors for the 20% threshold value and the table below it shows our results for the same threshold. These tables show the data collected from the model run at 20% threshold value. More specifically, we are showing the hyperlink feature data that is used in the classification of a site as either phishing or legitimate. As discussed in both our paper and the authors’ paper, the three features that are analyzed are the number of hyperlinks on a web page, the number of null (#) links on a web page, and the number of foreign domain pointing links on a webpage. As seen in the top table, the table shows the results for both phishing and legitimate sites for each of these features. Looking at the authors’ results, we see that at a 20% threshold, about 25% of phishing sites have no hyperlinks and contain null links. And about 40% of phishing sites have more than 20% foreign domain links. On the other hand, legitimate sites analyzed at this 20% threshold are showing quite different results. 0% of legit sites have no links or null links. And only 0.17% of legit sites have foreign domain links. Looking at our results, we see a huge shift. For phishing sites at 20%, we see that the percentages are higher for all features. And for legitimate sites we are seeing a massive difference. We believe that the legitimate sites that the author’s used were mainly based on academic or websites based on the school/university they were running the chrome extension on. Our legitimate results were based off of the most popular websites. Based on their hyperlink set features in their phishing identification module, results can drastically vary depending on the nature of the site. More popular global sites are likely to have many foreign domain pointing links which coincides with our results. We obtained about 74.2% of legitimate sites being over the 20% threshold. The authors on the other hand are getting about 0.17% for the same data. This further follows our assumptions that the nature of the site greatly impacts these features and thus this model does not work that well with legitimate 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table on the right, we included a list of all of the classification rates for each threshold just as additional data to show. As seen, the true positive rate is pretty consistently above 90% along with a relatively consistent false positive rate as a result. But the false negative rate and subsequently the true negative rate vary a lot. The main reason is likely due to, as mentioned before, the dataset of </a:t>
            </a:r>
            <a:r>
              <a:rPr lang="en"/>
              <a:t>legitimate</a:t>
            </a:r>
            <a:r>
              <a:rPr lang="en"/>
              <a:t> sites that authors’ used.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3c514897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3c514897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the overall model has a good foundation idea. It ends up detecting </a:t>
            </a:r>
            <a:r>
              <a:rPr lang="en"/>
              <a:t>phishing</a:t>
            </a:r>
            <a:r>
              <a:rPr lang="en"/>
              <a:t> sites very well marking a large percentage. But it does a poor job marking legitimate sites as </a:t>
            </a:r>
            <a:r>
              <a:rPr lang="en"/>
              <a:t>phishing</a:t>
            </a:r>
            <a:r>
              <a:rPr lang="en"/>
              <a:t>. The model needs to be updated to reduce the amount of </a:t>
            </a:r>
            <a:r>
              <a:rPr lang="en"/>
              <a:t>legitimate</a:t>
            </a:r>
            <a:r>
              <a:rPr lang="en"/>
              <a:t> being marked while also keeping </a:t>
            </a:r>
            <a:r>
              <a:rPr lang="en"/>
              <a:t>phishing</a:t>
            </a:r>
            <a:r>
              <a:rPr lang="en"/>
              <a:t> detection at a high level. If </a:t>
            </a:r>
            <a:r>
              <a:rPr lang="en"/>
              <a:t>the model is implemented into a browser it would need to be updated over time to keep it from misclassifying sites as sites change structure over time. This has a lot of promise as being a detecting system but without constant updates, it can easily become outdated for legitimate sites.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b420053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b420053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b420053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b420053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c514897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c514897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topic </a:t>
            </a:r>
            <a:r>
              <a:rPr lang="en"/>
              <a:t>involves</a:t>
            </a:r>
            <a:r>
              <a:rPr lang="en"/>
              <a:t> attempting to detect phishing sites from the users device. The attempt is to use an </a:t>
            </a:r>
            <a:r>
              <a:rPr lang="en"/>
              <a:t>algorithmic</a:t>
            </a:r>
            <a:r>
              <a:rPr lang="en"/>
              <a:t> solution to detect and figure out safe/unsafe sites. By, detecting </a:t>
            </a:r>
            <a:r>
              <a:rPr lang="en"/>
              <a:t>phishing</a:t>
            </a:r>
            <a:r>
              <a:rPr lang="en"/>
              <a:t> sites we can protect users privacy and data. There are many types of </a:t>
            </a:r>
            <a:r>
              <a:rPr lang="en"/>
              <a:t>phishing</a:t>
            </a:r>
            <a:r>
              <a:rPr lang="en"/>
              <a:t> such as mobile, emails, etc but we are focusing on web based attacks. Internet phishing has become an increasingly relevant cyber security issue as a result of the COVID19 pandemic and the subsequent work-from-home and school-from-home nature of the world. This has widened the pool of phishing targets for attackers. In 2016, Jain and Gupta published a phishing detection model which used a combination of an auto-updating whitelist and a novel hyperlink based phishing classification algorithm. Our goal for this project is to implement the proposed phishing detection model authored by Jain and Gupta [1] and </a:t>
            </a:r>
            <a:r>
              <a:rPr lang="en"/>
              <a:t>assess</a:t>
            </a:r>
            <a:r>
              <a:rPr lang="en"/>
              <a:t> the effectiveness of their model to see if after 5 years their model still holds up.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c514897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c514897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time goes on, </a:t>
            </a:r>
            <a:r>
              <a:rPr lang="en"/>
              <a:t>phishing</a:t>
            </a:r>
            <a:r>
              <a:rPr lang="en"/>
              <a:t> attacks are becoming ever more common. As it becomes more common, it becomes ever more likely that casual users of the internet are at risk of being duped by these attacks. </a:t>
            </a:r>
            <a:r>
              <a:rPr lang="en">
                <a:solidFill>
                  <a:schemeClr val="dk1"/>
                </a:solidFill>
              </a:rPr>
              <a:t>According to Shi on  Barracuda Networks, </a:t>
            </a:r>
            <a:r>
              <a:rPr lang="en">
                <a:solidFill>
                  <a:schemeClr val="dk1"/>
                </a:solidFill>
              </a:rPr>
              <a:t>phishing</a:t>
            </a:r>
            <a:r>
              <a:rPr lang="en">
                <a:solidFill>
                  <a:schemeClr val="dk1"/>
                </a:solidFill>
              </a:rPr>
              <a:t> attacks rose 700% just in </a:t>
            </a:r>
            <a:r>
              <a:rPr lang="en">
                <a:solidFill>
                  <a:schemeClr val="dk1"/>
                </a:solidFill>
              </a:rPr>
              <a:t>February</a:t>
            </a:r>
            <a:r>
              <a:rPr lang="en">
                <a:solidFill>
                  <a:schemeClr val="dk1"/>
                </a:solidFill>
              </a:rPr>
              <a:t> 2020. Many types of data may be attacked including credit card, bank and social </a:t>
            </a:r>
            <a:r>
              <a:rPr lang="en">
                <a:solidFill>
                  <a:schemeClr val="dk1"/>
                </a:solidFill>
              </a:rPr>
              <a:t>security</a:t>
            </a:r>
            <a:r>
              <a:rPr lang="en">
                <a:solidFill>
                  <a:schemeClr val="dk1"/>
                </a:solidFill>
              </a:rPr>
              <a:t> </a:t>
            </a:r>
            <a:r>
              <a:rPr lang="en">
                <a:solidFill>
                  <a:schemeClr val="dk1"/>
                </a:solidFill>
              </a:rPr>
              <a:t>information. Many older and less aware citizens may not be aware of these types of attacks so it is important to try to prevent them in the first place. As mobile use continues to grow worldwide, knowing how to prevent web based phishing attacks can help use know how to adapt to prevent mobile phishing attacks.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3c514897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3c514897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behind </a:t>
            </a:r>
            <a:r>
              <a:rPr lang="en"/>
              <a:t>phishing</a:t>
            </a:r>
            <a:r>
              <a:rPr lang="en"/>
              <a:t> for attackers to trick users by creating web pages identical to legitimate sites to gain vulnerable </a:t>
            </a:r>
            <a:r>
              <a:rPr lang="en"/>
              <a:t>information</a:t>
            </a:r>
            <a:r>
              <a:rPr lang="en"/>
              <a:t>. Most of the time, it involves changing the website code by changing hyperlinks which point to a domain or website that the phishing attacker is in control of. The goal would be to improve prevention of these attacks by using analysis and characterization of the sites to detect them on the user’s end of the connection. We also want to determine the effectiveness of such prevention in the current climate of internet usage. As mentioned earlier, this proposed phishing detection model was published in 2016. Given that a great deal of time has past, the internet has evolved a great deal. By implementing this algorithm now, we will not only determine the </a:t>
            </a:r>
            <a:r>
              <a:rPr lang="en"/>
              <a:t>effectiveness</a:t>
            </a:r>
            <a:r>
              <a:rPr lang="en"/>
              <a:t> of the author’s phishing detection model, but we will also see if phishing sites have evolved as well.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3c514897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3c514897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have been other attempts at preventing </a:t>
            </a:r>
            <a:r>
              <a:rPr lang="en">
                <a:solidFill>
                  <a:schemeClr val="dk1"/>
                </a:solidFill>
              </a:rPr>
              <a:t>phishing</a:t>
            </a:r>
            <a:r>
              <a:rPr lang="en">
                <a:solidFill>
                  <a:schemeClr val="dk1"/>
                </a:solidFill>
              </a:rPr>
              <a:t> attacks but we believe this paper to be somewhat unique as it was faster and higher accuracy than other implementations. The author’s implementation including an auto-updated whitelist and phishing identification algorithm using hyperlink features. </a:t>
            </a:r>
            <a:r>
              <a:rPr lang="en">
                <a:solidFill>
                  <a:schemeClr val="dk1"/>
                </a:solidFill>
              </a:rPr>
              <a:t>Each entry in the whitelist structure, simply contains the domain of the site and the IP resolved from the DNS query of the domain. </a:t>
            </a:r>
            <a:r>
              <a:rPr lang="en">
                <a:solidFill>
                  <a:schemeClr val="dk1"/>
                </a:solidFill>
              </a:rPr>
              <a:t>The algorithm mostly relies on hyperlink extraction which is part of why its fast and accurate as it is rather simple.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3c5148973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3c5148973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generalized flow chart created by the authors to detect </a:t>
            </a:r>
            <a:r>
              <a:rPr lang="en"/>
              <a:t>phishing</a:t>
            </a:r>
            <a:r>
              <a:rPr lang="en"/>
              <a:t> sites. Their model consists of two main modules: URL and DNS matching module and a phishing identification module. When a website is passed through this model, it first goes into the URL and DNS matching module. The first step is to query the whitelist to see if this site has already been determined as a legitimate non-phishing site. Looking at the flowchart, we see that Google Open DNS is used on the whitelist. This is a check to ensure that the DNS domain and ip address translation is not poisoned. If both domain and IP match and the </a:t>
            </a:r>
            <a:r>
              <a:rPr lang="en">
                <a:solidFill>
                  <a:schemeClr val="dk1"/>
                </a:solidFill>
              </a:rPr>
              <a:t> DNS query results concur, </a:t>
            </a:r>
            <a:r>
              <a:rPr lang="en"/>
              <a:t> then the website (domain and ip) is marked as legitimate. If the whitelist does not contain the domain and IP OR the domain does not match from the DNS query and the whitelist entry, then the site is sent to the phishing identification module for classification. Here, hyperlink features are extracted to determine if a site is phishing or not. If the Domain matches from the DNS query and the website is in the whitelist BUT the IP address from the DNS query does not match the IP address in the key-value pair from the whitelist, then the site is determined to have been poisoned on the DNS server and determined to be a phishing site.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3c514897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3c514897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rather simple </a:t>
            </a:r>
            <a:r>
              <a:rPr lang="en"/>
              <a:t>phishing</a:t>
            </a:r>
            <a:r>
              <a:rPr lang="en"/>
              <a:t> detection, which is part of the fast and high accuracy of this paper. It is the </a:t>
            </a:r>
            <a:r>
              <a:rPr lang="en">
                <a:solidFill>
                  <a:schemeClr val="dk1"/>
                </a:solidFill>
              </a:rPr>
              <a:t>Hyperlink Extraction and Analysis section from previous flow diagram.</a:t>
            </a:r>
            <a:r>
              <a:rPr lang="en"/>
              <a:t>First we calculate the hyperlinks, getting the total set of hyperlinks and total n number of hyperlinks. If no hyperlinks, </a:t>
            </a:r>
            <a:r>
              <a:rPr lang="en"/>
              <a:t>phishing</a:t>
            </a:r>
            <a:r>
              <a:rPr lang="en"/>
              <a:t> and break. If &gt; 80% are null hyperlinks, </a:t>
            </a:r>
            <a:r>
              <a:rPr lang="en"/>
              <a:t>phishing</a:t>
            </a:r>
            <a:r>
              <a:rPr lang="en"/>
              <a:t> and break. We can </a:t>
            </a:r>
            <a:r>
              <a:rPr lang="en"/>
              <a:t>calculate</a:t>
            </a:r>
            <a:r>
              <a:rPr lang="en"/>
              <a:t> the ratio as 1-(Total number of hyperlinks </a:t>
            </a:r>
            <a:r>
              <a:rPr lang="en"/>
              <a:t>pointing</a:t>
            </a:r>
            <a:r>
              <a:rPr lang="en"/>
              <a:t> to foreign domain/total number of hyperlinks). If ratio is greater than threshold, it is determined to be </a:t>
            </a:r>
            <a:r>
              <a:rPr lang="en"/>
              <a:t>phishing</a:t>
            </a:r>
            <a:r>
              <a:rPr lang="en"/>
              <a:t> and break. If it passes all these conditions, it is likely legit and can be added to the whitelist. As stated, this is a quite simple algorithm working on solely the hyperlink feature set from the website under inspection. Extracting the hyperlink set is quite fast compared to the other phishing detection </a:t>
            </a:r>
            <a:r>
              <a:rPr lang="en"/>
              <a:t>approaches</a:t>
            </a:r>
            <a:r>
              <a:rPr lang="en"/>
              <a:t>, which include machine learning and blacklist based detection models. Machine learning models require long training time and use visual cues from the site for classification. Phishing detection approaches that use a black-list are often slow since sites need to be compared to the black-list. However, this is quite ineffective since new phishing sites can just change their hosting site, domain, etc. and the black-list approach will fail.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3c514897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3c514897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implementation, we decided to use Python 3.8.10 instead of Java because we just wanted to create a script to run the set of </a:t>
            </a:r>
            <a:r>
              <a:rPr lang="en"/>
              <a:t>phishing</a:t>
            </a:r>
            <a:r>
              <a:rPr lang="en"/>
              <a:t> sites. The main reason for this was just that we preferred Python3 over Java and it was more efficient to write the program in Python. The author’s implemented it into a browser extension but we just used the script for </a:t>
            </a:r>
            <a:r>
              <a:rPr lang="en"/>
              <a:t>simplicity</a:t>
            </a:r>
            <a:r>
              <a:rPr lang="en"/>
              <a:t> sake. There is no issue with using a different programming language since the phishing detection model need not matter on the speed or efficiency of the programming language. Instead, the results of the model are of importance. Thus, any programming language could have been used for this implementation. Unlike the authors’ implementation, we simulated internet activity by sending a list of phishing and legitimate URLs into our implementation of the authors’ model. The authors used a different approach. The authors first gave their detection algorithm a list of determined phishing sites using Phishtank. In addition to that, they installed the chrome extension on computers in their graduate program’s laboratory. Different graduate students would then use these computers and the authors’ phishing detection algorithm was always running in the background. We chose to just simulate internet activity by generating a list of both phishing sites and valid sites. By running these sites into the implemented model, we could simulate a user or many users accessing different sites; both phishing and valid.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420053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420053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achieve a better comparison of our </a:t>
            </a:r>
            <a:r>
              <a:rPr lang="en"/>
              <a:t>implementation</a:t>
            </a:r>
            <a:r>
              <a:rPr lang="en"/>
              <a:t> results and the authors’ implementations results, we will try to match the exact test procedure that the authors’ performed. From analyzing the results in the paper and </a:t>
            </a:r>
            <a:r>
              <a:rPr lang="en"/>
              <a:t>referencing</a:t>
            </a:r>
            <a:r>
              <a:rPr lang="en"/>
              <a:t> the discussion, we were able to create this procedure. First, we use the same phishing site database called PhishTank for a dataset of verified phishing sites. Then, we scraped the most popular sites from multiple sources to have a list of verified </a:t>
            </a:r>
            <a:r>
              <a:rPr lang="en"/>
              <a:t>legitimate</a:t>
            </a:r>
            <a:r>
              <a:rPr lang="en"/>
              <a:t> websites. With a proper dataset of websites, we then input all of the data into the model. The model will then run for a single threshold representing the percentage of foreign domain pointing links that would trigger a phishing classification for a given page’s hyperlink feature set. Then, based on the threshold values seen in the paper, we will run the model for each of these threshold values. After this, we are able to effectively compare our results with the authors’.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186/s13635-016-0034-3" TargetMode="External"/><Relationship Id="rId4" Type="http://schemas.openxmlformats.org/officeDocument/2006/relationships/hyperlink" Target="https://doi.org/10.1186/s13635-016-0034-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latin typeface="Times"/>
                <a:ea typeface="Times"/>
                <a:cs typeface="Times"/>
                <a:sym typeface="Times"/>
              </a:rPr>
              <a:t>Analysis of A Novel Phishing</a:t>
            </a:r>
            <a:endParaRPr sz="3000">
              <a:latin typeface="Times"/>
              <a:ea typeface="Times"/>
              <a:cs typeface="Times"/>
              <a:sym typeface="Times"/>
            </a:endParaRPr>
          </a:p>
          <a:p>
            <a:pPr indent="0" lvl="0" marL="0" rtl="0" algn="l">
              <a:spcBef>
                <a:spcPts val="600"/>
              </a:spcBef>
              <a:spcAft>
                <a:spcPts val="0"/>
              </a:spcAft>
              <a:buClr>
                <a:schemeClr val="dk1"/>
              </a:buClr>
              <a:buSzPts val="1100"/>
              <a:buFont typeface="Arial"/>
              <a:buNone/>
            </a:pPr>
            <a:r>
              <a:rPr lang="en" sz="3000">
                <a:latin typeface="Times"/>
                <a:ea typeface="Times"/>
                <a:cs typeface="Times"/>
                <a:sym typeface="Times"/>
              </a:rPr>
              <a:t>Detection Approach by Jain and Gupta [1]</a:t>
            </a:r>
            <a:endParaRPr sz="3000">
              <a:latin typeface="Times"/>
              <a:ea typeface="Times"/>
              <a:cs typeface="Times"/>
              <a:sym typeface="Times"/>
            </a:endParaRPr>
          </a:p>
          <a:p>
            <a:pPr indent="0" lvl="0" marL="0" rtl="0" algn="l">
              <a:spcBef>
                <a:spcPts val="600"/>
              </a:spcBef>
              <a:spcAft>
                <a:spcPts val="0"/>
              </a:spcAft>
              <a:buNone/>
            </a:pPr>
            <a:r>
              <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Clr>
                <a:schemeClr val="dk1"/>
              </a:buClr>
              <a:buSzPts val="1100"/>
              <a:buFont typeface="Arial"/>
              <a:buNone/>
            </a:pPr>
            <a:r>
              <a:rPr lang="en" sz="1500">
                <a:latin typeface="Times"/>
                <a:ea typeface="Times"/>
                <a:cs typeface="Times"/>
                <a:sym typeface="Times"/>
              </a:rPr>
              <a:t>Brenden Morton and Jesse Chehal</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2269950" y="2271900"/>
            <a:ext cx="4604100" cy="5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Final Results</a:t>
            </a:r>
            <a:endParaRPr sz="3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36% threshold</a:t>
            </a:r>
            <a:endParaRPr/>
          </a:p>
        </p:txBody>
      </p:sp>
      <p:pic>
        <p:nvPicPr>
          <p:cNvPr id="197" name="Google Shape;197;p23"/>
          <p:cNvPicPr preferRelativeResize="0"/>
          <p:nvPr/>
        </p:nvPicPr>
        <p:blipFill>
          <a:blip r:embed="rId3">
            <a:alphaModFix/>
          </a:blip>
          <a:stretch>
            <a:fillRect/>
          </a:stretch>
        </p:blipFill>
        <p:spPr>
          <a:xfrm>
            <a:off x="1297500" y="1197675"/>
            <a:ext cx="3115650" cy="3139650"/>
          </a:xfrm>
          <a:prstGeom prst="rect">
            <a:avLst/>
          </a:prstGeom>
          <a:noFill/>
          <a:ln>
            <a:noFill/>
          </a:ln>
        </p:spPr>
      </p:pic>
      <p:pic>
        <p:nvPicPr>
          <p:cNvPr id="198" name="Google Shape;198;p23"/>
          <p:cNvPicPr preferRelativeResize="0"/>
          <p:nvPr/>
        </p:nvPicPr>
        <p:blipFill>
          <a:blip r:embed="rId4">
            <a:alphaModFix/>
          </a:blip>
          <a:stretch>
            <a:fillRect/>
          </a:stretch>
        </p:blipFill>
        <p:spPr>
          <a:xfrm>
            <a:off x="5539425" y="393751"/>
            <a:ext cx="3057875" cy="457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56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Results: Comparing thresholds</a:t>
            </a:r>
            <a:endParaRPr/>
          </a:p>
        </p:txBody>
      </p:sp>
      <p:pic>
        <p:nvPicPr>
          <p:cNvPr id="204" name="Google Shape;204;p24" title="Chart"/>
          <p:cNvPicPr preferRelativeResize="0"/>
          <p:nvPr/>
        </p:nvPicPr>
        <p:blipFill>
          <a:blip r:embed="rId3">
            <a:alphaModFix/>
          </a:blip>
          <a:stretch>
            <a:fillRect/>
          </a:stretch>
        </p:blipFill>
        <p:spPr>
          <a:xfrm>
            <a:off x="-3" y="1149188"/>
            <a:ext cx="4617050" cy="2845125"/>
          </a:xfrm>
          <a:prstGeom prst="rect">
            <a:avLst/>
          </a:prstGeom>
          <a:noFill/>
          <a:ln>
            <a:noFill/>
          </a:ln>
        </p:spPr>
      </p:pic>
      <p:pic>
        <p:nvPicPr>
          <p:cNvPr id="205" name="Google Shape;205;p24"/>
          <p:cNvPicPr preferRelativeResize="0"/>
          <p:nvPr/>
        </p:nvPicPr>
        <p:blipFill>
          <a:blip r:embed="rId4">
            <a:alphaModFix/>
          </a:blip>
          <a:stretch>
            <a:fillRect/>
          </a:stretch>
        </p:blipFill>
        <p:spPr>
          <a:xfrm>
            <a:off x="4717150" y="1149200"/>
            <a:ext cx="4426850" cy="28266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Results: Additional data collected</a:t>
            </a:r>
            <a:endParaRPr/>
          </a:p>
        </p:txBody>
      </p:sp>
      <p:pic>
        <p:nvPicPr>
          <p:cNvPr id="211" name="Google Shape;211;p25"/>
          <p:cNvPicPr preferRelativeResize="0"/>
          <p:nvPr/>
        </p:nvPicPr>
        <p:blipFill>
          <a:blip r:embed="rId3">
            <a:alphaModFix/>
          </a:blip>
          <a:stretch>
            <a:fillRect/>
          </a:stretch>
        </p:blipFill>
        <p:spPr>
          <a:xfrm>
            <a:off x="879250" y="1194638"/>
            <a:ext cx="2899475" cy="3762775"/>
          </a:xfrm>
          <a:prstGeom prst="rect">
            <a:avLst/>
          </a:prstGeom>
          <a:noFill/>
          <a:ln>
            <a:noFill/>
          </a:ln>
        </p:spPr>
      </p:pic>
      <p:pic>
        <p:nvPicPr>
          <p:cNvPr id="212" name="Google Shape;212;p25"/>
          <p:cNvPicPr preferRelativeResize="0"/>
          <p:nvPr/>
        </p:nvPicPr>
        <p:blipFill>
          <a:blip r:embed="rId4">
            <a:alphaModFix/>
          </a:blip>
          <a:stretch>
            <a:fillRect/>
          </a:stretch>
        </p:blipFill>
        <p:spPr>
          <a:xfrm>
            <a:off x="5066887" y="1194650"/>
            <a:ext cx="3231113" cy="3762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Overall, good foundational phishing detection model</a:t>
            </a:r>
            <a:endParaRPr/>
          </a:p>
          <a:p>
            <a:pPr indent="-298450" lvl="1" marL="914400" rtl="0" algn="l">
              <a:lnSpc>
                <a:spcPct val="200000"/>
              </a:lnSpc>
              <a:spcBef>
                <a:spcPts val="0"/>
              </a:spcBef>
              <a:spcAft>
                <a:spcPts val="0"/>
              </a:spcAft>
              <a:buSzPts val="1100"/>
              <a:buChar char="○"/>
            </a:pPr>
            <a:r>
              <a:rPr lang="en"/>
              <a:t>Performed well after 5 years since publication of model</a:t>
            </a:r>
            <a:endParaRPr/>
          </a:p>
          <a:p>
            <a:pPr indent="-311150" lvl="0" marL="457200" rtl="0" algn="l">
              <a:lnSpc>
                <a:spcPct val="200000"/>
              </a:lnSpc>
              <a:spcBef>
                <a:spcPts val="0"/>
              </a:spcBef>
              <a:spcAft>
                <a:spcPts val="0"/>
              </a:spcAft>
              <a:buSzPts val="1300"/>
              <a:buChar char="●"/>
            </a:pPr>
            <a:r>
              <a:rPr lang="en"/>
              <a:t>Detects </a:t>
            </a:r>
            <a:r>
              <a:rPr lang="en"/>
              <a:t>phishing</a:t>
            </a:r>
            <a:r>
              <a:rPr lang="en"/>
              <a:t> sites very well</a:t>
            </a:r>
            <a:endParaRPr/>
          </a:p>
          <a:p>
            <a:pPr indent="-298450" lvl="1" marL="914400" rtl="0" algn="l">
              <a:lnSpc>
                <a:spcPct val="200000"/>
              </a:lnSpc>
              <a:spcBef>
                <a:spcPts val="0"/>
              </a:spcBef>
              <a:spcAft>
                <a:spcPts val="0"/>
              </a:spcAft>
              <a:buSzPts val="1100"/>
              <a:buChar char="○"/>
            </a:pPr>
            <a:r>
              <a:rPr lang="en"/>
              <a:t>Around 90% at correctly detection phishing sites</a:t>
            </a:r>
            <a:endParaRPr/>
          </a:p>
          <a:p>
            <a:pPr indent="-311150" lvl="0" marL="457200" rtl="0" algn="l">
              <a:lnSpc>
                <a:spcPct val="200000"/>
              </a:lnSpc>
              <a:spcBef>
                <a:spcPts val="0"/>
              </a:spcBef>
              <a:spcAft>
                <a:spcPts val="0"/>
              </a:spcAft>
              <a:buSzPts val="1300"/>
              <a:buChar char="●"/>
            </a:pPr>
            <a:r>
              <a:rPr lang="en"/>
              <a:t>Does poor job marking legitimate sites as </a:t>
            </a:r>
            <a:r>
              <a:rPr lang="en"/>
              <a:t>phishing</a:t>
            </a:r>
            <a:endParaRPr/>
          </a:p>
          <a:p>
            <a:pPr indent="-298450" lvl="1" marL="914400" rtl="0" algn="l">
              <a:lnSpc>
                <a:spcPct val="200000"/>
              </a:lnSpc>
              <a:spcBef>
                <a:spcPts val="0"/>
              </a:spcBef>
              <a:spcAft>
                <a:spcPts val="0"/>
              </a:spcAft>
              <a:buSzPts val="1100"/>
              <a:buChar char="○"/>
            </a:pPr>
            <a:r>
              <a:rPr lang="en"/>
              <a:t>More than 60% classifying legitimate sites as phishing</a:t>
            </a:r>
            <a:endParaRPr/>
          </a:p>
          <a:p>
            <a:pPr indent="-298450" lvl="1" marL="914400" rtl="0" algn="l">
              <a:lnSpc>
                <a:spcPct val="200000"/>
              </a:lnSpc>
              <a:spcBef>
                <a:spcPts val="0"/>
              </a:spcBef>
              <a:spcAft>
                <a:spcPts val="0"/>
              </a:spcAft>
              <a:buSzPts val="1100"/>
              <a:buChar char="○"/>
            </a:pPr>
            <a:r>
              <a:rPr lang="en"/>
              <a:t>Algorithm favors smaller sites (university sites) not large global popular sites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4" name="Google Shape;224;p27"/>
          <p:cNvSpPr txBox="1"/>
          <p:nvPr>
            <p:ph idx="1" type="body"/>
          </p:nvPr>
        </p:nvSpPr>
        <p:spPr>
          <a:xfrm>
            <a:off x="157825" y="1401925"/>
            <a:ext cx="8616000" cy="3342300"/>
          </a:xfrm>
          <a:prstGeom prst="rect">
            <a:avLst/>
          </a:prstGeom>
        </p:spPr>
        <p:txBody>
          <a:bodyPr anchorCtr="0" anchor="t" bIns="91425" lIns="91425" spcFirstLastPara="1" rIns="91425" wrap="square" tIns="91425">
            <a:noAutofit/>
          </a:bodyPr>
          <a:lstStyle/>
          <a:p>
            <a:pPr indent="-228600" lvl="0" marL="520700" marR="0" rtl="0" algn="just">
              <a:lnSpc>
                <a:spcPct val="120000"/>
              </a:lnSpc>
              <a:spcBef>
                <a:spcPts val="0"/>
              </a:spcBef>
              <a:spcAft>
                <a:spcPts val="0"/>
              </a:spcAft>
              <a:buNone/>
            </a:pPr>
            <a:r>
              <a:rPr lang="en" sz="1200">
                <a:latin typeface="Times"/>
                <a:ea typeface="Times"/>
                <a:cs typeface="Times"/>
                <a:sym typeface="Times"/>
              </a:rPr>
              <a:t>[</a:t>
            </a:r>
            <a:r>
              <a:rPr lang="en" sz="1400">
                <a:latin typeface="Times"/>
                <a:ea typeface="Times"/>
                <a:cs typeface="Times"/>
                <a:sym typeface="Times"/>
              </a:rPr>
              <a:t>1] Jain, A.K., Gupta, B.B. A novel approach to protect against phishing attacks at client side using auto-updated white-list. </a:t>
            </a:r>
            <a:r>
              <a:rPr i="1" lang="en" sz="1400">
                <a:latin typeface="Times"/>
                <a:ea typeface="Times"/>
                <a:cs typeface="Times"/>
                <a:sym typeface="Times"/>
              </a:rPr>
              <a:t>EURASIP J. on Info. Security</a:t>
            </a:r>
            <a:r>
              <a:rPr lang="en" sz="1400">
                <a:latin typeface="Times"/>
                <a:ea typeface="Times"/>
                <a:cs typeface="Times"/>
                <a:sym typeface="Times"/>
              </a:rPr>
              <a:t> </a:t>
            </a:r>
            <a:r>
              <a:rPr b="1" lang="en" sz="1400">
                <a:latin typeface="Times"/>
                <a:ea typeface="Times"/>
                <a:cs typeface="Times"/>
                <a:sym typeface="Times"/>
              </a:rPr>
              <a:t>2016, </a:t>
            </a:r>
            <a:r>
              <a:rPr lang="en" sz="1400">
                <a:latin typeface="Times"/>
                <a:ea typeface="Times"/>
                <a:cs typeface="Times"/>
                <a:sym typeface="Times"/>
              </a:rPr>
              <a:t>9 (2016).</a:t>
            </a:r>
            <a:r>
              <a:rPr lang="en" sz="1400">
                <a:uFill>
                  <a:noFill/>
                </a:uFill>
                <a:latin typeface="Times"/>
                <a:ea typeface="Times"/>
                <a:cs typeface="Times"/>
                <a:sym typeface="Times"/>
                <a:hlinkClick r:id="rId3"/>
              </a:rPr>
              <a:t> </a:t>
            </a:r>
            <a:r>
              <a:rPr lang="en" sz="1400" u="sng">
                <a:latin typeface="Times"/>
                <a:ea typeface="Times"/>
                <a:cs typeface="Times"/>
                <a:sym typeface="Times"/>
                <a:hlinkClick r:id="rId4"/>
              </a:rPr>
              <a:t>https://doi.org/10.1186/s13635-016-0034-3</a:t>
            </a:r>
            <a:endParaRPr sz="1400" u="sng">
              <a:latin typeface="Times"/>
              <a:ea typeface="Times"/>
              <a:cs typeface="Times"/>
              <a:sym typeface="Times"/>
            </a:endParaRPr>
          </a:p>
          <a:p>
            <a:pPr indent="-228600" lvl="0" marL="520700" marR="0" rtl="0" algn="just">
              <a:lnSpc>
                <a:spcPct val="120000"/>
              </a:lnSpc>
              <a:spcBef>
                <a:spcPts val="0"/>
              </a:spcBef>
              <a:spcAft>
                <a:spcPts val="0"/>
              </a:spcAft>
              <a:buNone/>
            </a:pPr>
            <a:r>
              <a:t/>
            </a:r>
            <a:endParaRPr sz="1400" u="sng">
              <a:latin typeface="Times"/>
              <a:ea typeface="Times"/>
              <a:cs typeface="Times"/>
              <a:sym typeface="Times"/>
            </a:endParaRPr>
          </a:p>
          <a:p>
            <a:pPr indent="-228600" lvl="0" marL="520700" marR="0" rtl="0" algn="just">
              <a:lnSpc>
                <a:spcPct val="120000"/>
              </a:lnSpc>
              <a:spcBef>
                <a:spcPts val="0"/>
              </a:spcBef>
              <a:spcAft>
                <a:spcPts val="0"/>
              </a:spcAft>
              <a:buNone/>
            </a:pPr>
            <a:r>
              <a:rPr lang="en" sz="1400">
                <a:latin typeface="Times"/>
                <a:ea typeface="Times"/>
                <a:cs typeface="Times"/>
                <a:sym typeface="Times"/>
              </a:rPr>
              <a:t>[2] Shi, F., 2020. </a:t>
            </a:r>
            <a:r>
              <a:rPr i="1" lang="en" sz="1400">
                <a:latin typeface="Times"/>
                <a:ea typeface="Times"/>
                <a:cs typeface="Times"/>
                <a:sym typeface="Times"/>
              </a:rPr>
              <a:t>Threat Spotlight: Coronavirus-Related Phishing</a:t>
            </a:r>
            <a:r>
              <a:rPr lang="en" sz="1400">
                <a:latin typeface="Times"/>
                <a:ea typeface="Times"/>
                <a:cs typeface="Times"/>
                <a:sym typeface="Times"/>
              </a:rPr>
              <a:t>. [online] Barracuda. Available at: &lt;https://blog.barracuda.com/2020/03/26/threat-spotlight-coronavirus-related-phishing/&gt; [Accessed 10 April 2022].</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rPr lang="en" sz="1400">
                <a:latin typeface="Times"/>
                <a:ea typeface="Times"/>
                <a:cs typeface="Times"/>
                <a:sym typeface="Times"/>
              </a:rPr>
              <a:t>[3] Phishtank.org. 2022. </a:t>
            </a:r>
            <a:r>
              <a:rPr i="1" lang="en" sz="1400">
                <a:latin typeface="Times"/>
                <a:ea typeface="Times"/>
                <a:cs typeface="Times"/>
                <a:sym typeface="Times"/>
              </a:rPr>
              <a:t>PhishTank | Join the fight against phishing</a:t>
            </a:r>
            <a:r>
              <a:rPr lang="en" sz="1400">
                <a:latin typeface="Times"/>
                <a:ea typeface="Times"/>
                <a:cs typeface="Times"/>
                <a:sym typeface="Times"/>
              </a:rPr>
              <a:t>. [online] Available at: &lt;https://phishtank.org/&gt; [Accessed 10 April 2022].</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rPr lang="en" sz="1400">
                <a:latin typeface="Times"/>
                <a:ea typeface="Times"/>
                <a:cs typeface="Times"/>
                <a:sym typeface="Times"/>
              </a:rPr>
              <a:t>[4] Moz. 2022. </a:t>
            </a:r>
            <a:r>
              <a:rPr i="1" lang="en" sz="1400">
                <a:latin typeface="Times"/>
                <a:ea typeface="Times"/>
                <a:cs typeface="Times"/>
                <a:sym typeface="Times"/>
              </a:rPr>
              <a:t>Top 500 Most Popular Websites</a:t>
            </a:r>
            <a:r>
              <a:rPr lang="en" sz="1400">
                <a:latin typeface="Times"/>
                <a:ea typeface="Times"/>
                <a:cs typeface="Times"/>
                <a:sym typeface="Times"/>
              </a:rPr>
              <a:t>. [online] Available at: &lt;https://moz.com/top500&gt; [Accessed 10 April 2022].</a:t>
            </a:r>
            <a:endParaRPr sz="1400">
              <a:latin typeface="Times"/>
              <a:ea typeface="Times"/>
              <a:cs typeface="Times"/>
              <a:sym typeface="Times"/>
            </a:endParaRPr>
          </a:p>
          <a:p>
            <a:pPr indent="0" lvl="0" marL="0" rtl="0" algn="l">
              <a:spcBef>
                <a:spcPts val="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449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0" name="Google Shape;230;p28"/>
          <p:cNvSpPr txBox="1"/>
          <p:nvPr>
            <p:ph idx="1" type="body"/>
          </p:nvPr>
        </p:nvSpPr>
        <p:spPr>
          <a:xfrm>
            <a:off x="464250" y="1363550"/>
            <a:ext cx="8021700" cy="3546600"/>
          </a:xfrm>
          <a:prstGeom prst="rect">
            <a:avLst/>
          </a:prstGeom>
        </p:spPr>
        <p:txBody>
          <a:bodyPr anchorCtr="0" anchor="t" bIns="91425" lIns="91425" spcFirstLastPara="1" rIns="91425" wrap="square" tIns="91425">
            <a:noAutofit/>
          </a:bodyPr>
          <a:lstStyle/>
          <a:p>
            <a:pPr indent="-228600" lvl="0" marL="520700" marR="0" rtl="0" algn="just">
              <a:lnSpc>
                <a:spcPct val="120000"/>
              </a:lnSpc>
              <a:spcBef>
                <a:spcPts val="0"/>
              </a:spcBef>
              <a:spcAft>
                <a:spcPts val="0"/>
              </a:spcAft>
              <a:buNone/>
            </a:pPr>
            <a:r>
              <a:rPr lang="en" sz="1400">
                <a:latin typeface="Times"/>
                <a:ea typeface="Times"/>
                <a:cs typeface="Times"/>
                <a:sym typeface="Times"/>
              </a:rPr>
              <a:t>[5] Sooter, B., 2016. </a:t>
            </a:r>
            <a:r>
              <a:rPr i="1" lang="en" sz="1400">
                <a:latin typeface="Times"/>
                <a:ea typeface="Times"/>
                <a:cs typeface="Times"/>
                <a:sym typeface="Times"/>
              </a:rPr>
              <a:t>GitHub - bensooter/URLchecker: Test URL Filtering against a list of sites.</a:t>
            </a:r>
            <a:r>
              <a:rPr lang="en" sz="1400">
                <a:latin typeface="Times"/>
                <a:ea typeface="Times"/>
                <a:cs typeface="Times"/>
                <a:sym typeface="Times"/>
              </a:rPr>
              <a:t>. [online] GitHub. Available at: &lt;https://github.com/bensooter/URLchecker&gt; [Accessed 16 April 2022].</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rPr lang="en" sz="1400">
                <a:latin typeface="Times"/>
                <a:ea typeface="Times"/>
                <a:cs typeface="Times"/>
                <a:sym typeface="Times"/>
              </a:rPr>
              <a:t>[6] Huss, N., 2022. </a:t>
            </a:r>
            <a:r>
              <a:rPr i="1" lang="en" sz="1400">
                <a:latin typeface="Times"/>
                <a:ea typeface="Times"/>
                <a:cs typeface="Times"/>
                <a:sym typeface="Times"/>
              </a:rPr>
              <a:t>How Many Websites Are There in the World? (2022) - Siteefy</a:t>
            </a:r>
            <a:r>
              <a:rPr lang="en" sz="1400">
                <a:latin typeface="Times"/>
                <a:ea typeface="Times"/>
                <a:cs typeface="Times"/>
                <a:sym typeface="Times"/>
              </a:rPr>
              <a:t>. [online] Siteefy. Available at: &lt;https://siteefy.com/how-many-websites-are-there/&gt; [Accessed 18 April 2022].</a:t>
            </a:r>
            <a:endParaRPr sz="1400">
              <a:latin typeface="Times"/>
              <a:ea typeface="Times"/>
              <a:cs typeface="Times"/>
              <a:sym typeface="Times"/>
            </a:endParaRPr>
          </a:p>
          <a:p>
            <a:pPr indent="-228600" lvl="0" marL="520700" marR="0" rtl="0" algn="just">
              <a:lnSpc>
                <a:spcPct val="120000"/>
              </a:lnSpc>
              <a:spcBef>
                <a:spcPts val="0"/>
              </a:spcBef>
              <a:spcAft>
                <a:spcPts val="0"/>
              </a:spcAft>
              <a:buNone/>
            </a:pPr>
            <a:r>
              <a:t/>
            </a:r>
            <a:endParaRPr sz="1400">
              <a:latin typeface="Times"/>
              <a:ea typeface="Times"/>
              <a:cs typeface="Times"/>
              <a:sym typeface="Times"/>
            </a:endParaRPr>
          </a:p>
          <a:p>
            <a:pPr indent="0" lvl="0" marL="0" rtl="0" algn="l">
              <a:spcBef>
                <a:spcPts val="0"/>
              </a:spcBef>
              <a:spcAft>
                <a:spcPts val="1200"/>
              </a:spcAft>
              <a:buNone/>
            </a:pPr>
            <a:r>
              <a:rPr lang="en" sz="1400">
                <a:latin typeface="Times"/>
                <a:ea typeface="Times"/>
                <a:cs typeface="Times"/>
                <a:sym typeface="Times"/>
              </a:rPr>
              <a:t>        [7] Morton, B. and Chehal, J., 2022. </a:t>
            </a:r>
            <a:r>
              <a:rPr i="1" lang="en" sz="1400">
                <a:latin typeface="Times"/>
                <a:ea typeface="Times"/>
                <a:cs typeface="Times"/>
                <a:sym typeface="Times"/>
              </a:rPr>
              <a:t>GitHub - brend3n/CAP6135-Phishing</a:t>
            </a:r>
            <a:r>
              <a:rPr lang="en" sz="1400">
                <a:latin typeface="Times"/>
                <a:ea typeface="Times"/>
                <a:cs typeface="Times"/>
                <a:sym typeface="Times"/>
              </a:rPr>
              <a:t>. [online]                                                                	  GitHub. Available at:                                                                                                                     	   &lt;https://github.com/brend3n/CAP6135-Phishing&gt; [Accessed 22 April 2022].</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our topic?</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Detecting </a:t>
            </a:r>
            <a:r>
              <a:rPr lang="en"/>
              <a:t>Phishing</a:t>
            </a:r>
            <a:r>
              <a:rPr lang="en"/>
              <a:t> Sites</a:t>
            </a:r>
            <a:endParaRPr/>
          </a:p>
          <a:p>
            <a:pPr indent="-311150" lvl="0" marL="457200" rtl="0" algn="l">
              <a:lnSpc>
                <a:spcPct val="200000"/>
              </a:lnSpc>
              <a:spcBef>
                <a:spcPts val="0"/>
              </a:spcBef>
              <a:spcAft>
                <a:spcPts val="0"/>
              </a:spcAft>
              <a:buSzPts val="1300"/>
              <a:buChar char="●"/>
            </a:pPr>
            <a:r>
              <a:rPr lang="en"/>
              <a:t>Using </a:t>
            </a:r>
            <a:r>
              <a:rPr lang="en"/>
              <a:t>algorithmic strategy</a:t>
            </a:r>
            <a:endParaRPr/>
          </a:p>
          <a:p>
            <a:pPr indent="-311150" lvl="0" marL="457200" rtl="0" algn="l">
              <a:lnSpc>
                <a:spcPct val="200000"/>
              </a:lnSpc>
              <a:spcBef>
                <a:spcPts val="0"/>
              </a:spcBef>
              <a:spcAft>
                <a:spcPts val="0"/>
              </a:spcAft>
              <a:buSzPts val="1300"/>
              <a:buChar char="●"/>
            </a:pPr>
            <a:r>
              <a:rPr lang="en"/>
              <a:t>From the users device</a:t>
            </a:r>
            <a:endParaRPr/>
          </a:p>
          <a:p>
            <a:pPr indent="-311150" lvl="0" marL="457200" rtl="0" algn="l">
              <a:lnSpc>
                <a:spcPct val="200000"/>
              </a:lnSpc>
              <a:spcBef>
                <a:spcPts val="0"/>
              </a:spcBef>
              <a:spcAft>
                <a:spcPts val="0"/>
              </a:spcAft>
              <a:buSzPts val="1300"/>
              <a:buChar char="●"/>
            </a:pPr>
            <a:r>
              <a:rPr lang="en"/>
              <a:t>Protect users privacy/data</a:t>
            </a:r>
            <a:endParaRPr/>
          </a:p>
          <a:p>
            <a:pPr indent="-311150" lvl="0" marL="457200" rtl="0" algn="l">
              <a:lnSpc>
                <a:spcPct val="200000"/>
              </a:lnSpc>
              <a:spcBef>
                <a:spcPts val="0"/>
              </a:spcBef>
              <a:spcAft>
                <a:spcPts val="0"/>
              </a:spcAft>
              <a:buSzPts val="1300"/>
              <a:buChar char="●"/>
            </a:pPr>
            <a:r>
              <a:rPr lang="en"/>
              <a:t>Checking browser based phishing attempts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 it important?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Ever increasing amount of </a:t>
            </a:r>
            <a:r>
              <a:rPr lang="en"/>
              <a:t>phishing</a:t>
            </a:r>
            <a:r>
              <a:rPr lang="en"/>
              <a:t> </a:t>
            </a:r>
            <a:r>
              <a:rPr lang="en"/>
              <a:t>attempts</a:t>
            </a:r>
            <a:endParaRPr/>
          </a:p>
          <a:p>
            <a:pPr indent="-311150" lvl="0" marL="457200" rtl="0" algn="l">
              <a:lnSpc>
                <a:spcPct val="200000"/>
              </a:lnSpc>
              <a:spcBef>
                <a:spcPts val="0"/>
              </a:spcBef>
              <a:spcAft>
                <a:spcPts val="0"/>
              </a:spcAft>
              <a:buSzPts val="1300"/>
              <a:buChar char="●"/>
            </a:pPr>
            <a:r>
              <a:rPr lang="en"/>
              <a:t>Phishing attacks rose 700% just in February 2020.</a:t>
            </a:r>
            <a:endParaRPr/>
          </a:p>
          <a:p>
            <a:pPr indent="-311150" lvl="0" marL="457200" rtl="0" algn="l">
              <a:lnSpc>
                <a:spcPct val="200000"/>
              </a:lnSpc>
              <a:spcBef>
                <a:spcPts val="0"/>
              </a:spcBef>
              <a:spcAft>
                <a:spcPts val="0"/>
              </a:spcAft>
              <a:buSzPts val="1300"/>
              <a:buChar char="●"/>
            </a:pPr>
            <a:r>
              <a:rPr lang="en"/>
              <a:t>Vulnerable data including credit card, bank and social security information</a:t>
            </a:r>
            <a:endParaRPr/>
          </a:p>
          <a:p>
            <a:pPr indent="-311150" lvl="0" marL="457200" rtl="0" algn="l">
              <a:lnSpc>
                <a:spcPct val="200000"/>
              </a:lnSpc>
              <a:spcBef>
                <a:spcPts val="0"/>
              </a:spcBef>
              <a:spcAft>
                <a:spcPts val="0"/>
              </a:spcAft>
              <a:buSzPts val="1300"/>
              <a:buChar char="●"/>
            </a:pPr>
            <a:r>
              <a:rPr lang="en"/>
              <a:t>Protect vulnerable citizens that have lower awareness of attacks</a:t>
            </a:r>
            <a:endParaRPr/>
          </a:p>
          <a:p>
            <a:pPr indent="-311150" lvl="0" marL="457200" rtl="0" algn="l">
              <a:lnSpc>
                <a:spcPct val="200000"/>
              </a:lnSpc>
              <a:spcBef>
                <a:spcPts val="0"/>
              </a:spcBef>
              <a:spcAft>
                <a:spcPts val="0"/>
              </a:spcAft>
              <a:buSzPts val="1300"/>
              <a:buChar char="●"/>
            </a:pPr>
            <a:r>
              <a:rPr lang="en"/>
              <a:t>By preparing with web based attacks, we can prepare for attacks when mobile applications continue to rise globally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Attackers create web pages identical to </a:t>
            </a:r>
            <a:r>
              <a:rPr lang="en"/>
              <a:t>legitimate sites to trick users into inputting vulnerable information</a:t>
            </a:r>
            <a:endParaRPr/>
          </a:p>
          <a:p>
            <a:pPr indent="-311150" lvl="0" marL="457200" rtl="0" algn="l">
              <a:lnSpc>
                <a:spcPct val="200000"/>
              </a:lnSpc>
              <a:spcBef>
                <a:spcPts val="0"/>
              </a:spcBef>
              <a:spcAft>
                <a:spcPts val="0"/>
              </a:spcAft>
              <a:buSzPts val="1300"/>
              <a:buChar char="●"/>
            </a:pPr>
            <a:r>
              <a:rPr lang="en"/>
              <a:t>Modifying hyperlinks to trick users</a:t>
            </a:r>
            <a:endParaRPr/>
          </a:p>
          <a:p>
            <a:pPr indent="-311150" lvl="0" marL="457200" rtl="0" algn="l">
              <a:lnSpc>
                <a:spcPct val="200000"/>
              </a:lnSpc>
              <a:spcBef>
                <a:spcPts val="0"/>
              </a:spcBef>
              <a:spcAft>
                <a:spcPts val="0"/>
              </a:spcAft>
              <a:buSzPts val="1300"/>
              <a:buChar char="●"/>
            </a:pPr>
            <a:r>
              <a:rPr lang="en"/>
              <a:t>Prevention by analysis and characterization of these sites</a:t>
            </a:r>
            <a:endParaRPr/>
          </a:p>
          <a:p>
            <a:pPr indent="-311150" lvl="0" marL="457200" rtl="0" algn="l">
              <a:lnSpc>
                <a:spcPct val="200000"/>
              </a:lnSpc>
              <a:spcBef>
                <a:spcPts val="0"/>
              </a:spcBef>
              <a:spcAft>
                <a:spcPts val="0"/>
              </a:spcAft>
              <a:buSzPts val="1300"/>
              <a:buChar char="●"/>
            </a:pPr>
            <a:r>
              <a:rPr lang="en"/>
              <a:t>We want to determine the effectiveness of such prevention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Paper’s Authors Implementation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Fast and higher accuracy than other </a:t>
            </a:r>
            <a:r>
              <a:rPr lang="en"/>
              <a:t>implementations</a:t>
            </a:r>
            <a:endParaRPr/>
          </a:p>
          <a:p>
            <a:pPr indent="-311150" lvl="0" marL="457200" rtl="0" algn="l">
              <a:lnSpc>
                <a:spcPct val="200000"/>
              </a:lnSpc>
              <a:spcBef>
                <a:spcPts val="0"/>
              </a:spcBef>
              <a:spcAft>
                <a:spcPts val="0"/>
              </a:spcAft>
              <a:buSzPts val="1300"/>
              <a:buChar char="●"/>
            </a:pPr>
            <a:r>
              <a:rPr lang="en"/>
              <a:t>Auto-updated whitelist and </a:t>
            </a:r>
            <a:r>
              <a:rPr lang="en"/>
              <a:t>phishing</a:t>
            </a:r>
            <a:r>
              <a:rPr lang="en"/>
              <a:t> identification algorithm</a:t>
            </a:r>
            <a:endParaRPr/>
          </a:p>
          <a:p>
            <a:pPr indent="-311150" lvl="0" marL="457200" rtl="0" algn="l">
              <a:lnSpc>
                <a:spcPct val="200000"/>
              </a:lnSpc>
              <a:spcBef>
                <a:spcPts val="0"/>
              </a:spcBef>
              <a:spcAft>
                <a:spcPts val="0"/>
              </a:spcAft>
              <a:buSzPts val="1300"/>
              <a:buChar char="●"/>
            </a:pPr>
            <a:r>
              <a:rPr lang="en"/>
              <a:t>White list contains domain and IP from DNS query</a:t>
            </a:r>
            <a:endParaRPr/>
          </a:p>
          <a:p>
            <a:pPr indent="-311150" lvl="0" marL="457200" rtl="0" algn="l">
              <a:lnSpc>
                <a:spcPct val="200000"/>
              </a:lnSpc>
              <a:spcBef>
                <a:spcPts val="0"/>
              </a:spcBef>
              <a:spcAft>
                <a:spcPts val="0"/>
              </a:spcAft>
              <a:buSzPts val="1300"/>
              <a:buChar char="●"/>
            </a:pPr>
            <a:r>
              <a:rPr lang="en"/>
              <a:t>Algorithm</a:t>
            </a:r>
            <a:r>
              <a:rPr lang="en"/>
              <a:t> uses hyperlink extraction</a:t>
            </a:r>
            <a:endParaRPr/>
          </a:p>
          <a:p>
            <a:pPr indent="-311150" lvl="0" marL="457200" rtl="0" algn="l">
              <a:lnSpc>
                <a:spcPct val="200000"/>
              </a:lnSpc>
              <a:spcBef>
                <a:spcPts val="0"/>
              </a:spcBef>
              <a:spcAft>
                <a:spcPts val="0"/>
              </a:spcAft>
              <a:buSzPts val="1300"/>
              <a:buChar char="●"/>
            </a:pPr>
            <a:r>
              <a:rPr lang="en"/>
              <a:t>Marks sites as either </a:t>
            </a:r>
            <a:r>
              <a:rPr lang="en"/>
              <a:t>phishing</a:t>
            </a:r>
            <a:r>
              <a:rPr lang="en"/>
              <a:t> or </a:t>
            </a:r>
            <a:r>
              <a:rPr lang="en"/>
              <a:t>legitimate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Algorithm</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Generalized flow chart</a:t>
            </a:r>
            <a:endParaRPr/>
          </a:p>
          <a:p>
            <a:pPr indent="-311150" lvl="0" marL="457200" rtl="0" algn="l">
              <a:lnSpc>
                <a:spcPct val="200000"/>
              </a:lnSpc>
              <a:spcBef>
                <a:spcPts val="0"/>
              </a:spcBef>
              <a:spcAft>
                <a:spcPts val="0"/>
              </a:spcAft>
              <a:buSzPts val="1300"/>
              <a:buChar char="●"/>
            </a:pPr>
            <a:r>
              <a:rPr lang="en"/>
              <a:t>DNS search for domain and IP, if they both                                                                                                                                                                match its </a:t>
            </a:r>
            <a:r>
              <a:rPr lang="en"/>
              <a:t>legitimate</a:t>
            </a:r>
            <a:endParaRPr/>
          </a:p>
          <a:p>
            <a:pPr indent="-311150" lvl="0" marL="457200" rtl="0" algn="l">
              <a:lnSpc>
                <a:spcPct val="200000"/>
              </a:lnSpc>
              <a:spcBef>
                <a:spcPts val="0"/>
              </a:spcBef>
              <a:spcAft>
                <a:spcPts val="0"/>
              </a:spcAft>
              <a:buSzPts val="1300"/>
              <a:buChar char="●"/>
            </a:pPr>
            <a:r>
              <a:rPr lang="en"/>
              <a:t>Go through the Hyperlink Extraction and                                                                                                                                                       Analysis, if greater than threshold = phishing</a:t>
            </a:r>
            <a:endParaRPr/>
          </a:p>
          <a:p>
            <a:pPr indent="-311150" lvl="0" marL="457200" rtl="0" algn="l">
              <a:lnSpc>
                <a:spcPct val="200000"/>
              </a:lnSpc>
              <a:spcBef>
                <a:spcPts val="0"/>
              </a:spcBef>
              <a:spcAft>
                <a:spcPts val="0"/>
              </a:spcAft>
              <a:buSzPts val="1300"/>
              <a:buChar char="●"/>
            </a:pPr>
            <a:r>
              <a:rPr lang="en"/>
              <a:t>Update the Whitelist</a:t>
            </a:r>
            <a:endParaRPr/>
          </a:p>
        </p:txBody>
      </p:sp>
      <p:pic>
        <p:nvPicPr>
          <p:cNvPr id="166" name="Google Shape;166;p18"/>
          <p:cNvPicPr preferRelativeResize="0"/>
          <p:nvPr/>
        </p:nvPicPr>
        <p:blipFill>
          <a:blip r:embed="rId3">
            <a:alphaModFix/>
          </a:blip>
          <a:stretch>
            <a:fillRect/>
          </a:stretch>
        </p:blipFill>
        <p:spPr>
          <a:xfrm>
            <a:off x="5173375" y="1657050"/>
            <a:ext cx="3482626" cy="225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Phishing</a:t>
            </a:r>
            <a:r>
              <a:rPr lang="en"/>
              <a:t> Detection Algorithm</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Hyperlink Extraction and </a:t>
            </a:r>
            <a:r>
              <a:rPr lang="en"/>
              <a:t>Analysis                                                                                                                                                                                section from previous flow diagram</a:t>
            </a:r>
            <a:endParaRPr/>
          </a:p>
          <a:p>
            <a:pPr indent="-311150" lvl="0" marL="457200" rtl="0" algn="l">
              <a:lnSpc>
                <a:spcPct val="150000"/>
              </a:lnSpc>
              <a:spcBef>
                <a:spcPts val="0"/>
              </a:spcBef>
              <a:spcAft>
                <a:spcPts val="0"/>
              </a:spcAft>
              <a:buSzPts val="1300"/>
              <a:buChar char="●"/>
            </a:pPr>
            <a:r>
              <a:rPr lang="en"/>
              <a:t>Extract hyperlinks from webpage</a:t>
            </a:r>
            <a:endParaRPr/>
          </a:p>
          <a:p>
            <a:pPr indent="-311150" lvl="0" marL="457200" rtl="0" algn="l">
              <a:lnSpc>
                <a:spcPct val="150000"/>
              </a:lnSpc>
              <a:spcBef>
                <a:spcPts val="0"/>
              </a:spcBef>
              <a:spcAft>
                <a:spcPts val="0"/>
              </a:spcAft>
              <a:buSzPts val="1300"/>
              <a:buChar char="●"/>
            </a:pPr>
            <a:r>
              <a:rPr lang="en"/>
              <a:t>If no hyperlinks = phishing</a:t>
            </a:r>
            <a:endParaRPr/>
          </a:p>
          <a:p>
            <a:pPr indent="-311150" lvl="0" marL="457200" rtl="0" algn="l">
              <a:lnSpc>
                <a:spcPct val="150000"/>
              </a:lnSpc>
              <a:spcBef>
                <a:spcPts val="0"/>
              </a:spcBef>
              <a:spcAft>
                <a:spcPts val="0"/>
              </a:spcAft>
              <a:buSzPts val="1300"/>
              <a:buChar char="●"/>
            </a:pPr>
            <a:r>
              <a:rPr lang="en"/>
              <a:t>Href = ‘#’ &gt; 80% of hyperlinks = phishing</a:t>
            </a:r>
            <a:endParaRPr/>
          </a:p>
          <a:p>
            <a:pPr indent="-311150" lvl="0" marL="457200" rtl="0" algn="l">
              <a:lnSpc>
                <a:spcPct val="150000"/>
              </a:lnSpc>
              <a:spcBef>
                <a:spcPts val="0"/>
              </a:spcBef>
              <a:spcAft>
                <a:spcPts val="0"/>
              </a:spcAft>
              <a:buSzPts val="1300"/>
              <a:buChar char="●"/>
            </a:pPr>
            <a:r>
              <a:rPr lang="en"/>
              <a:t>Calculate ratio = 1 - Count of foreign pointing hyperlinks/Total</a:t>
            </a:r>
            <a:r>
              <a:rPr lang="en"/>
              <a:t> </a:t>
            </a:r>
            <a:endParaRPr/>
          </a:p>
          <a:p>
            <a:pPr indent="-311150" lvl="0" marL="457200" rtl="0" algn="l">
              <a:lnSpc>
                <a:spcPct val="150000"/>
              </a:lnSpc>
              <a:spcBef>
                <a:spcPts val="0"/>
              </a:spcBef>
              <a:spcAft>
                <a:spcPts val="0"/>
              </a:spcAft>
              <a:buSzPts val="1300"/>
              <a:buChar char="●"/>
            </a:pPr>
            <a:r>
              <a:rPr lang="en"/>
              <a:t>If ratio &gt; threshold = </a:t>
            </a:r>
            <a:r>
              <a:rPr lang="en"/>
              <a:t>phishing</a:t>
            </a:r>
            <a:endParaRPr/>
          </a:p>
          <a:p>
            <a:pPr indent="-311150" lvl="0" marL="457200" rtl="0" algn="l">
              <a:lnSpc>
                <a:spcPct val="150000"/>
              </a:lnSpc>
              <a:spcBef>
                <a:spcPts val="0"/>
              </a:spcBef>
              <a:spcAft>
                <a:spcPts val="0"/>
              </a:spcAft>
              <a:buSzPts val="1300"/>
              <a:buChar char="●"/>
            </a:pPr>
            <a:r>
              <a:rPr lang="en"/>
              <a:t>If website passes all these, it is likely legitimate and can be added to whitelist</a:t>
            </a:r>
            <a:endParaRPr/>
          </a:p>
        </p:txBody>
      </p:sp>
      <p:pic>
        <p:nvPicPr>
          <p:cNvPr id="173" name="Google Shape;173;p19"/>
          <p:cNvPicPr preferRelativeResize="0"/>
          <p:nvPr/>
        </p:nvPicPr>
        <p:blipFill>
          <a:blip r:embed="rId3">
            <a:alphaModFix/>
          </a:blip>
          <a:stretch>
            <a:fillRect/>
          </a:stretch>
        </p:blipFill>
        <p:spPr>
          <a:xfrm>
            <a:off x="4799900" y="1129075"/>
            <a:ext cx="3813750" cy="1792875"/>
          </a:xfrm>
          <a:prstGeom prst="rect">
            <a:avLst/>
          </a:prstGeom>
          <a:noFill/>
          <a:ln>
            <a:noFill/>
          </a:ln>
        </p:spPr>
      </p:pic>
      <p:pic>
        <p:nvPicPr>
          <p:cNvPr id="174" name="Google Shape;174;p19"/>
          <p:cNvPicPr preferRelativeResize="0"/>
          <p:nvPr/>
        </p:nvPicPr>
        <p:blipFill>
          <a:blip r:embed="rId4">
            <a:alphaModFix/>
          </a:blip>
          <a:stretch>
            <a:fillRect/>
          </a:stretch>
        </p:blipFill>
        <p:spPr>
          <a:xfrm>
            <a:off x="6548175" y="2983800"/>
            <a:ext cx="2295525" cy="153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implementation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Instead of Java7 we used</a:t>
            </a:r>
            <a:r>
              <a:rPr lang="en" sz="1400"/>
              <a:t> </a:t>
            </a:r>
            <a:r>
              <a:rPr lang="en"/>
              <a:t>Python 3.8.10</a:t>
            </a:r>
            <a:endParaRPr/>
          </a:p>
          <a:p>
            <a:pPr indent="-311150" lvl="0" marL="457200" rtl="0" algn="l">
              <a:lnSpc>
                <a:spcPct val="200000"/>
              </a:lnSpc>
              <a:spcBef>
                <a:spcPts val="0"/>
              </a:spcBef>
              <a:spcAft>
                <a:spcPts val="0"/>
              </a:spcAft>
              <a:buSzPts val="1300"/>
              <a:buChar char="●"/>
            </a:pPr>
            <a:r>
              <a:rPr lang="en"/>
              <a:t>Easier for scripting</a:t>
            </a:r>
            <a:endParaRPr/>
          </a:p>
          <a:p>
            <a:pPr indent="-311150" lvl="0" marL="457200" rtl="0" algn="l">
              <a:lnSpc>
                <a:spcPct val="200000"/>
              </a:lnSpc>
              <a:spcBef>
                <a:spcPts val="0"/>
              </a:spcBef>
              <a:spcAft>
                <a:spcPts val="0"/>
              </a:spcAft>
              <a:buSzPts val="1300"/>
              <a:buChar char="●"/>
            </a:pPr>
            <a:r>
              <a:rPr lang="en"/>
              <a:t>Instead of built in browser extension, we used script for simplicity of replicating</a:t>
            </a:r>
            <a:endParaRPr/>
          </a:p>
          <a:p>
            <a:pPr indent="-311150" lvl="0" marL="457200" rtl="0" algn="l">
              <a:lnSpc>
                <a:spcPct val="200000"/>
              </a:lnSpc>
              <a:spcBef>
                <a:spcPts val="0"/>
              </a:spcBef>
              <a:spcAft>
                <a:spcPts val="0"/>
              </a:spcAft>
              <a:buSzPts val="1300"/>
              <a:buChar char="●"/>
            </a:pPr>
            <a:r>
              <a:rPr lang="en"/>
              <a:t>We simulated internet activity with a list</a:t>
            </a:r>
            <a:endParaRPr/>
          </a:p>
          <a:p>
            <a:pPr indent="-311150" lvl="0" marL="457200" rtl="0" algn="l">
              <a:lnSpc>
                <a:spcPct val="200000"/>
              </a:lnSpc>
              <a:spcBef>
                <a:spcPts val="0"/>
              </a:spcBef>
              <a:spcAft>
                <a:spcPts val="0"/>
              </a:spcAft>
              <a:buSzPts val="1300"/>
              <a:buChar char="●"/>
            </a:pPr>
            <a:r>
              <a:rPr lang="en"/>
              <a:t>PhishTank has a list of verified </a:t>
            </a:r>
            <a:r>
              <a:rPr lang="en"/>
              <a:t>phishing</a:t>
            </a:r>
            <a:r>
              <a:rPr lang="en"/>
              <a:t> sites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will test our implementation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Create list of phishing and valid sites</a:t>
            </a:r>
            <a:endParaRPr sz="1600"/>
          </a:p>
          <a:p>
            <a:pPr indent="-330200" lvl="0" marL="457200" rtl="0" algn="l">
              <a:lnSpc>
                <a:spcPct val="200000"/>
              </a:lnSpc>
              <a:spcBef>
                <a:spcPts val="0"/>
              </a:spcBef>
              <a:spcAft>
                <a:spcPts val="0"/>
              </a:spcAft>
              <a:buSzPts val="1600"/>
              <a:buChar char="●"/>
            </a:pPr>
            <a:r>
              <a:rPr lang="en" sz="1600"/>
              <a:t>Input this list into the model</a:t>
            </a:r>
            <a:endParaRPr sz="1600"/>
          </a:p>
          <a:p>
            <a:pPr indent="-330200" lvl="0" marL="457200" rtl="0" algn="l">
              <a:lnSpc>
                <a:spcPct val="200000"/>
              </a:lnSpc>
              <a:spcBef>
                <a:spcPts val="0"/>
              </a:spcBef>
              <a:spcAft>
                <a:spcPts val="0"/>
              </a:spcAft>
              <a:buSzPts val="1600"/>
              <a:buChar char="●"/>
            </a:pPr>
            <a:r>
              <a:rPr lang="en" sz="1600"/>
              <a:t>For-each threshold value seen in the paper’s results, run the model </a:t>
            </a:r>
            <a:endParaRPr sz="1600"/>
          </a:p>
          <a:p>
            <a:pPr indent="-330200" lvl="0" marL="457200" rtl="0" algn="l">
              <a:lnSpc>
                <a:spcPct val="200000"/>
              </a:lnSpc>
              <a:spcBef>
                <a:spcPts val="0"/>
              </a:spcBef>
              <a:spcAft>
                <a:spcPts val="0"/>
              </a:spcAft>
              <a:buSzPts val="1600"/>
              <a:buChar char="●"/>
            </a:pPr>
            <a:r>
              <a:rPr lang="en" sz="1600"/>
              <a:t>Generate the results and compare to the authors’ results.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