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64" r:id="rId7"/>
    <p:sldId id="261" r:id="rId8"/>
    <p:sldId id="262"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869" autoAdjust="0"/>
  </p:normalViewPr>
  <p:slideViewPr>
    <p:cSldViewPr snapToGrid="0">
      <p:cViewPr varScale="1">
        <p:scale>
          <a:sx n="66" d="100"/>
          <a:sy n="66" d="100"/>
        </p:scale>
        <p:origin x="1330" y="43"/>
      </p:cViewPr>
      <p:guideLst/>
    </p:cSldViewPr>
  </p:slideViewPr>
  <p:outlineViewPr>
    <p:cViewPr>
      <p:scale>
        <a:sx n="33" d="100"/>
        <a:sy n="33" d="100"/>
      </p:scale>
      <p:origin x="0" y="-343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AC622-2DD0-47AE-A069-F1FCDB92D6E4}"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B7F12-8215-4109-AE0F-B79C24C33EA1}" type="slidenum">
              <a:rPr lang="en-US" smtClean="0"/>
              <a:t>‹#›</a:t>
            </a:fld>
            <a:endParaRPr lang="en-US"/>
          </a:p>
        </p:txBody>
      </p:sp>
    </p:spTree>
    <p:extLst>
      <p:ext uri="{BB962C8B-B14F-4D97-AF65-F5344CB8AC3E}">
        <p14:creationId xmlns:p14="http://schemas.microsoft.com/office/powerpoint/2010/main" val="349634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5B7F12-8215-4109-AE0F-B79C24C33EA1}" type="slidenum">
              <a:rPr lang="en-US" smtClean="0"/>
              <a:t>1</a:t>
            </a:fld>
            <a:endParaRPr lang="en-US"/>
          </a:p>
        </p:txBody>
      </p:sp>
    </p:spTree>
    <p:extLst>
      <p:ext uri="{BB962C8B-B14F-4D97-AF65-F5344CB8AC3E}">
        <p14:creationId xmlns:p14="http://schemas.microsoft.com/office/powerpoint/2010/main" val="2325695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12121"/>
                </a:solidFill>
                <a:effectLst/>
                <a:latin typeface="Roboto" panose="02000000000000000000" pitchFamily="2" charset="0"/>
              </a:rPr>
              <a:t>An assumption is that Tobacco (</a:t>
            </a:r>
            <a:r>
              <a:rPr lang="en-US" b="0" i="0" dirty="0" err="1">
                <a:solidFill>
                  <a:srgbClr val="202124"/>
                </a:solidFill>
                <a:effectLst/>
                <a:latin typeface="Roboto" panose="02000000000000000000" pitchFamily="2" charset="0"/>
              </a:rPr>
              <a:t>tuh</a:t>
            </a:r>
            <a:r>
              <a:rPr lang="en-US" b="0" i="0" dirty="0" err="1">
                <a:solidFill>
                  <a:srgbClr val="3C4043"/>
                </a:solidFill>
                <a:effectLst/>
                <a:latin typeface="Roboto" panose="02000000000000000000" pitchFamily="2" charset="0"/>
              </a:rPr>
              <a:t>·</a:t>
            </a:r>
            <a:r>
              <a:rPr lang="en-US" b="1" i="0" dirty="0" err="1">
                <a:solidFill>
                  <a:srgbClr val="202124"/>
                </a:solidFill>
                <a:effectLst/>
                <a:latin typeface="Roboto" panose="02000000000000000000" pitchFamily="2" charset="0"/>
              </a:rPr>
              <a:t>ba</a:t>
            </a:r>
            <a:r>
              <a:rPr lang="en-US" b="0" i="0" dirty="0" err="1">
                <a:solidFill>
                  <a:srgbClr val="3C4043"/>
                </a:solidFill>
                <a:effectLst/>
                <a:latin typeface="Roboto" panose="02000000000000000000" pitchFamily="2" charset="0"/>
              </a:rPr>
              <a:t>·</a:t>
            </a:r>
            <a:r>
              <a:rPr lang="en-US" b="0" i="0" dirty="0" err="1">
                <a:solidFill>
                  <a:srgbClr val="202124"/>
                </a:solidFill>
                <a:effectLst/>
                <a:latin typeface="Roboto" panose="02000000000000000000" pitchFamily="2" charset="0"/>
              </a:rPr>
              <a:t>know</a:t>
            </a:r>
            <a:r>
              <a:rPr lang="en-US" b="0" i="0" dirty="0">
                <a:solidFill>
                  <a:srgbClr val="202124"/>
                </a:solidFill>
                <a:effectLst/>
                <a:latin typeface="Roboto" panose="02000000000000000000" pitchFamily="2" charset="0"/>
              </a:rPr>
              <a:t>)</a:t>
            </a:r>
            <a:r>
              <a:rPr lang="en-US" b="0" i="0" dirty="0">
                <a:solidFill>
                  <a:srgbClr val="212121"/>
                </a:solidFill>
                <a:effectLst/>
                <a:latin typeface="Roboto" panose="02000000000000000000" pitchFamily="2" charset="0"/>
              </a:rPr>
              <a:t> users can pay up to 50% or more for health insurance. </a:t>
            </a:r>
          </a:p>
          <a:p>
            <a:pPr algn="l"/>
            <a:r>
              <a:rPr lang="en-US" b="0" i="0" dirty="0">
                <a:solidFill>
                  <a:srgbClr val="212121"/>
                </a:solidFill>
                <a:effectLst/>
                <a:latin typeface="Roboto" panose="02000000000000000000" pitchFamily="2" charset="0"/>
              </a:rPr>
              <a:t>Gender can influence the health insurance costs.  Another assumption is that men pay more because women live longer than men. </a:t>
            </a:r>
          </a:p>
          <a:p>
            <a:pPr algn="l"/>
            <a:r>
              <a:rPr lang="en-US" b="0" i="0" dirty="0">
                <a:solidFill>
                  <a:srgbClr val="212121"/>
                </a:solidFill>
                <a:effectLst/>
                <a:latin typeface="Roboto" panose="02000000000000000000" pitchFamily="2" charset="0"/>
              </a:rPr>
              <a:t>The analysis will help to answer the questions:</a:t>
            </a:r>
          </a:p>
          <a:p>
            <a:endParaRPr lang="en-US" dirty="0"/>
          </a:p>
        </p:txBody>
      </p:sp>
      <p:sp>
        <p:nvSpPr>
          <p:cNvPr id="4" name="Slide Number Placeholder 3"/>
          <p:cNvSpPr>
            <a:spLocks noGrp="1"/>
          </p:cNvSpPr>
          <p:nvPr>
            <p:ph type="sldNum" sz="quarter" idx="5"/>
          </p:nvPr>
        </p:nvSpPr>
        <p:spPr/>
        <p:txBody>
          <a:bodyPr/>
          <a:lstStyle/>
          <a:p>
            <a:fld id="{7E5B7F12-8215-4109-AE0F-B79C24C33EA1}" type="slidenum">
              <a:rPr lang="en-US" smtClean="0"/>
              <a:t>4</a:t>
            </a:fld>
            <a:endParaRPr lang="en-US"/>
          </a:p>
        </p:txBody>
      </p:sp>
    </p:spTree>
    <p:extLst>
      <p:ext uri="{BB962C8B-B14F-4D97-AF65-F5344CB8AC3E}">
        <p14:creationId xmlns:p14="http://schemas.microsoft.com/office/powerpoint/2010/main" val="61139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statistic was used to learn more about the insurance prices dataset.  Information like mean, count, std, min, max costs</a:t>
            </a:r>
          </a:p>
          <a:p>
            <a:r>
              <a:rPr lang="en-US" dirty="0"/>
              <a:t>We divided our dataset in two groups for the smoker variable: smoker and non-smoker and for the sex variable; female and male</a:t>
            </a:r>
          </a:p>
          <a:p>
            <a:r>
              <a:rPr lang="en-US" dirty="0"/>
              <a:t>Created some visualizations like Boxplot to see the difference of insurance costs of our variables smoker and sex and look </a:t>
            </a:r>
          </a:p>
          <a:p>
            <a:r>
              <a:rPr lang="en-US" dirty="0"/>
              <a:t>Made a </a:t>
            </a:r>
            <a:r>
              <a:rPr lang="en-US" dirty="0" err="1"/>
              <a:t>pairplot</a:t>
            </a:r>
            <a:r>
              <a:rPr lang="en-US" dirty="0"/>
              <a:t> to look for correlations between the variables</a:t>
            </a:r>
          </a:p>
          <a:p>
            <a:r>
              <a:rPr lang="en-US" dirty="0"/>
              <a:t>Made a scatterplot to visualize a correlation</a:t>
            </a:r>
          </a:p>
          <a:p>
            <a:r>
              <a:rPr lang="en-US" dirty="0"/>
              <a:t>We ran a correlation test (</a:t>
            </a:r>
            <a:r>
              <a:rPr lang="en-US" dirty="0" err="1"/>
              <a:t>Pearsonr</a:t>
            </a:r>
            <a:r>
              <a:rPr lang="en-US" dirty="0"/>
              <a:t>) and two-sample t-tests to prove the hypothesis so we can reject them or fail to reject them</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E5B7F12-8215-4109-AE0F-B79C24C33EA1}" type="slidenum">
              <a:rPr lang="en-US" smtClean="0"/>
              <a:t>5</a:t>
            </a:fld>
            <a:endParaRPr lang="en-US"/>
          </a:p>
        </p:txBody>
      </p:sp>
    </p:spTree>
    <p:extLst>
      <p:ext uri="{BB962C8B-B14F-4D97-AF65-F5344CB8AC3E}">
        <p14:creationId xmlns:p14="http://schemas.microsoft.com/office/powerpoint/2010/main" val="1840566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correlation between </a:t>
            </a:r>
            <a:r>
              <a:rPr lang="en-US" dirty="0" err="1"/>
              <a:t>bmi</a:t>
            </a:r>
            <a:r>
              <a:rPr lang="en-US" dirty="0"/>
              <a:t> and charges was found.  In the scatter plot </a:t>
            </a:r>
            <a:r>
              <a:rPr lang="en-US" b="0" i="0" dirty="0">
                <a:solidFill>
                  <a:srgbClr val="000000"/>
                </a:solidFill>
                <a:effectLst/>
                <a:latin typeface="Helvetica Neue"/>
              </a:rPr>
              <a:t>As the </a:t>
            </a:r>
            <a:r>
              <a:rPr lang="en-US" b="0" i="0" dirty="0" err="1">
                <a:solidFill>
                  <a:srgbClr val="000000"/>
                </a:solidFill>
                <a:effectLst/>
                <a:latin typeface="Helvetica Neue"/>
              </a:rPr>
              <a:t>bmi</a:t>
            </a:r>
            <a:r>
              <a:rPr lang="en-US" b="0" i="0" dirty="0">
                <a:solidFill>
                  <a:srgbClr val="000000"/>
                </a:solidFill>
                <a:effectLst/>
                <a:latin typeface="Helvetica Neue"/>
              </a:rPr>
              <a:t> increases, the charges will also increase.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correlation test tell us if there is a linear correlation  between two variables and how strong it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0.806 is close to 1 and means that there is a strong positive correlation between </a:t>
            </a:r>
            <a:r>
              <a:rPr lang="en-US" dirty="0" err="1"/>
              <a:t>bmi</a:t>
            </a:r>
            <a:r>
              <a:rPr lang="en-US" dirty="0"/>
              <a:t> and charges.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 value is less than .05, this means that there is a significant correlation.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E5B7F12-8215-4109-AE0F-B79C24C33EA1}" type="slidenum">
              <a:rPr lang="en-US" smtClean="0"/>
              <a:t>6</a:t>
            </a:fld>
            <a:endParaRPr lang="en-US"/>
          </a:p>
        </p:txBody>
      </p:sp>
    </p:spTree>
    <p:extLst>
      <p:ext uri="{BB962C8B-B14F-4D97-AF65-F5344CB8AC3E}">
        <p14:creationId xmlns:p14="http://schemas.microsoft.com/office/powerpoint/2010/main" val="3376563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We ran a t-test of the two samples and to compare the means of the two samples.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Over the 1338 insured individuals, the average cost for non-smokers was $</a:t>
            </a:r>
            <a:r>
              <a:rPr lang="en-US" b="0" i="0" dirty="0">
                <a:solidFill>
                  <a:srgbClr val="212121"/>
                </a:solidFill>
                <a:effectLst/>
                <a:latin typeface="Roboto" panose="02000000000000000000" pitchFamily="2" charset="0"/>
              </a:rPr>
              <a:t>8434.</a:t>
            </a:r>
            <a:r>
              <a:rPr lang="en-US" b="0" i="0" dirty="0">
                <a:solidFill>
                  <a:srgbClr val="202124"/>
                </a:solidFill>
                <a:effectLst/>
                <a:latin typeface="Roboto" panose="02000000000000000000" pitchFamily="2" charset="0"/>
              </a:rPr>
              <a:t>. However, the average cost for smokers was $</a:t>
            </a:r>
            <a:r>
              <a:rPr lang="en-US" b="0" i="0" dirty="0">
                <a:solidFill>
                  <a:srgbClr val="212121"/>
                </a:solidFill>
                <a:effectLst/>
                <a:latin typeface="Roboto" panose="02000000000000000000" pitchFamily="2" charset="0"/>
              </a:rPr>
              <a:t>32050.  Higher </a:t>
            </a:r>
            <a:r>
              <a:rPr lang="en-US" sz="1200" dirty="0"/>
              <a:t>3.8 times </a:t>
            </a:r>
            <a:endParaRPr lang="en-US"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The t value indicates that there is a difference of 46.66 standard deviation between the two means. (</a:t>
            </a:r>
            <a:r>
              <a:rPr lang="en-US" b="0" i="0" dirty="0">
                <a:solidFill>
                  <a:srgbClr val="202124"/>
                </a:solidFill>
                <a:effectLst/>
                <a:latin typeface="Roboto" panose="02000000000000000000" pitchFamily="2" charset="0"/>
              </a:rPr>
              <a:t>Standard deviation </a:t>
            </a:r>
            <a:r>
              <a:rPr lang="en-US" b="1" i="0" dirty="0">
                <a:solidFill>
                  <a:srgbClr val="202124"/>
                </a:solidFill>
                <a:effectLst/>
                <a:latin typeface="Roboto" panose="02000000000000000000" pitchFamily="2" charset="0"/>
              </a:rPr>
              <a:t>measures the spread of a data distribution</a:t>
            </a:r>
            <a:r>
              <a:rPr lang="en-US" b="0" i="0" dirty="0">
                <a:solidFill>
                  <a:srgbClr val="202124"/>
                </a:solidFill>
                <a:effectLst/>
                <a:latin typeface="Roboto" panose="02000000000000000000" pitchFamily="2" charset="0"/>
              </a:rPr>
              <a:t>. The more spread out a data distribution is, the greater its standard deviation.)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The p-value is extremely small, implying that this is a real difference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A p-value less than 0.05 (typically ≤ 0.05) is statistically significant. It indicates </a:t>
            </a:r>
            <a:r>
              <a:rPr lang="en-US" b="1" i="0" dirty="0">
                <a:solidFill>
                  <a:srgbClr val="202124"/>
                </a:solidFill>
                <a:effectLst/>
                <a:latin typeface="Roboto" panose="02000000000000000000" pitchFamily="2" charset="0"/>
              </a:rPr>
              <a:t>strong evidence against the null hypothesis</a:t>
            </a:r>
            <a:r>
              <a:rPr lang="en-US" b="0" i="0" dirty="0">
                <a:solidFill>
                  <a:srgbClr val="202124"/>
                </a:solidFill>
                <a:effectLst/>
                <a:latin typeface="Roboto" panose="02000000000000000000" pitchFamily="2" charset="0"/>
              </a:rPr>
              <a:t>, as there is less than a 5% probability the null is correct (and the results are random).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E5B7F12-8215-4109-AE0F-B79C24C33EA1}" type="slidenum">
              <a:rPr lang="en-US" smtClean="0"/>
              <a:t>7</a:t>
            </a:fld>
            <a:endParaRPr lang="en-US"/>
          </a:p>
        </p:txBody>
      </p:sp>
    </p:spTree>
    <p:extLst>
      <p:ext uri="{BB962C8B-B14F-4D97-AF65-F5344CB8AC3E}">
        <p14:creationId xmlns:p14="http://schemas.microsoft.com/office/powerpoint/2010/main" val="3457895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Over the 1338 insured individuals, the average cost for female was $12,569. However, the average cost for male was $13,956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Median value for female - </a:t>
            </a:r>
            <a:r>
              <a:rPr lang="en-US" b="0" i="0" dirty="0">
                <a:solidFill>
                  <a:srgbClr val="212121"/>
                </a:solidFill>
                <a:effectLst/>
                <a:latin typeface="Courier New" panose="02070309020205020404" pitchFamily="49" charset="0"/>
              </a:rPr>
              <a:t>$9,412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Median value for male - </a:t>
            </a:r>
            <a:r>
              <a:rPr lang="en-US" b="0" i="0" dirty="0">
                <a:solidFill>
                  <a:srgbClr val="212121"/>
                </a:solidFill>
                <a:effectLst/>
                <a:latin typeface="Courier New" panose="02070309020205020404" pitchFamily="49" charset="0"/>
              </a:rPr>
              <a:t>$9369.61</a:t>
            </a: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The t value indicates that there is a difference of 2.09 standard deviation between the two means. (</a:t>
            </a:r>
            <a:r>
              <a:rPr lang="en-US" b="0" i="0" dirty="0">
                <a:solidFill>
                  <a:srgbClr val="202124"/>
                </a:solidFill>
                <a:effectLst/>
                <a:latin typeface="Roboto" panose="02000000000000000000" pitchFamily="2" charset="0"/>
              </a:rPr>
              <a:t>Standard deviation </a:t>
            </a:r>
            <a:r>
              <a:rPr lang="en-US" b="1" i="0" dirty="0">
                <a:solidFill>
                  <a:srgbClr val="202124"/>
                </a:solidFill>
                <a:effectLst/>
                <a:latin typeface="Roboto" panose="02000000000000000000" pitchFamily="2" charset="0"/>
              </a:rPr>
              <a:t>measures the spread of a data distribution</a:t>
            </a:r>
            <a:r>
              <a:rPr lang="en-US" b="0" i="0" dirty="0">
                <a:solidFill>
                  <a:srgbClr val="202124"/>
                </a:solidFill>
                <a:effectLst/>
                <a:latin typeface="Roboto" panose="02000000000000000000" pitchFamily="2" charset="0"/>
              </a:rPr>
              <a:t>. The more spread out a data distribution is, the greater its standard deviation.)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The p-value is less than 0.05, implying that this is a real difference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Quartile(</a:t>
            </a:r>
            <a:r>
              <a:rPr lang="en-US" b="1" i="0" dirty="0" err="1">
                <a:solidFill>
                  <a:srgbClr val="202124"/>
                </a:solidFill>
                <a:effectLst/>
                <a:latin typeface="Roboto" panose="02000000000000000000" pitchFamily="2" charset="0"/>
              </a:rPr>
              <a:t>kwor</a:t>
            </a:r>
            <a:r>
              <a:rPr lang="en-US" b="0" i="0" dirty="0" err="1">
                <a:solidFill>
                  <a:srgbClr val="3C4043"/>
                </a:solidFill>
                <a:effectLst/>
                <a:latin typeface="Roboto" panose="02000000000000000000" pitchFamily="2" charset="0"/>
              </a:rPr>
              <a:t>·</a:t>
            </a:r>
            <a:r>
              <a:rPr lang="en-US" b="0" i="0" dirty="0" err="1">
                <a:solidFill>
                  <a:srgbClr val="202124"/>
                </a:solidFill>
                <a:effectLst/>
                <a:latin typeface="Roboto" panose="02000000000000000000" pitchFamily="2" charset="0"/>
              </a:rPr>
              <a:t>tile</a:t>
            </a:r>
            <a:r>
              <a:rPr lang="en-US" b="0" i="0" dirty="0">
                <a:solidFill>
                  <a:srgbClr val="202124"/>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E5B7F12-8215-4109-AE0F-B79C24C33EA1}" type="slidenum">
              <a:rPr lang="en-US" smtClean="0"/>
              <a:t>8</a:t>
            </a:fld>
            <a:endParaRPr lang="en-US"/>
          </a:p>
        </p:txBody>
      </p:sp>
    </p:spTree>
    <p:extLst>
      <p:ext uri="{BB962C8B-B14F-4D97-AF65-F5344CB8AC3E}">
        <p14:creationId xmlns:p14="http://schemas.microsoft.com/office/powerpoint/2010/main" val="27075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02124"/>
                </a:solidFill>
                <a:effectLst/>
                <a:latin typeface="Roboto" panose="02000000000000000000" pitchFamily="2" charset="0"/>
              </a:rPr>
              <a:t>Detettence</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duh</a:t>
            </a:r>
            <a:r>
              <a:rPr lang="en-US" b="0" i="0" dirty="0" err="1">
                <a:solidFill>
                  <a:srgbClr val="3C4043"/>
                </a:solidFill>
                <a:effectLst/>
                <a:latin typeface="Roboto" panose="02000000000000000000" pitchFamily="2" charset="0"/>
              </a:rPr>
              <a:t>·</a:t>
            </a:r>
            <a:r>
              <a:rPr lang="en-US" b="1" i="0" dirty="0" err="1">
                <a:solidFill>
                  <a:srgbClr val="202124"/>
                </a:solidFill>
                <a:effectLst/>
                <a:latin typeface="Roboto" panose="02000000000000000000" pitchFamily="2" charset="0"/>
              </a:rPr>
              <a:t>tur</a:t>
            </a:r>
            <a:r>
              <a:rPr lang="en-US" b="0" i="0" dirty="0" err="1">
                <a:solidFill>
                  <a:srgbClr val="3C4043"/>
                </a:solidFill>
                <a:effectLst/>
                <a:latin typeface="Roboto" panose="02000000000000000000" pitchFamily="2" charset="0"/>
              </a:rPr>
              <a:t>·</a:t>
            </a:r>
            <a:r>
              <a:rPr lang="en-US" b="0" i="0" dirty="0" err="1">
                <a:solidFill>
                  <a:srgbClr val="202124"/>
                </a:solidFill>
                <a:effectLst/>
                <a:latin typeface="Roboto" panose="02000000000000000000" pitchFamily="2" charset="0"/>
              </a:rPr>
              <a:t>uhns</a:t>
            </a:r>
            <a:r>
              <a:rPr lang="en-US" b="0" i="0" dirty="0">
                <a:solidFill>
                  <a:srgbClr val="202124"/>
                </a:solidFill>
                <a:effectLst/>
                <a:latin typeface="Roboto" panose="02000000000000000000" pitchFamily="2" charset="0"/>
              </a:rPr>
              <a:t>) - prevention</a:t>
            </a:r>
            <a:endParaRPr lang="en-US" dirty="0"/>
          </a:p>
        </p:txBody>
      </p:sp>
      <p:sp>
        <p:nvSpPr>
          <p:cNvPr id="4" name="Slide Number Placeholder 3"/>
          <p:cNvSpPr>
            <a:spLocks noGrp="1"/>
          </p:cNvSpPr>
          <p:nvPr>
            <p:ph type="sldNum" sz="quarter" idx="5"/>
          </p:nvPr>
        </p:nvSpPr>
        <p:spPr/>
        <p:txBody>
          <a:bodyPr/>
          <a:lstStyle/>
          <a:p>
            <a:fld id="{7E5B7F12-8215-4109-AE0F-B79C24C33EA1}" type="slidenum">
              <a:rPr lang="en-US" smtClean="0"/>
              <a:t>9</a:t>
            </a:fld>
            <a:endParaRPr lang="en-US"/>
          </a:p>
        </p:txBody>
      </p:sp>
    </p:spTree>
    <p:extLst>
      <p:ext uri="{BB962C8B-B14F-4D97-AF65-F5344CB8AC3E}">
        <p14:creationId xmlns:p14="http://schemas.microsoft.com/office/powerpoint/2010/main" val="377121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Offer medical insurance monthly premium discounts for current obese medical insurance policy holders, to receive lower medical insurance rates. If an obese policy holder is currently overweight, then they can receive a monthly discount by losing body weight or by entering approved physical fitness plan.</a:t>
            </a:r>
          </a:p>
          <a:p>
            <a:endParaRPr lang="en-US" dirty="0"/>
          </a:p>
        </p:txBody>
      </p:sp>
      <p:sp>
        <p:nvSpPr>
          <p:cNvPr id="4" name="Slide Number Placeholder 3"/>
          <p:cNvSpPr>
            <a:spLocks noGrp="1"/>
          </p:cNvSpPr>
          <p:nvPr>
            <p:ph type="sldNum" sz="quarter" idx="5"/>
          </p:nvPr>
        </p:nvSpPr>
        <p:spPr/>
        <p:txBody>
          <a:bodyPr/>
          <a:lstStyle/>
          <a:p>
            <a:fld id="{7E5B7F12-8215-4109-AE0F-B79C24C33EA1}" type="slidenum">
              <a:rPr lang="en-US" smtClean="0"/>
              <a:t>10</a:t>
            </a:fld>
            <a:endParaRPr lang="en-US"/>
          </a:p>
        </p:txBody>
      </p:sp>
    </p:spTree>
    <p:extLst>
      <p:ext uri="{BB962C8B-B14F-4D97-AF65-F5344CB8AC3E}">
        <p14:creationId xmlns:p14="http://schemas.microsoft.com/office/powerpoint/2010/main" val="356347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0223-8463-4ED4-8F30-1425A5AB5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13016-235E-4EED-83CA-726EAF428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14686-F284-4703-9C0C-BAAE7B0E436C}"/>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5" name="Footer Placeholder 4">
            <a:extLst>
              <a:ext uri="{FF2B5EF4-FFF2-40B4-BE49-F238E27FC236}">
                <a16:creationId xmlns:a16="http://schemas.microsoft.com/office/drawing/2014/main" id="{75E66DA8-1C55-4FD2-B9BA-9C6F05608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24D68-AE29-42F4-96E0-C42747D3D772}"/>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68277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D4A2-1C59-4BDB-8AD1-F7284A325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605E97-BF1C-4509-96FB-9A32321B7E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42B6D-6899-4140-B16E-8349A2DB32E9}"/>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5" name="Footer Placeholder 4">
            <a:extLst>
              <a:ext uri="{FF2B5EF4-FFF2-40B4-BE49-F238E27FC236}">
                <a16:creationId xmlns:a16="http://schemas.microsoft.com/office/drawing/2014/main" id="{6876C7D0-90D4-40CF-9D4C-DFE6C71C2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E9CA7-627C-422A-9F53-0E01604F3898}"/>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293276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15F2C-F758-4AD2-B4EE-1A0CCE3315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E4778C-08A9-4698-9259-EA9F0821F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19769-B20F-4454-8D40-B0AE8792A823}"/>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5" name="Footer Placeholder 4">
            <a:extLst>
              <a:ext uri="{FF2B5EF4-FFF2-40B4-BE49-F238E27FC236}">
                <a16:creationId xmlns:a16="http://schemas.microsoft.com/office/drawing/2014/main" id="{93AC3C6C-8044-497E-833E-1BB5E8FCF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9DA7A-5733-4F8F-9431-DB7EB3276281}"/>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147570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382E-9069-40CD-82AA-C471B8C30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09653-1D5C-4867-9EE6-E5C0AB228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C8CDF-6546-48D2-B3DE-264D2FA6BED4}"/>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5" name="Footer Placeholder 4">
            <a:extLst>
              <a:ext uri="{FF2B5EF4-FFF2-40B4-BE49-F238E27FC236}">
                <a16:creationId xmlns:a16="http://schemas.microsoft.com/office/drawing/2014/main" id="{BF4A68BE-3D18-4661-9105-111F59E22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DAA9D-CBBB-4FF5-9F8F-3D81765EA87F}"/>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113547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8BB6-B200-46BF-ACF4-681FC9FA5E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8121E0-17FC-4973-BA52-4B21FCB67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0D6F2E-D02C-4F17-B0D2-7E05A3BB8B21}"/>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5" name="Footer Placeholder 4">
            <a:extLst>
              <a:ext uri="{FF2B5EF4-FFF2-40B4-BE49-F238E27FC236}">
                <a16:creationId xmlns:a16="http://schemas.microsoft.com/office/drawing/2014/main" id="{C8EF63A8-0352-48D9-A553-E86298429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E9E45-533A-4DD5-8275-9ACCAE9126D3}"/>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44522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6700-A79B-47A4-98B9-BE3858672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D4529-594E-4962-9BCF-9ECE9DBEA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32629-D375-4219-A5A6-5A30D535F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7E8DA5-8AAC-4906-A68E-0E7F92D14B96}"/>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6" name="Footer Placeholder 5">
            <a:extLst>
              <a:ext uri="{FF2B5EF4-FFF2-40B4-BE49-F238E27FC236}">
                <a16:creationId xmlns:a16="http://schemas.microsoft.com/office/drawing/2014/main" id="{96C30D26-FE9C-4EA3-BBEF-786695ABF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8DB64-D25C-458B-9DD2-BC84B595D791}"/>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168109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7D3C-C403-4453-B28E-E44A89101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AD89C4-D094-467D-8755-3F932CB72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3D30A-73CA-4726-A242-F5DC42814C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7BD56F-A0CA-4E79-8AEA-169ED46BBA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EDABD-3C83-44DA-90F9-3C916873EF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21B536-13FE-4414-82CE-E8E37CF6597C}"/>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8" name="Footer Placeholder 7">
            <a:extLst>
              <a:ext uri="{FF2B5EF4-FFF2-40B4-BE49-F238E27FC236}">
                <a16:creationId xmlns:a16="http://schemas.microsoft.com/office/drawing/2014/main" id="{E7D2B5F4-7CB7-4D5C-BC03-EA95F9DE78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3FBD66-2827-4C37-964E-77DD645D5A71}"/>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247433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2C31-D9AB-4233-AA3D-513D3BB691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06E30D-CA45-498D-B648-224834C2A63F}"/>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4" name="Footer Placeholder 3">
            <a:extLst>
              <a:ext uri="{FF2B5EF4-FFF2-40B4-BE49-F238E27FC236}">
                <a16:creationId xmlns:a16="http://schemas.microsoft.com/office/drawing/2014/main" id="{2B6E5157-2219-41B3-A237-8BCEEAC486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5B1F7-87A2-4220-8097-90E0C5006FE2}"/>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48763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847F7-0EE4-4B8C-8CFB-8ACFF93564C6}"/>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3" name="Footer Placeholder 2">
            <a:extLst>
              <a:ext uri="{FF2B5EF4-FFF2-40B4-BE49-F238E27FC236}">
                <a16:creationId xmlns:a16="http://schemas.microsoft.com/office/drawing/2014/main" id="{D760430F-5338-4193-A056-6708E75672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276A93-4949-4CC8-94C7-ABB4FBB8DDA0}"/>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175489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EFF7-11E1-4936-8780-8F77DA79D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143597-E487-4AF9-B5C8-CAB176DAD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10649-75B5-4C23-805C-A272F15C4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D63C1-F55B-4886-A81B-81AB28985B20}"/>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6" name="Footer Placeholder 5">
            <a:extLst>
              <a:ext uri="{FF2B5EF4-FFF2-40B4-BE49-F238E27FC236}">
                <a16:creationId xmlns:a16="http://schemas.microsoft.com/office/drawing/2014/main" id="{ACE756FD-D568-4376-929D-D41DDECE2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455F3-A8AC-497C-B167-712D532ABD52}"/>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59576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5DB7-6E1D-485D-AC96-0960D6E9C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E19CDD-C985-40BC-BED1-4107D51CF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2B086-D29E-41AB-B003-C515B5C5D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FE73F-80AE-4F80-ACF0-6BA36686B5C4}"/>
              </a:ext>
            </a:extLst>
          </p:cNvPr>
          <p:cNvSpPr>
            <a:spLocks noGrp="1"/>
          </p:cNvSpPr>
          <p:nvPr>
            <p:ph type="dt" sz="half" idx="10"/>
          </p:nvPr>
        </p:nvSpPr>
        <p:spPr/>
        <p:txBody>
          <a:bodyPr/>
          <a:lstStyle/>
          <a:p>
            <a:fld id="{7F4E1D27-2E13-420E-9CE9-6C2E00E86E07}" type="datetimeFigureOut">
              <a:rPr lang="en-US" smtClean="0"/>
              <a:t>1/4/2022</a:t>
            </a:fld>
            <a:endParaRPr lang="en-US"/>
          </a:p>
        </p:txBody>
      </p:sp>
      <p:sp>
        <p:nvSpPr>
          <p:cNvPr id="6" name="Footer Placeholder 5">
            <a:extLst>
              <a:ext uri="{FF2B5EF4-FFF2-40B4-BE49-F238E27FC236}">
                <a16:creationId xmlns:a16="http://schemas.microsoft.com/office/drawing/2014/main" id="{6CA901B6-3272-4FB9-8245-8A56E646B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BB80A-D7D9-4CA1-9B19-CC12B40B7904}"/>
              </a:ext>
            </a:extLst>
          </p:cNvPr>
          <p:cNvSpPr>
            <a:spLocks noGrp="1"/>
          </p:cNvSpPr>
          <p:nvPr>
            <p:ph type="sldNum" sz="quarter" idx="12"/>
          </p:nvPr>
        </p:nvSpPr>
        <p:spPr/>
        <p:txBody>
          <a:bodyPr/>
          <a:lstStyle/>
          <a:p>
            <a:fld id="{E4B59E25-C1BA-4263-B184-464E0C393A1E}" type="slidenum">
              <a:rPr lang="en-US" smtClean="0"/>
              <a:t>‹#›</a:t>
            </a:fld>
            <a:endParaRPr lang="en-US"/>
          </a:p>
        </p:txBody>
      </p:sp>
    </p:spTree>
    <p:extLst>
      <p:ext uri="{BB962C8B-B14F-4D97-AF65-F5344CB8AC3E}">
        <p14:creationId xmlns:p14="http://schemas.microsoft.com/office/powerpoint/2010/main" val="158954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04895-7796-4650-85CE-79AC2A5D0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8CE3C-BC37-40AE-A425-02000B001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012B1-8294-4EE0-8BEA-DC4D3ED9C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E1D27-2E13-420E-9CE9-6C2E00E86E07}" type="datetimeFigureOut">
              <a:rPr lang="en-US" smtClean="0"/>
              <a:t>1/4/2022</a:t>
            </a:fld>
            <a:endParaRPr lang="en-US"/>
          </a:p>
        </p:txBody>
      </p:sp>
      <p:sp>
        <p:nvSpPr>
          <p:cNvPr id="5" name="Footer Placeholder 4">
            <a:extLst>
              <a:ext uri="{FF2B5EF4-FFF2-40B4-BE49-F238E27FC236}">
                <a16:creationId xmlns:a16="http://schemas.microsoft.com/office/drawing/2014/main" id="{EE84023A-48A6-4D08-AFD4-ABEFAD81A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0C7AE8-B73D-4580-98F8-E5FBB2CC1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59E25-C1BA-4263-B184-464E0C393A1E}" type="slidenum">
              <a:rPr lang="en-US" smtClean="0"/>
              <a:t>‹#›</a:t>
            </a:fld>
            <a:endParaRPr lang="en-US"/>
          </a:p>
        </p:txBody>
      </p:sp>
    </p:spTree>
    <p:extLst>
      <p:ext uri="{BB962C8B-B14F-4D97-AF65-F5344CB8AC3E}">
        <p14:creationId xmlns:p14="http://schemas.microsoft.com/office/powerpoint/2010/main" val="4093355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irichoi0218/insura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4CD4E-BFED-4ED2-A422-D63E8069B195}"/>
              </a:ext>
            </a:extLst>
          </p:cNvPr>
          <p:cNvSpPr>
            <a:spLocks noGrp="1"/>
          </p:cNvSpPr>
          <p:nvPr>
            <p:ph type="ctrTitle"/>
          </p:nvPr>
        </p:nvSpPr>
        <p:spPr>
          <a:xfrm>
            <a:off x="838199" y="743447"/>
            <a:ext cx="3597321" cy="3692028"/>
          </a:xfrm>
          <a:noFill/>
        </p:spPr>
        <p:txBody>
          <a:bodyPr>
            <a:normAutofit/>
          </a:bodyPr>
          <a:lstStyle/>
          <a:p>
            <a:pPr algn="l"/>
            <a:r>
              <a:rPr lang="en-US" sz="5200"/>
              <a:t>Analysis of Health Insurance Costs</a:t>
            </a:r>
          </a:p>
        </p:txBody>
      </p:sp>
      <p:grpSp>
        <p:nvGrpSpPr>
          <p:cNvPr id="40" name="Group 39">
            <a:extLst>
              <a:ext uri="{FF2B5EF4-FFF2-40B4-BE49-F238E27FC236}">
                <a16:creationId xmlns:a16="http://schemas.microsoft.com/office/drawing/2014/main" id="{2DA6B689-B374-480B-9E36-9155D6121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56050" y="484631"/>
            <a:ext cx="6497621" cy="5871719"/>
            <a:chOff x="7807230" y="2012810"/>
            <a:chExt cx="3251252" cy="3459865"/>
          </a:xfrm>
        </p:grpSpPr>
        <p:sp>
          <p:nvSpPr>
            <p:cNvPr id="41" name="Rectangle 40">
              <a:extLst>
                <a:ext uri="{FF2B5EF4-FFF2-40B4-BE49-F238E27FC236}">
                  <a16:creationId xmlns:a16="http://schemas.microsoft.com/office/drawing/2014/main" id="{60E59FD6-E33E-4F42-89E7-61B88FDA6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4995F93-B1E0-4B59-A7B8-7235C6039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picture containing text&#10;&#10;Description automatically generated">
            <a:extLst>
              <a:ext uri="{FF2B5EF4-FFF2-40B4-BE49-F238E27FC236}">
                <a16:creationId xmlns:a16="http://schemas.microsoft.com/office/drawing/2014/main" id="{1383510C-7984-432D-BDC9-D56118F53E57}"/>
              </a:ext>
            </a:extLst>
          </p:cNvPr>
          <p:cNvPicPr>
            <a:picLocks noChangeAspect="1"/>
          </p:cNvPicPr>
          <p:nvPr/>
        </p:nvPicPr>
        <p:blipFill rotWithShape="1">
          <a:blip r:embed="rId3">
            <a:extLst>
              <a:ext uri="{28A0092B-C50C-407E-A947-70E740481C1C}">
                <a14:useLocalDpi xmlns:a14="http://schemas.microsoft.com/office/drawing/2010/main" val="0"/>
              </a:ext>
            </a:extLst>
          </a:blip>
          <a:srcRect l="9707" r="15436" b="-2"/>
          <a:stretch/>
        </p:blipFill>
        <p:spPr>
          <a:xfrm>
            <a:off x="5455920" y="800734"/>
            <a:ext cx="5897880" cy="5239512"/>
          </a:xfrm>
          <a:prstGeom prst="rect">
            <a:avLst/>
          </a:prstGeom>
        </p:spPr>
      </p:pic>
    </p:spTree>
    <p:extLst>
      <p:ext uri="{BB962C8B-B14F-4D97-AF65-F5344CB8AC3E}">
        <p14:creationId xmlns:p14="http://schemas.microsoft.com/office/powerpoint/2010/main" val="320235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907B7-158C-428F-A7B3-CAF28B1A86A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Next steps:</a:t>
            </a:r>
          </a:p>
        </p:txBody>
      </p:sp>
      <p:sp>
        <p:nvSpPr>
          <p:cNvPr id="27" name="Content Placeholder 2">
            <a:extLst>
              <a:ext uri="{FF2B5EF4-FFF2-40B4-BE49-F238E27FC236}">
                <a16:creationId xmlns:a16="http://schemas.microsoft.com/office/drawing/2014/main" id="{FF1F5E82-6C27-4515-88FB-FD97A7767676}"/>
              </a:ext>
            </a:extLst>
          </p:cNvPr>
          <p:cNvSpPr>
            <a:spLocks noGrp="1"/>
          </p:cNvSpPr>
          <p:nvPr>
            <p:ph idx="1"/>
          </p:nvPr>
        </p:nvSpPr>
        <p:spPr>
          <a:xfrm>
            <a:off x="1371599" y="2318197"/>
            <a:ext cx="9724031" cy="3683358"/>
          </a:xfrm>
        </p:spPr>
        <p:txBody>
          <a:bodyPr anchor="ctr">
            <a:normAutofit/>
          </a:bodyPr>
          <a:lstStyle/>
          <a:p>
            <a:pPr>
              <a:spcBef>
                <a:spcPts val="0"/>
              </a:spcBef>
            </a:pPr>
            <a:r>
              <a:rPr lang="en-US" sz="2000">
                <a:latin typeface="Calibri" panose="020F0502020204030204" pitchFamily="34" charset="0"/>
                <a:cs typeface="Times New Roman" panose="02020603050405020304" pitchFamily="18" charset="0"/>
              </a:rPr>
              <a:t>Gather more data points along: Cholesterol Levels, Blood Sugar Levels, , Vaccination Status (Covid, Influenza, Hepatitis, Pnuemonia), Heart Rate, Blood Pressure</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latin typeface="Calibri" panose="020F0502020204030204" pitchFamily="34" charset="0"/>
                <a:ea typeface="Calibri" panose="020F0502020204030204" pitchFamily="34" charset="0"/>
                <a:cs typeface="Times New Roman" panose="02020603050405020304" pitchFamily="18" charset="0"/>
              </a:rPr>
              <a:t>Perform an analysis based on bmi (body mass index) in order to assess and compare costs between categories such as overweight and no overweight.</a:t>
            </a:r>
          </a:p>
          <a:p>
            <a:r>
              <a:rPr lang="en-US" sz="2000">
                <a:latin typeface="Calibri" panose="020F0502020204030204" pitchFamily="34" charset="0"/>
                <a:ea typeface="Calibri" panose="020F0502020204030204" pitchFamily="34" charset="0"/>
                <a:cs typeface="Times New Roman" panose="02020603050405020304" pitchFamily="18" charset="0"/>
              </a:rPr>
              <a:t>Create a business model to predict future prices</a:t>
            </a:r>
          </a:p>
          <a:p>
            <a:r>
              <a:rPr lang="en-US" sz="2000">
                <a:effectLst/>
                <a:latin typeface="Calibri" panose="020F0502020204030204" pitchFamily="34" charset="0"/>
                <a:ea typeface="Calibri" panose="020F0502020204030204" pitchFamily="34" charset="0"/>
                <a:cs typeface="Times New Roman" panose="02020603050405020304" pitchFamily="18" charset="0"/>
              </a:rPr>
              <a:t>Offer medical insurance monthly premium discounts for current obese medical insurance policy holders, to receive lower medical insurance rates. </a:t>
            </a:r>
            <a:endParaRPr lang="en-US" sz="2000"/>
          </a:p>
        </p:txBody>
      </p:sp>
    </p:spTree>
    <p:extLst>
      <p:ext uri="{BB962C8B-B14F-4D97-AF65-F5344CB8AC3E}">
        <p14:creationId xmlns:p14="http://schemas.microsoft.com/office/powerpoint/2010/main" val="82670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2"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picture containing graphical user interface&#10;&#10;Description automatically generated">
            <a:extLst>
              <a:ext uri="{FF2B5EF4-FFF2-40B4-BE49-F238E27FC236}">
                <a16:creationId xmlns:a16="http://schemas.microsoft.com/office/drawing/2014/main" id="{5FC0D3DC-377C-4F02-9DBD-1A86E4933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332" y="916674"/>
            <a:ext cx="7548984" cy="5023506"/>
          </a:xfrm>
          <a:prstGeom prst="rect">
            <a:avLst/>
          </a:prstGeom>
        </p:spPr>
      </p:pic>
    </p:spTree>
    <p:extLst>
      <p:ext uri="{BB962C8B-B14F-4D97-AF65-F5344CB8AC3E}">
        <p14:creationId xmlns:p14="http://schemas.microsoft.com/office/powerpoint/2010/main" val="388050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D9B5-E959-4247-86D2-C077EFE7D4A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F6FA7FE-161D-4B72-B461-285A4E91A65D}"/>
              </a:ext>
            </a:extLst>
          </p:cNvPr>
          <p:cNvSpPr>
            <a:spLocks noGrp="1"/>
          </p:cNvSpPr>
          <p:nvPr>
            <p:ph idx="1"/>
          </p:nvPr>
        </p:nvSpPr>
        <p:spPr/>
        <p:txBody>
          <a:bodyPr/>
          <a:lstStyle/>
          <a:p>
            <a:r>
              <a:rPr lang="en-US" dirty="0">
                <a:solidFill>
                  <a:srgbClr val="272727"/>
                </a:solidFill>
                <a:latin typeface="Helvetica Neue"/>
                <a:ea typeface="Helvetica Neue"/>
                <a:cs typeface="Helvetica Neue"/>
              </a:rPr>
              <a:t>This analysis will help insurance companies to learn more about the factors that influence health insurance costs. </a:t>
            </a:r>
            <a:r>
              <a:rPr lang="en-US" sz="2800" dirty="0">
                <a:solidFill>
                  <a:srgbClr val="272727"/>
                </a:solidFill>
                <a:effectLst/>
                <a:latin typeface="Helvetica Neue"/>
                <a:ea typeface="Helvetica Neue"/>
                <a:cs typeface="Helvetica Neue"/>
              </a:rPr>
              <a:t>It would be valuable information that can be used to project future prices for specific groups of people or regions.</a:t>
            </a:r>
          </a:p>
          <a:p>
            <a:r>
              <a:rPr lang="en-US" dirty="0">
                <a:solidFill>
                  <a:srgbClr val="272727"/>
                </a:solidFill>
                <a:latin typeface="Helvetica Neue"/>
              </a:rPr>
              <a:t>Variables focused on the analysis are smoker and sex</a:t>
            </a:r>
          </a:p>
          <a:p>
            <a:r>
              <a:rPr lang="en-US" dirty="0">
                <a:solidFill>
                  <a:srgbClr val="272727"/>
                </a:solidFill>
                <a:latin typeface="Helvetica Neue"/>
              </a:rPr>
              <a:t>Comparison of health insurance costs between smokers and non- smokers’ and for health insurance costs between female and male genders</a:t>
            </a:r>
          </a:p>
          <a:p>
            <a:endParaRPr lang="en-US" sz="2800" dirty="0">
              <a:solidFill>
                <a:srgbClr val="272727"/>
              </a:solidFill>
              <a:effectLst/>
              <a:latin typeface="Helvetica Neue"/>
              <a:ea typeface="Helvetica Neue"/>
              <a:cs typeface="Helvetica Neue"/>
            </a:endParaRPr>
          </a:p>
          <a:p>
            <a:endParaRPr lang="en-US" dirty="0"/>
          </a:p>
        </p:txBody>
      </p:sp>
    </p:spTree>
    <p:extLst>
      <p:ext uri="{BB962C8B-B14F-4D97-AF65-F5344CB8AC3E}">
        <p14:creationId xmlns:p14="http://schemas.microsoft.com/office/powerpoint/2010/main" val="313606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6BBDB-49D8-4C42-88D0-8EB81224925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Analyzed</a:t>
            </a:r>
          </a:p>
        </p:txBody>
      </p:sp>
      <p:sp>
        <p:nvSpPr>
          <p:cNvPr id="3" name="Content Placeholder 2">
            <a:extLst>
              <a:ext uri="{FF2B5EF4-FFF2-40B4-BE49-F238E27FC236}">
                <a16:creationId xmlns:a16="http://schemas.microsoft.com/office/drawing/2014/main" id="{EE5B535F-9B50-4017-BC5A-DC6D4A0D3E72}"/>
              </a:ext>
            </a:extLst>
          </p:cNvPr>
          <p:cNvSpPr>
            <a:spLocks noGrp="1"/>
          </p:cNvSpPr>
          <p:nvPr>
            <p:ph idx="1"/>
          </p:nvPr>
        </p:nvSpPr>
        <p:spPr>
          <a:xfrm>
            <a:off x="1371599" y="2318197"/>
            <a:ext cx="9724031" cy="3683358"/>
          </a:xfrm>
        </p:spPr>
        <p:txBody>
          <a:bodyPr anchor="ctr">
            <a:normAutofit/>
          </a:bodyPr>
          <a:lstStyle/>
          <a:p>
            <a:pPr marL="0" marR="0">
              <a:spcBef>
                <a:spcPts val="0"/>
              </a:spcBef>
              <a:spcAft>
                <a:spcPts val="0"/>
              </a:spcAft>
            </a:pPr>
            <a:endParaRPr lang="en-US" sz="2000" dirty="0">
              <a:latin typeface="Helvetica Neue"/>
              <a:ea typeface="Helvetica Neue"/>
              <a:cs typeface="Helvetica Neue"/>
            </a:endParaRPr>
          </a:p>
          <a:p>
            <a:pPr marL="0" marR="0">
              <a:spcBef>
                <a:spcPts val="0"/>
              </a:spcBef>
              <a:spcAft>
                <a:spcPts val="0"/>
              </a:spcAft>
            </a:pPr>
            <a:r>
              <a:rPr lang="en-US" sz="2000" dirty="0"/>
              <a:t>A dataset with insurance prices was used to perform this analysis. </a:t>
            </a:r>
          </a:p>
          <a:p>
            <a:pPr marL="0" marR="0" indent="0">
              <a:spcBef>
                <a:spcPts val="0"/>
              </a:spcBef>
              <a:spcAft>
                <a:spcPts val="0"/>
              </a:spcAft>
              <a:buNone/>
            </a:pPr>
            <a:endParaRPr lang="en-US" sz="2000" dirty="0"/>
          </a:p>
          <a:p>
            <a:pPr marL="0">
              <a:spcBef>
                <a:spcPts val="0"/>
              </a:spcBef>
            </a:pPr>
            <a:r>
              <a:rPr lang="en-US" sz="2000" dirty="0"/>
              <a:t>There are 1338 rows and 7 columns. </a:t>
            </a:r>
            <a:r>
              <a:rPr lang="en-US" sz="1800" dirty="0">
                <a:solidFill>
                  <a:srgbClr val="272727"/>
                </a:solidFill>
                <a:effectLst/>
                <a:latin typeface="Helvetica Neue"/>
                <a:ea typeface="Helvetica Neue"/>
                <a:cs typeface="Helvetica Neue"/>
              </a:rPr>
              <a:t>The dataset includes 4 categorical variables (age, sex, smoker, region), 2 continuous variables (</a:t>
            </a:r>
            <a:r>
              <a:rPr lang="en-US" sz="1800" dirty="0" err="1">
                <a:solidFill>
                  <a:srgbClr val="272727"/>
                </a:solidFill>
                <a:effectLst/>
                <a:latin typeface="Helvetica Neue"/>
                <a:ea typeface="Helvetica Neue"/>
                <a:cs typeface="Helvetica Neue"/>
              </a:rPr>
              <a:t>bmi</a:t>
            </a:r>
            <a:r>
              <a:rPr lang="en-US" sz="1800" dirty="0">
                <a:solidFill>
                  <a:srgbClr val="272727"/>
                </a:solidFill>
                <a:effectLst/>
                <a:latin typeface="Helvetica Neue"/>
                <a:ea typeface="Helvetica Neue"/>
                <a:cs typeface="Helvetica Neue"/>
              </a:rPr>
              <a:t>, charges) and 1 discrete variable (children).</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2000" dirty="0"/>
          </a:p>
          <a:p>
            <a:pPr marL="0" marR="0" indent="0">
              <a:spcBef>
                <a:spcPts val="0"/>
              </a:spcBef>
              <a:spcAft>
                <a:spcPts val="0"/>
              </a:spcAft>
              <a:buNone/>
            </a:pPr>
            <a:endParaRPr lang="en-US" sz="2000" dirty="0"/>
          </a:p>
          <a:p>
            <a:r>
              <a:rPr lang="en-US" sz="2000" dirty="0"/>
              <a:t>Link to dataset: </a:t>
            </a:r>
            <a:r>
              <a:rPr lang="en-US" sz="2000" dirty="0">
                <a:hlinkClick r:id="rId2"/>
              </a:rPr>
              <a:t>https://www.kaggle.com/mirichoi0218/insurance</a:t>
            </a:r>
            <a:endParaRPr lang="en-US" sz="2000" dirty="0"/>
          </a:p>
          <a:p>
            <a:endParaRPr lang="en-US" sz="2000" dirty="0"/>
          </a:p>
        </p:txBody>
      </p:sp>
    </p:spTree>
    <p:extLst>
      <p:ext uri="{BB962C8B-B14F-4D97-AF65-F5344CB8AC3E}">
        <p14:creationId xmlns:p14="http://schemas.microsoft.com/office/powerpoint/2010/main" val="203477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E4C3D-F1B8-4DA9-B348-D2832130903F}"/>
              </a:ext>
            </a:extLst>
          </p:cNvPr>
          <p:cNvSpPr>
            <a:spLocks noGrp="1"/>
          </p:cNvSpPr>
          <p:nvPr>
            <p:ph type="title"/>
          </p:nvPr>
        </p:nvSpPr>
        <p:spPr>
          <a:xfrm>
            <a:off x="838200" y="365760"/>
            <a:ext cx="10515600" cy="1325563"/>
          </a:xfrm>
        </p:spPr>
        <p:txBody>
          <a:bodyPr>
            <a:normAutofit/>
          </a:bodyPr>
          <a:lstStyle/>
          <a:p>
            <a:r>
              <a:rPr lang="en-US">
                <a:solidFill>
                  <a:schemeClr val="bg1"/>
                </a:solidFill>
              </a:rPr>
              <a:t>What do we want to prove?</a:t>
            </a:r>
          </a:p>
        </p:txBody>
      </p:sp>
      <p:sp>
        <p:nvSpPr>
          <p:cNvPr id="3" name="Content Placeholder 2">
            <a:extLst>
              <a:ext uri="{FF2B5EF4-FFF2-40B4-BE49-F238E27FC236}">
                <a16:creationId xmlns:a16="http://schemas.microsoft.com/office/drawing/2014/main" id="{188796EE-C03F-4F14-A167-8DD7E2B42FD3}"/>
              </a:ext>
            </a:extLst>
          </p:cNvPr>
          <p:cNvSpPr>
            <a:spLocks noGrp="1"/>
          </p:cNvSpPr>
          <p:nvPr>
            <p:ph idx="1"/>
          </p:nvPr>
        </p:nvSpPr>
        <p:spPr>
          <a:xfrm>
            <a:off x="841248" y="2276857"/>
            <a:ext cx="5015484" cy="3900106"/>
          </a:xfrm>
        </p:spPr>
        <p:txBody>
          <a:bodyPr anchor="ctr">
            <a:normAutofit/>
          </a:bodyPr>
          <a:lstStyle/>
          <a:p>
            <a:pPr marL="0" marR="0" indent="0">
              <a:spcBef>
                <a:spcPts val="0"/>
              </a:spcBef>
              <a:spcAft>
                <a:spcPts val="0"/>
              </a:spcAft>
              <a:buNone/>
            </a:pPr>
            <a:endParaRPr lang="en-US" sz="2200" dirty="0">
              <a:latin typeface="Helvetica Neue"/>
            </a:endParaRPr>
          </a:p>
          <a:p>
            <a:pPr>
              <a:spcBef>
                <a:spcPts val="0"/>
              </a:spcBef>
            </a:pPr>
            <a:r>
              <a:rPr lang="en-US" sz="2200" dirty="0">
                <a:latin typeface="Helvetica Neue"/>
              </a:rPr>
              <a:t>Are smokers’ insurance prices higher than non-smoker’s insurance prices?</a:t>
            </a:r>
          </a:p>
          <a:p>
            <a:pPr marL="0" indent="0">
              <a:spcBef>
                <a:spcPts val="0"/>
              </a:spcBef>
              <a:buNone/>
            </a:pPr>
            <a:endParaRPr lang="en-US" sz="2200" dirty="0">
              <a:latin typeface="Helvetica Neue"/>
            </a:endParaRPr>
          </a:p>
          <a:p>
            <a:pPr>
              <a:spcBef>
                <a:spcPts val="0"/>
              </a:spcBef>
            </a:pPr>
            <a:r>
              <a:rPr lang="en-US" sz="2200" dirty="0">
                <a:latin typeface="Helvetica Neue"/>
              </a:rPr>
              <a:t>Are insurance prices for male gender higher than prices for female gender?</a:t>
            </a:r>
          </a:p>
          <a:p>
            <a:endParaRPr lang="en-US" sz="2200" dirty="0"/>
          </a:p>
        </p:txBody>
      </p:sp>
      <p:pic>
        <p:nvPicPr>
          <p:cNvPr id="5" name="Picture 4" descr="A picture containing indoor&#10;&#10;Description automatically generated">
            <a:extLst>
              <a:ext uri="{FF2B5EF4-FFF2-40B4-BE49-F238E27FC236}">
                <a16:creationId xmlns:a16="http://schemas.microsoft.com/office/drawing/2014/main" id="{827CB3E6-8022-47DE-A69A-47C38E7AA888}"/>
              </a:ext>
            </a:extLst>
          </p:cNvPr>
          <p:cNvPicPr>
            <a:picLocks noChangeAspect="1"/>
          </p:cNvPicPr>
          <p:nvPr/>
        </p:nvPicPr>
        <p:blipFill rotWithShape="1">
          <a:blip r:embed="rId3">
            <a:extLst>
              <a:ext uri="{28A0092B-C50C-407E-A947-70E740481C1C}">
                <a14:useLocalDpi xmlns:a14="http://schemas.microsoft.com/office/drawing/2010/main" val="0"/>
              </a:ext>
            </a:extLst>
          </a:blip>
          <a:srcRect l="14482"/>
          <a:stretch/>
        </p:blipFill>
        <p:spPr>
          <a:xfrm>
            <a:off x="6335270" y="2276857"/>
            <a:ext cx="5015484" cy="3900106"/>
          </a:xfrm>
          <a:prstGeom prst="rect">
            <a:avLst/>
          </a:prstGeom>
        </p:spPr>
      </p:pic>
    </p:spTree>
    <p:extLst>
      <p:ext uri="{BB962C8B-B14F-4D97-AF65-F5344CB8AC3E}">
        <p14:creationId xmlns:p14="http://schemas.microsoft.com/office/powerpoint/2010/main" val="383849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28D14-E74F-44E1-A8CB-07CCE7AEE4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Methods</a:t>
            </a:r>
          </a:p>
        </p:txBody>
      </p:sp>
      <p:sp>
        <p:nvSpPr>
          <p:cNvPr id="3" name="Content Placeholder 2">
            <a:extLst>
              <a:ext uri="{FF2B5EF4-FFF2-40B4-BE49-F238E27FC236}">
                <a16:creationId xmlns:a16="http://schemas.microsoft.com/office/drawing/2014/main" id="{BEBC1658-3D24-4C70-9837-61E0344FCE07}"/>
              </a:ext>
            </a:extLst>
          </p:cNvPr>
          <p:cNvSpPr>
            <a:spLocks noGrp="1"/>
          </p:cNvSpPr>
          <p:nvPr>
            <p:ph idx="1"/>
          </p:nvPr>
        </p:nvSpPr>
        <p:spPr>
          <a:xfrm>
            <a:off x="1272209" y="2040835"/>
            <a:ext cx="9823421" cy="3960720"/>
          </a:xfrm>
        </p:spPr>
        <p:txBody>
          <a:bodyPr anchor="ctr">
            <a:normAutofit/>
          </a:bodyPr>
          <a:lstStyle/>
          <a:p>
            <a:r>
              <a:rPr lang="en-US" sz="2000" dirty="0"/>
              <a:t>Descriptive Statistic</a:t>
            </a:r>
          </a:p>
          <a:p>
            <a:r>
              <a:rPr lang="en-US" sz="2000" dirty="0"/>
              <a:t>Visualizations</a:t>
            </a:r>
          </a:p>
          <a:p>
            <a:pPr lvl="1"/>
            <a:r>
              <a:rPr lang="en-US" sz="2000" dirty="0"/>
              <a:t>Box Plot</a:t>
            </a:r>
          </a:p>
          <a:p>
            <a:pPr lvl="1"/>
            <a:r>
              <a:rPr lang="en-US" sz="2000" dirty="0"/>
              <a:t>Pair Plot</a:t>
            </a:r>
          </a:p>
          <a:p>
            <a:pPr lvl="1"/>
            <a:r>
              <a:rPr lang="en-US" sz="2000" dirty="0"/>
              <a:t>Scatter Plot</a:t>
            </a:r>
          </a:p>
          <a:p>
            <a:r>
              <a:rPr lang="en-US" sz="2000" dirty="0"/>
              <a:t>Correlation test </a:t>
            </a:r>
          </a:p>
          <a:p>
            <a:r>
              <a:rPr lang="en-US" sz="2000" dirty="0"/>
              <a:t>Two-Sample t-test</a:t>
            </a:r>
          </a:p>
          <a:p>
            <a:r>
              <a:rPr lang="en-US" sz="2000" dirty="0"/>
              <a:t>Python was the tool used to perform the analysis</a:t>
            </a:r>
          </a:p>
          <a:p>
            <a:endParaRPr lang="en-US" sz="2000" dirty="0"/>
          </a:p>
        </p:txBody>
      </p:sp>
    </p:spTree>
    <p:extLst>
      <p:ext uri="{BB962C8B-B14F-4D97-AF65-F5344CB8AC3E}">
        <p14:creationId xmlns:p14="http://schemas.microsoft.com/office/powerpoint/2010/main" val="189777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C712E-78AF-447E-9D80-8AF2A3C44B06}"/>
              </a:ext>
            </a:extLst>
          </p:cNvPr>
          <p:cNvSpPr>
            <a:spLocks noGrp="1"/>
          </p:cNvSpPr>
          <p:nvPr>
            <p:ph type="title"/>
          </p:nvPr>
        </p:nvSpPr>
        <p:spPr>
          <a:xfrm>
            <a:off x="838200" y="176214"/>
            <a:ext cx="10515600" cy="1481188"/>
          </a:xfrm>
        </p:spPr>
        <p:txBody>
          <a:bodyPr>
            <a:normAutofit/>
          </a:bodyPr>
          <a:lstStyle/>
          <a:p>
            <a:pPr algn="ctr"/>
            <a:r>
              <a:rPr lang="en-US" sz="3100" dirty="0"/>
              <a:t>Correlation test BMI VS Charges</a:t>
            </a:r>
          </a:p>
        </p:txBody>
      </p:sp>
      <p:sp>
        <p:nvSpPr>
          <p:cNvPr id="3" name="Content Placeholder 2">
            <a:extLst>
              <a:ext uri="{FF2B5EF4-FFF2-40B4-BE49-F238E27FC236}">
                <a16:creationId xmlns:a16="http://schemas.microsoft.com/office/drawing/2014/main" id="{6CDFFAF9-53FB-4F2B-BE50-D40166356D42}"/>
              </a:ext>
            </a:extLst>
          </p:cNvPr>
          <p:cNvSpPr>
            <a:spLocks noGrp="1"/>
          </p:cNvSpPr>
          <p:nvPr>
            <p:ph idx="1"/>
          </p:nvPr>
        </p:nvSpPr>
        <p:spPr>
          <a:xfrm>
            <a:off x="838200" y="1847128"/>
            <a:ext cx="3990968" cy="4272681"/>
          </a:xfrm>
        </p:spPr>
        <p:txBody>
          <a:bodyPr>
            <a:normAutofit/>
          </a:bodyPr>
          <a:lstStyle/>
          <a:p>
            <a:r>
              <a:rPr lang="en-US" sz="2000" dirty="0"/>
              <a:t>Correlation coefficient = 0.806 </a:t>
            </a:r>
          </a:p>
          <a:p>
            <a:r>
              <a:rPr lang="en-US" sz="2000" dirty="0"/>
              <a:t>p value = 5.019668631795185e-64</a:t>
            </a:r>
          </a:p>
          <a:p>
            <a:endParaRPr lang="en-US" sz="2000" dirty="0"/>
          </a:p>
          <a:p>
            <a:r>
              <a:rPr lang="en-US" sz="2000" dirty="0"/>
              <a:t>There is a statistically significant correlation between </a:t>
            </a:r>
            <a:r>
              <a:rPr lang="en-US" sz="2000" dirty="0" err="1"/>
              <a:t>bmi</a:t>
            </a:r>
            <a:r>
              <a:rPr lang="en-US" sz="2000" dirty="0"/>
              <a:t> and charges variables in the population at p&lt;0.05</a:t>
            </a:r>
          </a:p>
          <a:p>
            <a:endParaRPr lang="en-US" sz="2000" dirty="0"/>
          </a:p>
        </p:txBody>
      </p:sp>
      <p:pic>
        <p:nvPicPr>
          <p:cNvPr id="5" name="Picture 4">
            <a:extLst>
              <a:ext uri="{FF2B5EF4-FFF2-40B4-BE49-F238E27FC236}">
                <a16:creationId xmlns:a16="http://schemas.microsoft.com/office/drawing/2014/main" id="{155C881A-C338-408E-820C-F5672FF17DAF}"/>
              </a:ext>
            </a:extLst>
          </p:cNvPr>
          <p:cNvPicPr>
            <a:picLocks noChangeAspect="1"/>
          </p:cNvPicPr>
          <p:nvPr/>
        </p:nvPicPr>
        <p:blipFill rotWithShape="1">
          <a:blip r:embed="rId3"/>
          <a:srcRect r="8698" b="-1"/>
          <a:stretch/>
        </p:blipFill>
        <p:spPr>
          <a:xfrm>
            <a:off x="5191128" y="1847129"/>
            <a:ext cx="6162670" cy="4272677"/>
          </a:xfrm>
          <a:prstGeom prst="rect">
            <a:avLst/>
          </a:prstGeom>
        </p:spPr>
      </p:pic>
    </p:spTree>
    <p:extLst>
      <p:ext uri="{BB962C8B-B14F-4D97-AF65-F5344CB8AC3E}">
        <p14:creationId xmlns:p14="http://schemas.microsoft.com/office/powerpoint/2010/main" val="153190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1B1E3-70C7-472F-8B65-4C2E1E93C6F2}"/>
              </a:ext>
            </a:extLst>
          </p:cNvPr>
          <p:cNvSpPr>
            <a:spLocks noGrp="1"/>
          </p:cNvSpPr>
          <p:nvPr>
            <p:ph type="title"/>
          </p:nvPr>
        </p:nvSpPr>
        <p:spPr>
          <a:xfrm>
            <a:off x="838200" y="176214"/>
            <a:ext cx="10515600" cy="1481188"/>
          </a:xfrm>
        </p:spPr>
        <p:txBody>
          <a:bodyPr>
            <a:normAutofit/>
          </a:bodyPr>
          <a:lstStyle/>
          <a:p>
            <a:pPr algn="ctr"/>
            <a:r>
              <a:rPr lang="en-US" sz="3100" dirty="0"/>
              <a:t>Two sample t-test </a:t>
            </a:r>
            <a:br>
              <a:rPr lang="en-US" sz="3100" dirty="0"/>
            </a:br>
            <a:r>
              <a:rPr lang="en-US" sz="3100" dirty="0"/>
              <a:t>Health insurance costs of smokers VS health insurance costs of non-smokers</a:t>
            </a:r>
          </a:p>
        </p:txBody>
      </p:sp>
      <p:sp>
        <p:nvSpPr>
          <p:cNvPr id="3" name="Content Placeholder 2">
            <a:extLst>
              <a:ext uri="{FF2B5EF4-FFF2-40B4-BE49-F238E27FC236}">
                <a16:creationId xmlns:a16="http://schemas.microsoft.com/office/drawing/2014/main" id="{0318F845-88AC-4A61-B787-86B33AD694FD}"/>
              </a:ext>
            </a:extLst>
          </p:cNvPr>
          <p:cNvSpPr>
            <a:spLocks noGrp="1"/>
          </p:cNvSpPr>
          <p:nvPr>
            <p:ph idx="1"/>
          </p:nvPr>
        </p:nvSpPr>
        <p:spPr>
          <a:xfrm>
            <a:off x="838200" y="1847128"/>
            <a:ext cx="3990968" cy="4272681"/>
          </a:xfrm>
        </p:spPr>
        <p:txBody>
          <a:bodyPr>
            <a:normAutofit/>
          </a:bodyPr>
          <a:lstStyle/>
          <a:p>
            <a:r>
              <a:rPr lang="en-US" sz="2000" dirty="0"/>
              <a:t>t value=46.664921172723716 </a:t>
            </a:r>
          </a:p>
          <a:p>
            <a:r>
              <a:rPr lang="en-US" sz="2000" dirty="0"/>
              <a:t>p value=8.271435842177219e-283</a:t>
            </a:r>
          </a:p>
          <a:p>
            <a:pPr marL="0" indent="0">
              <a:buNone/>
            </a:pPr>
            <a:endParaRPr lang="en-US" sz="2000" dirty="0"/>
          </a:p>
          <a:p>
            <a:r>
              <a:rPr lang="en-US" sz="2000" dirty="0"/>
              <a:t>There is a statistically significant difference between the insurance costs of smokers and non-smokers      at p &lt; 0.05</a:t>
            </a:r>
          </a:p>
          <a:p>
            <a:r>
              <a:rPr lang="en-US" sz="2000" dirty="0"/>
              <a:t>The average insurance costs of smokers are higher than insurance costs of non-smokers</a:t>
            </a:r>
          </a:p>
          <a:p>
            <a:endParaRPr lang="en-US" sz="2000" dirty="0"/>
          </a:p>
        </p:txBody>
      </p:sp>
      <p:pic>
        <p:nvPicPr>
          <p:cNvPr id="11" name="Picture 10">
            <a:extLst>
              <a:ext uri="{FF2B5EF4-FFF2-40B4-BE49-F238E27FC236}">
                <a16:creationId xmlns:a16="http://schemas.microsoft.com/office/drawing/2014/main" id="{65DB4DD6-4536-4AF9-9BBC-E6F7F4DAE492}"/>
              </a:ext>
            </a:extLst>
          </p:cNvPr>
          <p:cNvPicPr>
            <a:picLocks noChangeAspect="1"/>
          </p:cNvPicPr>
          <p:nvPr/>
        </p:nvPicPr>
        <p:blipFill>
          <a:blip r:embed="rId3"/>
          <a:stretch>
            <a:fillRect/>
          </a:stretch>
        </p:blipFill>
        <p:spPr>
          <a:xfrm>
            <a:off x="5052723" y="1833615"/>
            <a:ext cx="6301077" cy="4705665"/>
          </a:xfrm>
          <a:prstGeom prst="rect">
            <a:avLst/>
          </a:prstGeom>
        </p:spPr>
      </p:pic>
    </p:spTree>
    <p:extLst>
      <p:ext uri="{BB962C8B-B14F-4D97-AF65-F5344CB8AC3E}">
        <p14:creationId xmlns:p14="http://schemas.microsoft.com/office/powerpoint/2010/main" val="406478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29059-5AFC-4960-8664-2FEC9A40E453}"/>
              </a:ext>
            </a:extLst>
          </p:cNvPr>
          <p:cNvSpPr>
            <a:spLocks noGrp="1"/>
          </p:cNvSpPr>
          <p:nvPr>
            <p:ph type="title"/>
          </p:nvPr>
        </p:nvSpPr>
        <p:spPr>
          <a:xfrm>
            <a:off x="838200" y="176214"/>
            <a:ext cx="10515600" cy="1481188"/>
          </a:xfrm>
        </p:spPr>
        <p:txBody>
          <a:bodyPr>
            <a:normAutofit/>
          </a:bodyPr>
          <a:lstStyle/>
          <a:p>
            <a:pPr algn="ctr"/>
            <a:r>
              <a:rPr lang="en-US" sz="3100" dirty="0"/>
              <a:t>Two sample t-test </a:t>
            </a:r>
            <a:br>
              <a:rPr lang="en-US" sz="3100" dirty="0"/>
            </a:br>
            <a:r>
              <a:rPr lang="en-US" sz="3100" dirty="0"/>
              <a:t>Female health insurance costs VS Male health insurance costs</a:t>
            </a:r>
          </a:p>
        </p:txBody>
      </p:sp>
      <p:sp>
        <p:nvSpPr>
          <p:cNvPr id="3" name="Content Placeholder 2">
            <a:extLst>
              <a:ext uri="{FF2B5EF4-FFF2-40B4-BE49-F238E27FC236}">
                <a16:creationId xmlns:a16="http://schemas.microsoft.com/office/drawing/2014/main" id="{D983DA0E-C953-487E-BC85-8588A35449D5}"/>
              </a:ext>
            </a:extLst>
          </p:cNvPr>
          <p:cNvSpPr>
            <a:spLocks noGrp="1"/>
          </p:cNvSpPr>
          <p:nvPr>
            <p:ph idx="1"/>
          </p:nvPr>
        </p:nvSpPr>
        <p:spPr>
          <a:xfrm>
            <a:off x="838200" y="1847128"/>
            <a:ext cx="3990968" cy="4272681"/>
          </a:xfrm>
        </p:spPr>
        <p:txBody>
          <a:bodyPr>
            <a:normAutofit/>
          </a:bodyPr>
          <a:lstStyle/>
          <a:p>
            <a:endParaRPr lang="en-US" sz="2000" dirty="0"/>
          </a:p>
          <a:p>
            <a:r>
              <a:rPr lang="en-US" sz="2000" dirty="0"/>
              <a:t>t value =2.097546590051688</a:t>
            </a:r>
          </a:p>
          <a:p>
            <a:r>
              <a:rPr lang="en-US" sz="2000" dirty="0"/>
              <a:t>p value=0.03613272100592976</a:t>
            </a:r>
          </a:p>
          <a:p>
            <a:pPr marL="0" indent="0">
              <a:buNone/>
            </a:pPr>
            <a:endParaRPr lang="en-US" sz="2000" dirty="0"/>
          </a:p>
          <a:p>
            <a:r>
              <a:rPr lang="en-US" sz="2000" dirty="0"/>
              <a:t>There is a statistically significant difference between insurance costs for male and insurance costs for female at p &lt; 0.05</a:t>
            </a:r>
          </a:p>
          <a:p>
            <a:r>
              <a:rPr lang="en-US" sz="2000" dirty="0"/>
              <a:t>The insurance costs for male are higher than insurance costs for female</a:t>
            </a:r>
          </a:p>
          <a:p>
            <a:endParaRPr lang="en-US" sz="2000" dirty="0"/>
          </a:p>
        </p:txBody>
      </p:sp>
      <p:pic>
        <p:nvPicPr>
          <p:cNvPr id="9" name="Picture 8">
            <a:extLst>
              <a:ext uri="{FF2B5EF4-FFF2-40B4-BE49-F238E27FC236}">
                <a16:creationId xmlns:a16="http://schemas.microsoft.com/office/drawing/2014/main" id="{910A75C7-1F30-4EC7-994C-77AFD95D6045}"/>
              </a:ext>
            </a:extLst>
          </p:cNvPr>
          <p:cNvPicPr>
            <a:picLocks noChangeAspect="1"/>
          </p:cNvPicPr>
          <p:nvPr/>
        </p:nvPicPr>
        <p:blipFill>
          <a:blip r:embed="rId3"/>
          <a:stretch>
            <a:fillRect/>
          </a:stretch>
        </p:blipFill>
        <p:spPr>
          <a:xfrm>
            <a:off x="5115339" y="1522654"/>
            <a:ext cx="6122503" cy="4845032"/>
          </a:xfrm>
          <a:prstGeom prst="rect">
            <a:avLst/>
          </a:prstGeom>
        </p:spPr>
      </p:pic>
    </p:spTree>
    <p:extLst>
      <p:ext uri="{BB962C8B-B14F-4D97-AF65-F5344CB8AC3E}">
        <p14:creationId xmlns:p14="http://schemas.microsoft.com/office/powerpoint/2010/main" val="114819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7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7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6DA51-095A-4AE9-A794-E36E1A266FE1}"/>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a:solidFill>
                  <a:srgbClr val="FFFFFF"/>
                </a:solidFill>
                <a:latin typeface="+mj-lt"/>
                <a:ea typeface="+mj-ea"/>
                <a:cs typeface="+mj-cs"/>
              </a:rPr>
              <a:t>Recommendations</a:t>
            </a:r>
          </a:p>
        </p:txBody>
      </p:sp>
      <p:sp>
        <p:nvSpPr>
          <p:cNvPr id="13" name="Content Placeholder 12">
            <a:extLst>
              <a:ext uri="{FF2B5EF4-FFF2-40B4-BE49-F238E27FC236}">
                <a16:creationId xmlns:a16="http://schemas.microsoft.com/office/drawing/2014/main" id="{C9C3E0F6-5BDC-4FE7-8DD6-E546256585D0}"/>
              </a:ext>
            </a:extLst>
          </p:cNvPr>
          <p:cNvSpPr>
            <a:spLocks noGrp="1"/>
          </p:cNvSpPr>
          <p:nvPr>
            <p:ph idx="1"/>
          </p:nvPr>
        </p:nvSpPr>
        <p:spPr>
          <a:xfrm>
            <a:off x="1371599" y="2318197"/>
            <a:ext cx="9724031" cy="3683358"/>
          </a:xfrm>
        </p:spPr>
        <p:txBody>
          <a:bodyPr anchor="ctr">
            <a:normAutofit/>
          </a:bodyPr>
          <a:lstStyle/>
          <a:p>
            <a:pPr lvl="0"/>
            <a:r>
              <a:rPr lang="en-US" sz="2000"/>
              <a:t>My recommendation for health insurance companies is:</a:t>
            </a:r>
          </a:p>
          <a:p>
            <a:pPr lvl="0"/>
            <a:r>
              <a:rPr lang="en-US" sz="2000"/>
              <a:t>Offer medical insurance premium discounts for current smokers to enter smoking deterrence programs.</a:t>
            </a:r>
          </a:p>
          <a:p>
            <a:pPr lvl="0"/>
            <a:r>
              <a:rPr lang="en-US" sz="2000"/>
              <a:t>The discounts would retain current holders and insurance companies would save money as well.</a:t>
            </a:r>
          </a:p>
          <a:p>
            <a:pPr marL="0" indent="0">
              <a:buNone/>
            </a:pPr>
            <a:endParaRPr lang="en-US" sz="2000"/>
          </a:p>
        </p:txBody>
      </p:sp>
    </p:spTree>
    <p:extLst>
      <p:ext uri="{BB962C8B-B14F-4D97-AF65-F5344CB8AC3E}">
        <p14:creationId xmlns:p14="http://schemas.microsoft.com/office/powerpoint/2010/main" val="232045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4484</TotalTime>
  <Words>1027</Words>
  <Application>Microsoft Office PowerPoint</Application>
  <PresentationFormat>Widescreen</PresentationFormat>
  <Paragraphs>100</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Meiryo</vt:lpstr>
      <vt:lpstr>Arial</vt:lpstr>
      <vt:lpstr>Calibri</vt:lpstr>
      <vt:lpstr>Calibri Light</vt:lpstr>
      <vt:lpstr>Courier New</vt:lpstr>
      <vt:lpstr>Helvetica Neue</vt:lpstr>
      <vt:lpstr>Roboto</vt:lpstr>
      <vt:lpstr>Office Theme</vt:lpstr>
      <vt:lpstr>Analysis of Health Insurance Costs</vt:lpstr>
      <vt:lpstr>Introduction</vt:lpstr>
      <vt:lpstr>Data Analyzed</vt:lpstr>
      <vt:lpstr>What do we want to prove?</vt:lpstr>
      <vt:lpstr>Methods</vt:lpstr>
      <vt:lpstr>Correlation test BMI VS Charges</vt:lpstr>
      <vt:lpstr>Two sample t-test  Health insurance costs of smokers VS health insurance costs of non-smokers</vt:lpstr>
      <vt:lpstr>Two sample t-test  Female health insurance costs VS Male health insurance costs</vt:lpstr>
      <vt:lpstr>Recommendations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Insurance Costs</dc:title>
  <dc:creator>Brenda Esquivel Oliver</dc:creator>
  <cp:lastModifiedBy>Esquivel Oliver, Brenda</cp:lastModifiedBy>
  <cp:revision>43</cp:revision>
  <dcterms:created xsi:type="dcterms:W3CDTF">2022-01-02T01:10:07Z</dcterms:created>
  <dcterms:modified xsi:type="dcterms:W3CDTF">2022-01-05T03:57:31Z</dcterms:modified>
</cp:coreProperties>
</file>