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438" autoAdjust="0"/>
  </p:normalViewPr>
  <p:slideViewPr>
    <p:cSldViewPr snapToGrid="0">
      <p:cViewPr varScale="1">
        <p:scale>
          <a:sx n="67" d="100"/>
          <a:sy n="67" d="100"/>
        </p:scale>
        <p:origin x="12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234E0-CD14-44EA-829D-3EE2A6924EF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EA995-4986-4F79-B2D0-15665CFA3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Houses built before 1971,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cost $77,000 less than a house built in or after 1971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Over the 1,400 houses, the average price of old houses was $140,000. However, the average price of newer  houses was $217,000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EA995-4986-4F79-B2D0-15665CFA32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9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Regardless of the year, 2-bedroom houses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cost $22,000 less than a 3-bedroom house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Over the 1,400 houses, the average price of a 2-bedroom house was $158,000. However, the average price of a 3-bedroom house was $181,000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EA995-4986-4F79-B2D0-15665CFA32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1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EA995-4986-4F79-B2D0-15665CFA32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84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EA995-4986-4F79-B2D0-15665CFA32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9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DB3A-31FA-4A74-AB7E-1F8305BB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4B930-70CC-4743-9A4F-EA4CD519D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A7C79-F4EC-4A85-B010-FEEF7B52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7008-DB9F-49D5-87B3-4794D3D1EE6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32C93-8901-4315-9581-D0CFF9E7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37378-0EB2-480E-857E-36B5B0A2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62DB-F369-4FD4-B15C-088DCD7F5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05A1-9153-4B55-A5B1-F1A3172C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0251E-8DBE-484A-BCB9-7AD2D90C6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C90E4-16E7-4026-B160-5D68D292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7008-DB9F-49D5-87B3-4794D3D1EE6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EC57C-E755-4491-BE25-6DB15DC1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0673F-AC32-473B-956D-D128A2BA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62DB-F369-4FD4-B15C-088DCD7F5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6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9BEBC-4941-4784-975C-517E7D352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7F564-6CCF-4299-B25F-1F876D1B7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B5E38-2295-4D1E-A098-BF78FFEF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7008-DB9F-49D5-87B3-4794D3D1EE6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25A8B-85AE-4C1A-8337-1EEF1A33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06CAC-C430-4776-9B49-798C9513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62DB-F369-4FD4-B15C-088DCD7F5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5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21B6-7E15-40FA-A199-D99087B2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E5A3-E9B3-4042-B932-9B4E1339B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5932E-0FE1-4622-B8A7-BA0D8DAA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7008-DB9F-49D5-87B3-4794D3D1EE6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D2727-539A-429C-AB3A-B3FB37D0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97683-D624-476A-975C-C7B0A04F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62DB-F369-4FD4-B15C-088DCD7F5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4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6597-E6A6-455F-B944-3DB42102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98F88-D276-460C-9896-57CEFD113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54B23-6859-4C26-A449-453E37FE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7008-DB9F-49D5-87B3-4794D3D1EE6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0A0CE-F2DC-4061-A530-298B199D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5037-6C58-434E-BBBD-77E74620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62DB-F369-4FD4-B15C-088DCD7F5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1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B07A-EDC7-43A2-83E7-5AE4469E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7390E-8F58-432B-B54A-99CD11D34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4F8D7-9C17-4295-AA81-63228FB04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F673E-8801-42C6-8225-64DF13FE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7008-DB9F-49D5-87B3-4794D3D1EE6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5B76B-F96A-4763-999A-B6C332DD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DB85B-612D-4EDC-A156-BDCCAF84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62DB-F369-4FD4-B15C-088DCD7F5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6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CA2E-FC16-439F-B9BA-E5B694B8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5A396-A78B-490E-8431-A77730FF7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4AEAA-64B7-4581-8C43-AE622EE7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98F35-B1FA-4D5A-8102-CD4F2B13C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E7D13-AA0A-4BCA-9986-E27FAB0A6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5D7E1-B39D-4277-8FEE-5B3240B4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7008-DB9F-49D5-87B3-4794D3D1EE6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18BED-F42F-413C-A960-939DDE2E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B3942-89FF-4D64-9434-893E898A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62DB-F369-4FD4-B15C-088DCD7F5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2932-C346-4C15-A049-922073E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9EB85-D7B2-4C07-AF38-EEE22FCB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7008-DB9F-49D5-87B3-4794D3D1EE6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24E63-379B-4F98-B20A-27E6C671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B7113-EED8-4112-A90B-D8EF1285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62DB-F369-4FD4-B15C-088DCD7F5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3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67D5D-71B0-4A9D-A89B-5BC7F22C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7008-DB9F-49D5-87B3-4794D3D1EE6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9D28F-C352-4842-B443-1B4D8FD2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EEE34-E461-42AF-80DF-5B4C8394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62DB-F369-4FD4-B15C-088DCD7F5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7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5398-785B-4800-9893-8E4FDD5A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9C6E-DBEC-49E4-94A1-FBB655ED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AA6C8-2612-41F1-B1F6-11DF64F9D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D9594-D278-4630-BCBB-1A64FBCB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7008-DB9F-49D5-87B3-4794D3D1EE6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69489-E0BD-4BD5-9F56-6E4DBAFB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C5E3E-D263-4F3F-8499-D425F477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62DB-F369-4FD4-B15C-088DCD7F5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0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F8D3-61FE-4E56-8D7C-2315BF27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05C62-D358-472F-8F51-01F7BDBE1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F43DA-77DB-453F-BA2F-9E9E2FCC7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6501-AD32-457E-9614-5290E285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7008-DB9F-49D5-87B3-4794D3D1EE6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EBFBB-5410-417C-9932-D5CCFC83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0A331-6960-4488-9F5A-0334EDFB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62DB-F369-4FD4-B15C-088DCD7F5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4FD59-1751-462C-809E-8E47A27F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54F8-0476-456B-B6EB-18F9048AA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1D4E8-CE76-45D7-AF4B-A9629CEE3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7008-DB9F-49D5-87B3-4794D3D1EE6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1C51E-353B-4FE9-802C-A1B84ED00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375FF-08B6-435D-85B1-7175FD969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362DB-F369-4FD4-B15C-088DCD7F5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2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use-prices-advanced-regression-techniques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C578D-D03F-4449-B501-35AECF210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Analysis of factors that drive house prices</a:t>
            </a:r>
          </a:p>
        </p:txBody>
      </p:sp>
      <p:pic>
        <p:nvPicPr>
          <p:cNvPr id="5" name="Picture 4" descr="A picture containing text, outdoor, sign&#10;&#10;Description automatically generated">
            <a:extLst>
              <a:ext uri="{FF2B5EF4-FFF2-40B4-BE49-F238E27FC236}">
                <a16:creationId xmlns:a16="http://schemas.microsoft.com/office/drawing/2014/main" id="{22D389A5-EBB1-457C-B5D8-9E28B28A7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945149"/>
            <a:ext cx="7225748" cy="49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B9223-E87E-4BD8-A84D-542B6195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702A-F698-4AAC-810F-F83CE65D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bank is interested in investing in mortgage-backed securities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 research and analysis has been performed to evaluate some factors that drive price of houses.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Variables focused on the analysis are year built and number of bedrooms</a:t>
            </a:r>
          </a:p>
        </p:txBody>
      </p:sp>
    </p:spTree>
    <p:extLst>
      <p:ext uri="{BB962C8B-B14F-4D97-AF65-F5344CB8AC3E}">
        <p14:creationId xmlns:p14="http://schemas.microsoft.com/office/powerpoint/2010/main" val="17653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CAA07-E661-493E-94AC-FEABAB3E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Do these two factors make house prices higher?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99B4-1DE0-4937-BAD9-E36B0C320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Are the prices of new houses higher than old houses? New houses are those built in and after 1971 and old houses are those built before 1971</a:t>
            </a:r>
          </a:p>
          <a:p>
            <a:r>
              <a:rPr lang="en-US" sz="2200" dirty="0"/>
              <a:t>Are 3 bedrooms houses more expensive than houses with 2 bedrooms?</a:t>
            </a:r>
          </a:p>
          <a:p>
            <a:r>
              <a:rPr lang="en-US" sz="2200" dirty="0"/>
              <a:t>How much on average is the difference in house prices?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7056CDF9-B77A-4854-90F8-6D1936584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 r="20313" b="1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8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27A05-BE01-4373-82EF-F237199A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25385-900B-4D78-B404-7DC6E2466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Approximately 1,400 houses built between 1872 and 2010</a:t>
            </a:r>
          </a:p>
          <a:p>
            <a:r>
              <a:rPr lang="en-US" sz="2000" dirty="0"/>
              <a:t>Data includes year built, number of bedrooms and sale prices </a:t>
            </a:r>
          </a:p>
          <a:p>
            <a:r>
              <a:rPr lang="en-US" sz="2000" dirty="0"/>
              <a:t>Raw data can be found in this link: </a:t>
            </a:r>
            <a:r>
              <a:rPr lang="en-US" sz="2000" dirty="0">
                <a:hlinkClick r:id="rId2"/>
              </a:rPr>
              <a:t>house prices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719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0DBB6-C9B5-4C5B-A5EB-76885AC9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Old houses VS Newer houses prices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CBBF-1580-40CB-8DE9-3CD8962B4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11" y="1115968"/>
            <a:ext cx="10418704" cy="1468612"/>
          </a:xfrm>
        </p:spPr>
        <p:txBody>
          <a:bodyPr anchor="ctr">
            <a:normAutofit fontScale="25000" lnSpcReduction="20000"/>
          </a:bodyPr>
          <a:lstStyle/>
          <a:p>
            <a:pPr lvl="1" algn="ctr"/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7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7000" dirty="0"/>
              <a:t>Statistically difference between old and new houses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7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7000" dirty="0"/>
              <a:t>With a 95% confidence level, newer homes built after 1970 will be between $70,000 and $84,000 more expensive than older homes </a:t>
            </a:r>
          </a:p>
          <a:p>
            <a:pPr lvl="1"/>
            <a:endParaRPr lang="en-US" sz="7000" dirty="0"/>
          </a:p>
          <a:p>
            <a:pPr lvl="1" algn="ctr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E18DA-9F0D-4465-8F33-36A118FED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731" y="2584580"/>
            <a:ext cx="6188962" cy="371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8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D1376-ABFD-49B4-89C6-439C9BB4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2 Bedrooms VS 3 Bedrooms houses prices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E8058-CB00-4ABA-84A7-DB6F3D7EB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285876"/>
            <a:ext cx="10175630" cy="941936"/>
          </a:xfrm>
        </p:spPr>
        <p:txBody>
          <a:bodyPr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Statistically difference between 2- and 3-bedrooms houses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With a 95% confidence level, homes of 3 bedrooms will be between $13,000 and $32,000 more expensive than homes of 2 bedrooms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835F2-C57A-4D99-A8F6-9F53143A4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061" y="2517288"/>
            <a:ext cx="6223318" cy="374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4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AEDDA-D596-483F-B8EB-C2D4D846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43F77-6A24-49F1-8360-A787B694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House prices might increase</a:t>
            </a:r>
          </a:p>
          <a:p>
            <a:pPr lvl="1"/>
            <a:r>
              <a:rPr lang="en-US" sz="2000"/>
              <a:t>Invest in mortgages of houses with similar profiles</a:t>
            </a:r>
          </a:p>
          <a:p>
            <a:pPr lvl="1"/>
            <a:r>
              <a:rPr lang="en-US" sz="2000"/>
              <a:t>Buy 3 bedrooms houses built after 1970</a:t>
            </a:r>
          </a:p>
          <a:p>
            <a:pPr marL="457200" lvl="1" indent="0">
              <a:buNone/>
            </a:pPr>
            <a:endParaRPr lang="en-US" sz="2000"/>
          </a:p>
          <a:p>
            <a:r>
              <a:rPr lang="en-US" sz="2000"/>
              <a:t>Next steps: Perform an analysis of locations by zip code </a:t>
            </a:r>
          </a:p>
          <a:p>
            <a:pPr lvl="1"/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4819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Question marks in a line and one question mark is lit">
            <a:extLst>
              <a:ext uri="{FF2B5EF4-FFF2-40B4-BE49-F238E27FC236}">
                <a16:creationId xmlns:a16="http://schemas.microsoft.com/office/drawing/2014/main" id="{EBEA98C1-E6E7-4F24-9359-C3315C7FC4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6" b="1367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94C06-3821-4EF6-9882-1472323D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4851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342</Words>
  <Application>Microsoft Office PowerPoint</Application>
  <PresentationFormat>Widescreen</PresentationFormat>
  <Paragraphs>36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Wingdings</vt:lpstr>
      <vt:lpstr>Office Theme</vt:lpstr>
      <vt:lpstr>Analysis of factors that drive house prices</vt:lpstr>
      <vt:lpstr>Overview</vt:lpstr>
      <vt:lpstr>Do these two factors make house prices higher?</vt:lpstr>
      <vt:lpstr>Data Analyzed</vt:lpstr>
      <vt:lpstr>Old houses VS Newer houses prices</vt:lpstr>
      <vt:lpstr>2 Bedrooms VS 3 Bedrooms houses prices </vt:lpstr>
      <vt:lpstr>Recommendations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factors that drive house prices</dc:title>
  <dc:creator>Brenda Esquivel Oliver</dc:creator>
  <cp:lastModifiedBy>Brenda Esquivel Oliver</cp:lastModifiedBy>
  <cp:revision>6</cp:revision>
  <dcterms:created xsi:type="dcterms:W3CDTF">2021-11-23T02:45:15Z</dcterms:created>
  <dcterms:modified xsi:type="dcterms:W3CDTF">2021-11-30T22:06:25Z</dcterms:modified>
</cp:coreProperties>
</file>