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0" r:id="rId3"/>
    <p:sldId id="273" r:id="rId4"/>
    <p:sldId id="274" r:id="rId5"/>
    <p:sldId id="266" r:id="rId6"/>
    <p:sldId id="267" r:id="rId7"/>
    <p:sldId id="268" r:id="rId8"/>
    <p:sldId id="269" r:id="rId9"/>
    <p:sldId id="270" r:id="rId10"/>
    <p:sldId id="259" r:id="rId11"/>
    <p:sldId id="261" r:id="rId12"/>
    <p:sldId id="258" r:id="rId13"/>
    <p:sldId id="262" r:id="rId14"/>
    <p:sldId id="263" r:id="rId15"/>
    <p:sldId id="264" r:id="rId16"/>
    <p:sldId id="265"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75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EFC638-3051-344B-8CC0-2A66BBBE1FF3}"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8005262D-B744-F74B-8520-205F1A8A4022}">
      <dgm:prSet phldrT="[Text]"/>
      <dgm:spPr/>
      <dgm:t>
        <a:bodyPr/>
        <a:lstStyle/>
        <a:p>
          <a:r>
            <a:rPr lang="en-US" dirty="0"/>
            <a:t>Outliers</a:t>
          </a:r>
        </a:p>
      </dgm:t>
    </dgm:pt>
    <dgm:pt modelId="{DC270ECB-9856-004F-9ACF-1CFCD711CE02}" type="parTrans" cxnId="{3C28F450-7D94-9B44-89B2-45A410E34335}">
      <dgm:prSet/>
      <dgm:spPr/>
      <dgm:t>
        <a:bodyPr/>
        <a:lstStyle/>
        <a:p>
          <a:endParaRPr lang="en-US"/>
        </a:p>
      </dgm:t>
    </dgm:pt>
    <dgm:pt modelId="{5A4F4546-BAA2-994B-B941-5B90AAB9EFC5}" type="sibTrans" cxnId="{3C28F450-7D94-9B44-89B2-45A410E34335}">
      <dgm:prSet/>
      <dgm:spPr/>
      <dgm:t>
        <a:bodyPr/>
        <a:lstStyle/>
        <a:p>
          <a:endParaRPr lang="en-US"/>
        </a:p>
      </dgm:t>
    </dgm:pt>
    <dgm:pt modelId="{7B732ED5-22CE-7B41-B9EE-E1A0E5904E47}">
      <dgm:prSet/>
      <dgm:spPr/>
      <dgm:t>
        <a:bodyPr/>
        <a:lstStyle/>
        <a:p>
          <a:r>
            <a:rPr lang="en-US" dirty="0"/>
            <a:t>Leverage</a:t>
          </a:r>
        </a:p>
      </dgm:t>
    </dgm:pt>
    <dgm:pt modelId="{6B8786EB-67E4-7B4A-ACDB-C32FDE629467}" type="parTrans" cxnId="{2C1F881E-064E-EE41-B36C-50DCB51EB6DF}">
      <dgm:prSet/>
      <dgm:spPr/>
      <dgm:t>
        <a:bodyPr/>
        <a:lstStyle/>
        <a:p>
          <a:endParaRPr lang="en-US"/>
        </a:p>
      </dgm:t>
    </dgm:pt>
    <dgm:pt modelId="{3EA7AB38-DD92-BE43-8DE7-AD06CDF27D97}" type="sibTrans" cxnId="{2C1F881E-064E-EE41-B36C-50DCB51EB6DF}">
      <dgm:prSet/>
      <dgm:spPr/>
      <dgm:t>
        <a:bodyPr/>
        <a:lstStyle/>
        <a:p>
          <a:endParaRPr lang="en-US"/>
        </a:p>
      </dgm:t>
    </dgm:pt>
    <dgm:pt modelId="{C9726C29-E874-904C-98B9-62D1B3FE4D03}">
      <dgm:prSet/>
      <dgm:spPr/>
      <dgm:t>
        <a:bodyPr/>
        <a:lstStyle/>
        <a:p>
          <a:r>
            <a:rPr lang="en-US" dirty="0"/>
            <a:t>Influence</a:t>
          </a:r>
        </a:p>
      </dgm:t>
    </dgm:pt>
    <dgm:pt modelId="{1463A09D-2DED-C64A-93B0-6AD1BDF60FEF}" type="parTrans" cxnId="{2340151C-08EA-5C49-9233-A8B64B5A6FC4}">
      <dgm:prSet/>
      <dgm:spPr/>
      <dgm:t>
        <a:bodyPr/>
        <a:lstStyle/>
        <a:p>
          <a:endParaRPr lang="en-US"/>
        </a:p>
      </dgm:t>
    </dgm:pt>
    <dgm:pt modelId="{1F8F0129-5C31-3A4D-A4F1-724065D8D16D}" type="sibTrans" cxnId="{2340151C-08EA-5C49-9233-A8B64B5A6FC4}">
      <dgm:prSet/>
      <dgm:spPr/>
      <dgm:t>
        <a:bodyPr/>
        <a:lstStyle/>
        <a:p>
          <a:endParaRPr lang="en-US"/>
        </a:p>
      </dgm:t>
    </dgm:pt>
    <dgm:pt modelId="{CA25D3D8-1E0F-5049-8A7E-A4CEDCFF8B3A}" type="pres">
      <dgm:prSet presAssocID="{06EFC638-3051-344B-8CC0-2A66BBBE1FF3}" presName="linear" presStyleCnt="0">
        <dgm:presLayoutVars>
          <dgm:dir/>
          <dgm:animLvl val="lvl"/>
          <dgm:resizeHandles val="exact"/>
        </dgm:presLayoutVars>
      </dgm:prSet>
      <dgm:spPr/>
    </dgm:pt>
    <dgm:pt modelId="{CBEBE036-E795-5745-806B-B7939CFCEB1F}" type="pres">
      <dgm:prSet presAssocID="{8005262D-B744-F74B-8520-205F1A8A4022}" presName="parentLin" presStyleCnt="0"/>
      <dgm:spPr/>
    </dgm:pt>
    <dgm:pt modelId="{BEAF5796-DC00-6844-AFE5-9F4E461D837A}" type="pres">
      <dgm:prSet presAssocID="{8005262D-B744-F74B-8520-205F1A8A4022}" presName="parentLeftMargin" presStyleLbl="node1" presStyleIdx="0" presStyleCnt="3"/>
      <dgm:spPr/>
    </dgm:pt>
    <dgm:pt modelId="{7B397A8D-4B7F-2C41-80D3-15363D919DE6}" type="pres">
      <dgm:prSet presAssocID="{8005262D-B744-F74B-8520-205F1A8A4022}" presName="parentText" presStyleLbl="node1" presStyleIdx="0" presStyleCnt="3">
        <dgm:presLayoutVars>
          <dgm:chMax val="0"/>
          <dgm:bulletEnabled val="1"/>
        </dgm:presLayoutVars>
      </dgm:prSet>
      <dgm:spPr/>
    </dgm:pt>
    <dgm:pt modelId="{7C0B0DF9-3221-C842-ABF2-A62B51478300}" type="pres">
      <dgm:prSet presAssocID="{8005262D-B744-F74B-8520-205F1A8A4022}" presName="negativeSpace" presStyleCnt="0"/>
      <dgm:spPr/>
    </dgm:pt>
    <dgm:pt modelId="{6703B99B-DD3A-8248-9738-430B9E97FD1B}" type="pres">
      <dgm:prSet presAssocID="{8005262D-B744-F74B-8520-205F1A8A4022}" presName="childText" presStyleLbl="conFgAcc1" presStyleIdx="0" presStyleCnt="3">
        <dgm:presLayoutVars>
          <dgm:bulletEnabled val="1"/>
        </dgm:presLayoutVars>
      </dgm:prSet>
      <dgm:spPr/>
    </dgm:pt>
    <dgm:pt modelId="{F60222FA-7C87-A54F-9E26-E39C6EF2437D}" type="pres">
      <dgm:prSet presAssocID="{5A4F4546-BAA2-994B-B941-5B90AAB9EFC5}" presName="spaceBetweenRectangles" presStyleCnt="0"/>
      <dgm:spPr/>
    </dgm:pt>
    <dgm:pt modelId="{F52897DB-E3F8-6940-86F0-B0A73442FD9E}" type="pres">
      <dgm:prSet presAssocID="{7B732ED5-22CE-7B41-B9EE-E1A0E5904E47}" presName="parentLin" presStyleCnt="0"/>
      <dgm:spPr/>
    </dgm:pt>
    <dgm:pt modelId="{2ED4D68B-1AF9-7349-B22A-69C128FF2DB4}" type="pres">
      <dgm:prSet presAssocID="{7B732ED5-22CE-7B41-B9EE-E1A0E5904E47}" presName="parentLeftMargin" presStyleLbl="node1" presStyleIdx="0" presStyleCnt="3"/>
      <dgm:spPr/>
    </dgm:pt>
    <dgm:pt modelId="{21DB1657-C4C0-2241-9F4B-CAFCF0E0A027}" type="pres">
      <dgm:prSet presAssocID="{7B732ED5-22CE-7B41-B9EE-E1A0E5904E47}" presName="parentText" presStyleLbl="node1" presStyleIdx="1" presStyleCnt="3">
        <dgm:presLayoutVars>
          <dgm:chMax val="0"/>
          <dgm:bulletEnabled val="1"/>
        </dgm:presLayoutVars>
      </dgm:prSet>
      <dgm:spPr/>
    </dgm:pt>
    <dgm:pt modelId="{0ABA0192-4357-AC4C-8D1C-54430FD81988}" type="pres">
      <dgm:prSet presAssocID="{7B732ED5-22CE-7B41-B9EE-E1A0E5904E47}" presName="negativeSpace" presStyleCnt="0"/>
      <dgm:spPr/>
    </dgm:pt>
    <dgm:pt modelId="{60120C7D-B748-4642-BB6C-CA2FA0267C37}" type="pres">
      <dgm:prSet presAssocID="{7B732ED5-22CE-7B41-B9EE-E1A0E5904E47}" presName="childText" presStyleLbl="conFgAcc1" presStyleIdx="1" presStyleCnt="3">
        <dgm:presLayoutVars>
          <dgm:bulletEnabled val="1"/>
        </dgm:presLayoutVars>
      </dgm:prSet>
      <dgm:spPr/>
    </dgm:pt>
    <dgm:pt modelId="{9EC8D5C7-CC01-D749-A18B-C2F713B220C9}" type="pres">
      <dgm:prSet presAssocID="{3EA7AB38-DD92-BE43-8DE7-AD06CDF27D97}" presName="spaceBetweenRectangles" presStyleCnt="0"/>
      <dgm:spPr/>
    </dgm:pt>
    <dgm:pt modelId="{C728C4B8-E159-AD45-AB2C-5740FB13AEB4}" type="pres">
      <dgm:prSet presAssocID="{C9726C29-E874-904C-98B9-62D1B3FE4D03}" presName="parentLin" presStyleCnt="0"/>
      <dgm:spPr/>
    </dgm:pt>
    <dgm:pt modelId="{BC2D18A7-C5DC-B646-BE48-E61032DC86FB}" type="pres">
      <dgm:prSet presAssocID="{C9726C29-E874-904C-98B9-62D1B3FE4D03}" presName="parentLeftMargin" presStyleLbl="node1" presStyleIdx="1" presStyleCnt="3"/>
      <dgm:spPr/>
    </dgm:pt>
    <dgm:pt modelId="{E1E2129D-170A-A348-971B-1CC0360FCCDB}" type="pres">
      <dgm:prSet presAssocID="{C9726C29-E874-904C-98B9-62D1B3FE4D03}" presName="parentText" presStyleLbl="node1" presStyleIdx="2" presStyleCnt="3">
        <dgm:presLayoutVars>
          <dgm:chMax val="0"/>
          <dgm:bulletEnabled val="1"/>
        </dgm:presLayoutVars>
      </dgm:prSet>
      <dgm:spPr/>
    </dgm:pt>
    <dgm:pt modelId="{CA0CFE58-FC5D-6046-A0A5-48959FFFF614}" type="pres">
      <dgm:prSet presAssocID="{C9726C29-E874-904C-98B9-62D1B3FE4D03}" presName="negativeSpace" presStyleCnt="0"/>
      <dgm:spPr/>
    </dgm:pt>
    <dgm:pt modelId="{BFF686FB-22D9-D14C-AE67-AFC93E0752DB}" type="pres">
      <dgm:prSet presAssocID="{C9726C29-E874-904C-98B9-62D1B3FE4D03}" presName="childText" presStyleLbl="conFgAcc1" presStyleIdx="2" presStyleCnt="3">
        <dgm:presLayoutVars>
          <dgm:bulletEnabled val="1"/>
        </dgm:presLayoutVars>
      </dgm:prSet>
      <dgm:spPr/>
    </dgm:pt>
  </dgm:ptLst>
  <dgm:cxnLst>
    <dgm:cxn modelId="{2340151C-08EA-5C49-9233-A8B64B5A6FC4}" srcId="{06EFC638-3051-344B-8CC0-2A66BBBE1FF3}" destId="{C9726C29-E874-904C-98B9-62D1B3FE4D03}" srcOrd="2" destOrd="0" parTransId="{1463A09D-2DED-C64A-93B0-6AD1BDF60FEF}" sibTransId="{1F8F0129-5C31-3A4D-A4F1-724065D8D16D}"/>
    <dgm:cxn modelId="{2C1F881E-064E-EE41-B36C-50DCB51EB6DF}" srcId="{06EFC638-3051-344B-8CC0-2A66BBBE1FF3}" destId="{7B732ED5-22CE-7B41-B9EE-E1A0E5904E47}" srcOrd="1" destOrd="0" parTransId="{6B8786EB-67E4-7B4A-ACDB-C32FDE629467}" sibTransId="{3EA7AB38-DD92-BE43-8DE7-AD06CDF27D97}"/>
    <dgm:cxn modelId="{B0E2602A-44DD-C145-9288-C54BA0FD5F9F}" type="presOf" srcId="{C9726C29-E874-904C-98B9-62D1B3FE4D03}" destId="{BC2D18A7-C5DC-B646-BE48-E61032DC86FB}" srcOrd="0" destOrd="0" presId="urn:microsoft.com/office/officeart/2005/8/layout/list1"/>
    <dgm:cxn modelId="{895CB32A-3779-F54C-BA34-C7FF84E31A54}" type="presOf" srcId="{8005262D-B744-F74B-8520-205F1A8A4022}" destId="{7B397A8D-4B7F-2C41-80D3-15363D919DE6}" srcOrd="1" destOrd="0" presId="urn:microsoft.com/office/officeart/2005/8/layout/list1"/>
    <dgm:cxn modelId="{CE968A40-3111-C748-A632-42F4824D45F6}" type="presOf" srcId="{06EFC638-3051-344B-8CC0-2A66BBBE1FF3}" destId="{CA25D3D8-1E0F-5049-8A7E-A4CEDCFF8B3A}" srcOrd="0" destOrd="0" presId="urn:microsoft.com/office/officeart/2005/8/layout/list1"/>
    <dgm:cxn modelId="{FA4B354D-7C7C-2B45-8419-2EF206A0E418}" type="presOf" srcId="{8005262D-B744-F74B-8520-205F1A8A4022}" destId="{BEAF5796-DC00-6844-AFE5-9F4E461D837A}" srcOrd="0" destOrd="0" presId="urn:microsoft.com/office/officeart/2005/8/layout/list1"/>
    <dgm:cxn modelId="{66707070-465E-B44D-844A-955F408BD343}" type="presOf" srcId="{7B732ED5-22CE-7B41-B9EE-E1A0E5904E47}" destId="{2ED4D68B-1AF9-7349-B22A-69C128FF2DB4}" srcOrd="0" destOrd="0" presId="urn:microsoft.com/office/officeart/2005/8/layout/list1"/>
    <dgm:cxn modelId="{3C28F450-7D94-9B44-89B2-45A410E34335}" srcId="{06EFC638-3051-344B-8CC0-2A66BBBE1FF3}" destId="{8005262D-B744-F74B-8520-205F1A8A4022}" srcOrd="0" destOrd="0" parTransId="{DC270ECB-9856-004F-9ACF-1CFCD711CE02}" sibTransId="{5A4F4546-BAA2-994B-B941-5B90AAB9EFC5}"/>
    <dgm:cxn modelId="{D147B283-4247-A749-8EDA-B09A8219B2D4}" type="presOf" srcId="{C9726C29-E874-904C-98B9-62D1B3FE4D03}" destId="{E1E2129D-170A-A348-971B-1CC0360FCCDB}" srcOrd="1" destOrd="0" presId="urn:microsoft.com/office/officeart/2005/8/layout/list1"/>
    <dgm:cxn modelId="{9F6260DB-F0EE-4A47-8A4E-8E10631EF1CC}" type="presOf" srcId="{7B732ED5-22CE-7B41-B9EE-E1A0E5904E47}" destId="{21DB1657-C4C0-2241-9F4B-CAFCF0E0A027}" srcOrd="1" destOrd="0" presId="urn:microsoft.com/office/officeart/2005/8/layout/list1"/>
    <dgm:cxn modelId="{F5B6F4F0-9165-CC42-87F8-55E665316280}" type="presParOf" srcId="{CA25D3D8-1E0F-5049-8A7E-A4CEDCFF8B3A}" destId="{CBEBE036-E795-5745-806B-B7939CFCEB1F}" srcOrd="0" destOrd="0" presId="urn:microsoft.com/office/officeart/2005/8/layout/list1"/>
    <dgm:cxn modelId="{0565CC56-941C-934E-9D3E-B475FD5A24FD}" type="presParOf" srcId="{CBEBE036-E795-5745-806B-B7939CFCEB1F}" destId="{BEAF5796-DC00-6844-AFE5-9F4E461D837A}" srcOrd="0" destOrd="0" presId="urn:microsoft.com/office/officeart/2005/8/layout/list1"/>
    <dgm:cxn modelId="{9AEBCA6F-A308-B049-95CA-0932F6798B8E}" type="presParOf" srcId="{CBEBE036-E795-5745-806B-B7939CFCEB1F}" destId="{7B397A8D-4B7F-2C41-80D3-15363D919DE6}" srcOrd="1" destOrd="0" presId="urn:microsoft.com/office/officeart/2005/8/layout/list1"/>
    <dgm:cxn modelId="{776C04CD-ED62-564A-852D-4FEA41450FF2}" type="presParOf" srcId="{CA25D3D8-1E0F-5049-8A7E-A4CEDCFF8B3A}" destId="{7C0B0DF9-3221-C842-ABF2-A62B51478300}" srcOrd="1" destOrd="0" presId="urn:microsoft.com/office/officeart/2005/8/layout/list1"/>
    <dgm:cxn modelId="{2D5D9AB6-EECE-3E44-B2FE-32C82285AB3E}" type="presParOf" srcId="{CA25D3D8-1E0F-5049-8A7E-A4CEDCFF8B3A}" destId="{6703B99B-DD3A-8248-9738-430B9E97FD1B}" srcOrd="2" destOrd="0" presId="urn:microsoft.com/office/officeart/2005/8/layout/list1"/>
    <dgm:cxn modelId="{E9112401-1E10-4748-B0C1-962EDC8E7823}" type="presParOf" srcId="{CA25D3D8-1E0F-5049-8A7E-A4CEDCFF8B3A}" destId="{F60222FA-7C87-A54F-9E26-E39C6EF2437D}" srcOrd="3" destOrd="0" presId="urn:microsoft.com/office/officeart/2005/8/layout/list1"/>
    <dgm:cxn modelId="{4A78C0E4-DC38-EF42-8604-F8CD7070C81F}" type="presParOf" srcId="{CA25D3D8-1E0F-5049-8A7E-A4CEDCFF8B3A}" destId="{F52897DB-E3F8-6940-86F0-B0A73442FD9E}" srcOrd="4" destOrd="0" presId="urn:microsoft.com/office/officeart/2005/8/layout/list1"/>
    <dgm:cxn modelId="{D9CF2863-A969-CB43-9E90-26B8AA2F2773}" type="presParOf" srcId="{F52897DB-E3F8-6940-86F0-B0A73442FD9E}" destId="{2ED4D68B-1AF9-7349-B22A-69C128FF2DB4}" srcOrd="0" destOrd="0" presId="urn:microsoft.com/office/officeart/2005/8/layout/list1"/>
    <dgm:cxn modelId="{E0E834F9-3361-5641-9265-272EB9AD54B5}" type="presParOf" srcId="{F52897DB-E3F8-6940-86F0-B0A73442FD9E}" destId="{21DB1657-C4C0-2241-9F4B-CAFCF0E0A027}" srcOrd="1" destOrd="0" presId="urn:microsoft.com/office/officeart/2005/8/layout/list1"/>
    <dgm:cxn modelId="{662B4B0B-003C-1D4E-AB0D-9268D72DEEDC}" type="presParOf" srcId="{CA25D3D8-1E0F-5049-8A7E-A4CEDCFF8B3A}" destId="{0ABA0192-4357-AC4C-8D1C-54430FD81988}" srcOrd="5" destOrd="0" presId="urn:microsoft.com/office/officeart/2005/8/layout/list1"/>
    <dgm:cxn modelId="{1FB7E386-E79E-E744-B831-2085FE9D7DDC}" type="presParOf" srcId="{CA25D3D8-1E0F-5049-8A7E-A4CEDCFF8B3A}" destId="{60120C7D-B748-4642-BB6C-CA2FA0267C37}" srcOrd="6" destOrd="0" presId="urn:microsoft.com/office/officeart/2005/8/layout/list1"/>
    <dgm:cxn modelId="{B41174C7-AB5F-794F-AAA0-FF07969A7AA2}" type="presParOf" srcId="{CA25D3D8-1E0F-5049-8A7E-A4CEDCFF8B3A}" destId="{9EC8D5C7-CC01-D749-A18B-C2F713B220C9}" srcOrd="7" destOrd="0" presId="urn:microsoft.com/office/officeart/2005/8/layout/list1"/>
    <dgm:cxn modelId="{68FBB472-639C-BE44-95F1-7AD13D8CDA9B}" type="presParOf" srcId="{CA25D3D8-1E0F-5049-8A7E-A4CEDCFF8B3A}" destId="{C728C4B8-E159-AD45-AB2C-5740FB13AEB4}" srcOrd="8" destOrd="0" presId="urn:microsoft.com/office/officeart/2005/8/layout/list1"/>
    <dgm:cxn modelId="{438E1758-9E5B-3841-9157-C40796924709}" type="presParOf" srcId="{C728C4B8-E159-AD45-AB2C-5740FB13AEB4}" destId="{BC2D18A7-C5DC-B646-BE48-E61032DC86FB}" srcOrd="0" destOrd="0" presId="urn:microsoft.com/office/officeart/2005/8/layout/list1"/>
    <dgm:cxn modelId="{76284B5D-9B94-7041-BDA5-A4F995010257}" type="presParOf" srcId="{C728C4B8-E159-AD45-AB2C-5740FB13AEB4}" destId="{E1E2129D-170A-A348-971B-1CC0360FCCDB}" srcOrd="1" destOrd="0" presId="urn:microsoft.com/office/officeart/2005/8/layout/list1"/>
    <dgm:cxn modelId="{07D7D500-6BB6-CA45-9F05-AB32E6574637}" type="presParOf" srcId="{CA25D3D8-1E0F-5049-8A7E-A4CEDCFF8B3A}" destId="{CA0CFE58-FC5D-6046-A0A5-48959FFFF614}" srcOrd="9" destOrd="0" presId="urn:microsoft.com/office/officeart/2005/8/layout/list1"/>
    <dgm:cxn modelId="{992F6F5B-F815-7F4C-81A3-8E07CFF65092}" type="presParOf" srcId="{CA25D3D8-1E0F-5049-8A7E-A4CEDCFF8B3A}" destId="{BFF686FB-22D9-D14C-AE67-AFC93E0752D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3B99B-DD3A-8248-9738-430B9E97FD1B}">
      <dsp:nvSpPr>
        <dsp:cNvPr id="0" name=""/>
        <dsp:cNvSpPr/>
      </dsp:nvSpPr>
      <dsp:spPr>
        <a:xfrm>
          <a:off x="0" y="401021"/>
          <a:ext cx="6543589" cy="655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397A8D-4B7F-2C41-80D3-15363D919DE6}">
      <dsp:nvSpPr>
        <dsp:cNvPr id="0" name=""/>
        <dsp:cNvSpPr/>
      </dsp:nvSpPr>
      <dsp:spPr>
        <a:xfrm>
          <a:off x="327179" y="17261"/>
          <a:ext cx="4580512" cy="7675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132" tIns="0" rIns="173132" bIns="0" numCol="1" spcCol="1270" anchor="ctr" anchorCtr="0">
          <a:noAutofit/>
        </a:bodyPr>
        <a:lstStyle/>
        <a:p>
          <a:pPr marL="0" lvl="0" indent="0" algn="l" defTabSz="1155700">
            <a:lnSpc>
              <a:spcPct val="90000"/>
            </a:lnSpc>
            <a:spcBef>
              <a:spcPct val="0"/>
            </a:spcBef>
            <a:spcAft>
              <a:spcPct val="35000"/>
            </a:spcAft>
            <a:buNone/>
          </a:pPr>
          <a:r>
            <a:rPr lang="en-US" sz="2600" kern="1200" dirty="0"/>
            <a:t>Outliers</a:t>
          </a:r>
        </a:p>
      </dsp:txBody>
      <dsp:txXfrm>
        <a:off x="364646" y="54728"/>
        <a:ext cx="4505578" cy="692586"/>
      </dsp:txXfrm>
    </dsp:sp>
    <dsp:sp modelId="{60120C7D-B748-4642-BB6C-CA2FA0267C37}">
      <dsp:nvSpPr>
        <dsp:cNvPr id="0" name=""/>
        <dsp:cNvSpPr/>
      </dsp:nvSpPr>
      <dsp:spPr>
        <a:xfrm>
          <a:off x="0" y="1580381"/>
          <a:ext cx="6543589" cy="655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DB1657-C4C0-2241-9F4B-CAFCF0E0A027}">
      <dsp:nvSpPr>
        <dsp:cNvPr id="0" name=""/>
        <dsp:cNvSpPr/>
      </dsp:nvSpPr>
      <dsp:spPr>
        <a:xfrm>
          <a:off x="327179" y="1196621"/>
          <a:ext cx="4580512" cy="7675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132" tIns="0" rIns="173132" bIns="0" numCol="1" spcCol="1270" anchor="ctr" anchorCtr="0">
          <a:noAutofit/>
        </a:bodyPr>
        <a:lstStyle/>
        <a:p>
          <a:pPr marL="0" lvl="0" indent="0" algn="l" defTabSz="1155700">
            <a:lnSpc>
              <a:spcPct val="90000"/>
            </a:lnSpc>
            <a:spcBef>
              <a:spcPct val="0"/>
            </a:spcBef>
            <a:spcAft>
              <a:spcPct val="35000"/>
            </a:spcAft>
            <a:buNone/>
          </a:pPr>
          <a:r>
            <a:rPr lang="en-US" sz="2600" kern="1200" dirty="0"/>
            <a:t>Leverage</a:t>
          </a:r>
        </a:p>
      </dsp:txBody>
      <dsp:txXfrm>
        <a:off x="364646" y="1234088"/>
        <a:ext cx="4505578" cy="692586"/>
      </dsp:txXfrm>
    </dsp:sp>
    <dsp:sp modelId="{BFF686FB-22D9-D14C-AE67-AFC93E0752DB}">
      <dsp:nvSpPr>
        <dsp:cNvPr id="0" name=""/>
        <dsp:cNvSpPr/>
      </dsp:nvSpPr>
      <dsp:spPr>
        <a:xfrm>
          <a:off x="0" y="2759741"/>
          <a:ext cx="6543589" cy="655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E2129D-170A-A348-971B-1CC0360FCCDB}">
      <dsp:nvSpPr>
        <dsp:cNvPr id="0" name=""/>
        <dsp:cNvSpPr/>
      </dsp:nvSpPr>
      <dsp:spPr>
        <a:xfrm>
          <a:off x="327179" y="2375981"/>
          <a:ext cx="4580512" cy="7675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132" tIns="0" rIns="173132" bIns="0" numCol="1" spcCol="1270" anchor="ctr" anchorCtr="0">
          <a:noAutofit/>
        </a:bodyPr>
        <a:lstStyle/>
        <a:p>
          <a:pPr marL="0" lvl="0" indent="0" algn="l" defTabSz="1155700">
            <a:lnSpc>
              <a:spcPct val="90000"/>
            </a:lnSpc>
            <a:spcBef>
              <a:spcPct val="0"/>
            </a:spcBef>
            <a:spcAft>
              <a:spcPct val="35000"/>
            </a:spcAft>
            <a:buNone/>
          </a:pPr>
          <a:r>
            <a:rPr lang="en-US" sz="2600" kern="1200" dirty="0"/>
            <a:t>Influence</a:t>
          </a:r>
        </a:p>
      </dsp:txBody>
      <dsp:txXfrm>
        <a:off x="364646" y="2413448"/>
        <a:ext cx="4505578"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B40301-4251-4F9C-8E10-34744EAABEC6}" type="datetimeFigureOut">
              <a:rPr lang="en-US" smtClean="0"/>
              <a:t>10/23/2019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A5C609-0D28-4704-A80E-E98990722FCB}" type="slidenum">
              <a:rPr lang="en-US" smtClean="0"/>
              <a:t>‹#›</a:t>
            </a:fld>
            <a:endParaRPr lang="en-US"/>
          </a:p>
        </p:txBody>
      </p:sp>
    </p:spTree>
    <p:extLst>
      <p:ext uri="{BB962C8B-B14F-4D97-AF65-F5344CB8AC3E}">
        <p14:creationId xmlns:p14="http://schemas.microsoft.com/office/powerpoint/2010/main" val="1228814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R-Squared is very small, as the graph shows a linear model is not sufficient.</a:t>
            </a:r>
          </a:p>
        </p:txBody>
      </p:sp>
      <p:sp>
        <p:nvSpPr>
          <p:cNvPr id="4" name="Slide Number Placeholder 3"/>
          <p:cNvSpPr>
            <a:spLocks noGrp="1"/>
          </p:cNvSpPr>
          <p:nvPr>
            <p:ph type="sldNum" sz="quarter" idx="5"/>
          </p:nvPr>
        </p:nvSpPr>
        <p:spPr/>
        <p:txBody>
          <a:bodyPr/>
          <a:lstStyle/>
          <a:p>
            <a:fld id="{58EFB3B5-EA24-4343-8C16-12BD8DAB58FD}" type="slidenum">
              <a:rPr lang="en-US" smtClean="0"/>
              <a:t>5</a:t>
            </a:fld>
            <a:endParaRPr lang="en-US"/>
          </a:p>
        </p:txBody>
      </p:sp>
    </p:spTree>
    <p:extLst>
      <p:ext uri="{BB962C8B-B14F-4D97-AF65-F5344CB8AC3E}">
        <p14:creationId xmlns:p14="http://schemas.microsoft.com/office/powerpoint/2010/main" val="2098117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fit because:</a:t>
            </a:r>
          </a:p>
          <a:p>
            <a:endParaRPr lang="en-US" dirty="0"/>
          </a:p>
          <a:p>
            <a:pPr marL="171450" indent="-171450">
              <a:buFontTx/>
              <a:buChar char="-"/>
            </a:pPr>
            <a:r>
              <a:rPr lang="en-US" dirty="0"/>
              <a:t>the std. error is small, even when you consider the fact the coefficients are even smaller. </a:t>
            </a:r>
          </a:p>
          <a:p>
            <a:pPr marL="171450" indent="-171450">
              <a:buFontTx/>
              <a:buChar char="-"/>
            </a:pPr>
            <a:r>
              <a:rPr lang="en-US" dirty="0"/>
              <a:t>P-values are small, which means that we can conclude that there is a relationship between temperature and yield under this model.</a:t>
            </a:r>
          </a:p>
          <a:p>
            <a:pPr marL="171450" indent="-171450">
              <a:buFontTx/>
              <a:buChar char="-"/>
            </a:pPr>
            <a:r>
              <a:rPr lang="en-US" dirty="0"/>
              <a:t>R squared above .5 is good, and the residual error is low</a:t>
            </a:r>
          </a:p>
        </p:txBody>
      </p:sp>
      <p:sp>
        <p:nvSpPr>
          <p:cNvPr id="4" name="Slide Number Placeholder 3"/>
          <p:cNvSpPr>
            <a:spLocks noGrp="1"/>
          </p:cNvSpPr>
          <p:nvPr>
            <p:ph type="sldNum" sz="quarter" idx="5"/>
          </p:nvPr>
        </p:nvSpPr>
        <p:spPr/>
        <p:txBody>
          <a:bodyPr/>
          <a:lstStyle/>
          <a:p>
            <a:fld id="{58EFB3B5-EA24-4343-8C16-12BD8DAB58FD}" type="slidenum">
              <a:rPr lang="en-US" smtClean="0"/>
              <a:t>6</a:t>
            </a:fld>
            <a:endParaRPr lang="en-US"/>
          </a:p>
        </p:txBody>
      </p:sp>
    </p:spTree>
    <p:extLst>
      <p:ext uri="{BB962C8B-B14F-4D97-AF65-F5344CB8AC3E}">
        <p14:creationId xmlns:p14="http://schemas.microsoft.com/office/powerpoint/2010/main" val="189038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outliers are removed, the R-squared value goes up, meaning that we are more confident in the model’s ability to predict the value of homes in the highlands. The model itself </a:t>
            </a:r>
            <a:r>
              <a:rPr lang="en-US"/>
              <a:t>also changed.</a:t>
            </a:r>
          </a:p>
        </p:txBody>
      </p:sp>
      <p:sp>
        <p:nvSpPr>
          <p:cNvPr id="4" name="Slide Number Placeholder 3"/>
          <p:cNvSpPr>
            <a:spLocks noGrp="1"/>
          </p:cNvSpPr>
          <p:nvPr>
            <p:ph type="sldNum" sz="quarter" idx="5"/>
          </p:nvPr>
        </p:nvSpPr>
        <p:spPr/>
        <p:txBody>
          <a:bodyPr/>
          <a:lstStyle/>
          <a:p>
            <a:fld id="{58EFB3B5-EA24-4343-8C16-12BD8DAB58FD}" type="slidenum">
              <a:rPr lang="en-US" smtClean="0"/>
              <a:t>18</a:t>
            </a:fld>
            <a:endParaRPr lang="en-US"/>
          </a:p>
        </p:txBody>
      </p:sp>
    </p:spTree>
    <p:extLst>
      <p:ext uri="{BB962C8B-B14F-4D97-AF65-F5344CB8AC3E}">
        <p14:creationId xmlns:p14="http://schemas.microsoft.com/office/powerpoint/2010/main" val="4015409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10/23/2019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10/23/2019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10/23/2019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10/23/2019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nhancedatascience.com/2017/06/29/machine-learning-explained-overfitt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F5560-F4C7-4368-BF40-A3C15CFBCB49}"/>
              </a:ext>
            </a:extLst>
          </p:cNvPr>
          <p:cNvSpPr>
            <a:spLocks noGrp="1"/>
          </p:cNvSpPr>
          <p:nvPr>
            <p:ph type="ctrTitle"/>
          </p:nvPr>
        </p:nvSpPr>
        <p:spPr/>
        <p:txBody>
          <a:bodyPr/>
          <a:lstStyle/>
          <a:p>
            <a:r>
              <a:rPr lang="en-US" sz="9600" dirty="0"/>
              <a:t>P R A O F </a:t>
            </a:r>
          </a:p>
        </p:txBody>
      </p:sp>
      <p:sp>
        <p:nvSpPr>
          <p:cNvPr id="3" name="Subtitle 2">
            <a:extLst>
              <a:ext uri="{FF2B5EF4-FFF2-40B4-BE49-F238E27FC236}">
                <a16:creationId xmlns:a16="http://schemas.microsoft.com/office/drawing/2014/main" id="{A389E4C8-3901-43B9-8B5C-EF6DA2482115}"/>
              </a:ext>
            </a:extLst>
          </p:cNvPr>
          <p:cNvSpPr>
            <a:spLocks noGrp="1"/>
          </p:cNvSpPr>
          <p:nvPr>
            <p:ph type="subTitle" idx="1"/>
          </p:nvPr>
        </p:nvSpPr>
        <p:spPr/>
        <p:txBody>
          <a:bodyPr/>
          <a:lstStyle/>
          <a:p>
            <a:r>
              <a:rPr lang="en-US" dirty="0"/>
              <a:t>Polynomial Regression and Over-Fitting</a:t>
            </a:r>
          </a:p>
        </p:txBody>
      </p:sp>
    </p:spTree>
    <p:extLst>
      <p:ext uri="{BB962C8B-B14F-4D97-AF65-F5344CB8AC3E}">
        <p14:creationId xmlns:p14="http://schemas.microsoft.com/office/powerpoint/2010/main" val="2394788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A52E-8908-49B4-B01B-34003C4DEB9D}"/>
              </a:ext>
            </a:extLst>
          </p:cNvPr>
          <p:cNvSpPr>
            <a:spLocks noGrp="1"/>
          </p:cNvSpPr>
          <p:nvPr>
            <p:ph type="ctrTitle"/>
          </p:nvPr>
        </p:nvSpPr>
        <p:spPr/>
        <p:txBody>
          <a:bodyPr/>
          <a:lstStyle/>
          <a:p>
            <a:r>
              <a:rPr lang="en-US" sz="9600" dirty="0"/>
              <a:t>L R A O</a:t>
            </a:r>
          </a:p>
        </p:txBody>
      </p:sp>
      <p:sp>
        <p:nvSpPr>
          <p:cNvPr id="3" name="Subtitle 2">
            <a:extLst>
              <a:ext uri="{FF2B5EF4-FFF2-40B4-BE49-F238E27FC236}">
                <a16:creationId xmlns:a16="http://schemas.microsoft.com/office/drawing/2014/main" id="{72729DDC-3AED-4729-A72A-FF4F5C09B1B4}"/>
              </a:ext>
            </a:extLst>
          </p:cNvPr>
          <p:cNvSpPr>
            <a:spLocks noGrp="1"/>
          </p:cNvSpPr>
          <p:nvPr>
            <p:ph type="subTitle" idx="1"/>
          </p:nvPr>
        </p:nvSpPr>
        <p:spPr/>
        <p:txBody>
          <a:bodyPr/>
          <a:lstStyle/>
          <a:p>
            <a:r>
              <a:rPr lang="en-US" dirty="0"/>
              <a:t>Linear regression and outliers </a:t>
            </a:r>
          </a:p>
        </p:txBody>
      </p:sp>
    </p:spTree>
    <p:extLst>
      <p:ext uri="{BB962C8B-B14F-4D97-AF65-F5344CB8AC3E}">
        <p14:creationId xmlns:p14="http://schemas.microsoft.com/office/powerpoint/2010/main" val="1933419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9B794-DE76-E045-88C2-DDBA023552B5}"/>
              </a:ext>
            </a:extLst>
          </p:cNvPr>
          <p:cNvSpPr>
            <a:spLocks noGrp="1"/>
          </p:cNvSpPr>
          <p:nvPr>
            <p:ph type="title"/>
          </p:nvPr>
        </p:nvSpPr>
        <p:spPr/>
        <p:txBody>
          <a:bodyPr/>
          <a:lstStyle/>
          <a:p>
            <a:r>
              <a:rPr lang="en-US" dirty="0"/>
              <a:t>How  do  outliers  affect  regression  models?</a:t>
            </a:r>
          </a:p>
        </p:txBody>
      </p:sp>
      <p:graphicFrame>
        <p:nvGraphicFramePr>
          <p:cNvPr id="3" name="Diagram 2">
            <a:extLst>
              <a:ext uri="{FF2B5EF4-FFF2-40B4-BE49-F238E27FC236}">
                <a16:creationId xmlns:a16="http://schemas.microsoft.com/office/drawing/2014/main" id="{3B6F71A6-3CFB-914E-A553-86BE4CBB6D34}"/>
              </a:ext>
            </a:extLst>
          </p:cNvPr>
          <p:cNvGraphicFramePr/>
          <p:nvPr>
            <p:extLst/>
          </p:nvPr>
        </p:nvGraphicFramePr>
        <p:xfrm>
          <a:off x="4812270" y="2594918"/>
          <a:ext cx="6543589" cy="34322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ounded Rectangle 3">
            <a:extLst>
              <a:ext uri="{FF2B5EF4-FFF2-40B4-BE49-F238E27FC236}">
                <a16:creationId xmlns:a16="http://schemas.microsoft.com/office/drawing/2014/main" id="{B3FE6529-2E14-334B-99A7-132220F563E3}"/>
              </a:ext>
            </a:extLst>
          </p:cNvPr>
          <p:cNvSpPr/>
          <p:nvPr/>
        </p:nvSpPr>
        <p:spPr>
          <a:xfrm>
            <a:off x="753762" y="2693773"/>
            <a:ext cx="3534033" cy="3333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Box 4">
            <a:extLst>
              <a:ext uri="{FF2B5EF4-FFF2-40B4-BE49-F238E27FC236}">
                <a16:creationId xmlns:a16="http://schemas.microsoft.com/office/drawing/2014/main" id="{D8C698AB-9399-BE4E-8937-D6E86DBBC179}"/>
              </a:ext>
            </a:extLst>
          </p:cNvPr>
          <p:cNvSpPr txBox="1"/>
          <p:nvPr/>
        </p:nvSpPr>
        <p:spPr>
          <a:xfrm>
            <a:off x="1013254" y="2977978"/>
            <a:ext cx="2977978" cy="2554545"/>
          </a:xfrm>
          <a:prstGeom prst="rect">
            <a:avLst/>
          </a:prstGeom>
          <a:noFill/>
        </p:spPr>
        <p:txBody>
          <a:bodyPr wrap="square" rtlCol="0">
            <a:spAutoFit/>
          </a:bodyPr>
          <a:lstStyle/>
          <a:p>
            <a:r>
              <a:rPr lang="en-US" sz="3200" dirty="0">
                <a:solidFill>
                  <a:schemeClr val="bg1"/>
                </a:solidFill>
              </a:rPr>
              <a:t>3 Somewhat Overlapping Types of Extreme Observations </a:t>
            </a:r>
          </a:p>
        </p:txBody>
      </p:sp>
      <p:sp>
        <p:nvSpPr>
          <p:cNvPr id="6" name="TextBox 5">
            <a:extLst>
              <a:ext uri="{FF2B5EF4-FFF2-40B4-BE49-F238E27FC236}">
                <a16:creationId xmlns:a16="http://schemas.microsoft.com/office/drawing/2014/main" id="{14787333-6341-C448-B0F4-AC77EC26A3E1}"/>
              </a:ext>
            </a:extLst>
          </p:cNvPr>
          <p:cNvSpPr txBox="1"/>
          <p:nvPr/>
        </p:nvSpPr>
        <p:spPr>
          <a:xfrm>
            <a:off x="6552002" y="6314536"/>
            <a:ext cx="5490473" cy="369332"/>
          </a:xfrm>
          <a:prstGeom prst="rect">
            <a:avLst/>
          </a:prstGeom>
          <a:noFill/>
        </p:spPr>
        <p:txBody>
          <a:bodyPr wrap="square" rtlCol="0">
            <a:spAutoFit/>
          </a:bodyPr>
          <a:lstStyle/>
          <a:p>
            <a:r>
              <a:rPr lang="en-US" dirty="0"/>
              <a:t>Source: ‘The Book of R’ by Tilman Davies</a:t>
            </a:r>
          </a:p>
        </p:txBody>
      </p:sp>
    </p:spTree>
    <p:extLst>
      <p:ext uri="{BB962C8B-B14F-4D97-AF65-F5344CB8AC3E}">
        <p14:creationId xmlns:p14="http://schemas.microsoft.com/office/powerpoint/2010/main" val="2518180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18550F3-6BD8-A84E-BF27-8FE55060FB23}"/>
              </a:ext>
            </a:extLst>
          </p:cNvPr>
          <p:cNvGrpSpPr/>
          <p:nvPr/>
        </p:nvGrpSpPr>
        <p:grpSpPr>
          <a:xfrm>
            <a:off x="597767" y="702412"/>
            <a:ext cx="7671187" cy="5470330"/>
            <a:chOff x="2271287" y="702412"/>
            <a:chExt cx="7671187" cy="5470330"/>
          </a:xfrm>
        </p:grpSpPr>
        <p:sp>
          <p:nvSpPr>
            <p:cNvPr id="5" name="Freeform 4">
              <a:extLst>
                <a:ext uri="{FF2B5EF4-FFF2-40B4-BE49-F238E27FC236}">
                  <a16:creationId xmlns:a16="http://schemas.microsoft.com/office/drawing/2014/main" id="{3F8744F7-1710-BA44-8D8E-42B66252A70F}"/>
                </a:ext>
              </a:extLst>
            </p:cNvPr>
            <p:cNvSpPr/>
            <p:nvPr/>
          </p:nvSpPr>
          <p:spPr>
            <a:xfrm>
              <a:off x="3419237" y="702412"/>
              <a:ext cx="1747507"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140" tIns="396831" rIns="356141" bIns="396831" numCol="1" spcCol="1270" anchor="ctr" anchorCtr="0">
              <a:noAutofit/>
            </a:bodyPr>
            <a:lstStyle/>
            <a:p>
              <a:pPr marL="0" lvl="0" indent="0" algn="ctr" defTabSz="977900">
                <a:lnSpc>
                  <a:spcPct val="90000"/>
                </a:lnSpc>
                <a:spcBef>
                  <a:spcPct val="0"/>
                </a:spcBef>
                <a:spcAft>
                  <a:spcPct val="35000"/>
                </a:spcAft>
                <a:buNone/>
              </a:pPr>
              <a:r>
                <a:rPr lang="en-US" sz="2200" kern="1200" dirty="0"/>
                <a:t>Outliers</a:t>
              </a:r>
            </a:p>
          </p:txBody>
        </p:sp>
        <p:sp>
          <p:nvSpPr>
            <p:cNvPr id="6" name="Freeform 5">
              <a:extLst>
                <a:ext uri="{FF2B5EF4-FFF2-40B4-BE49-F238E27FC236}">
                  <a16:creationId xmlns:a16="http://schemas.microsoft.com/office/drawing/2014/main" id="{E675108D-4276-3C47-9229-BC31DC9D8DFE}"/>
                </a:ext>
              </a:extLst>
            </p:cNvPr>
            <p:cNvSpPr/>
            <p:nvPr/>
          </p:nvSpPr>
          <p:spPr>
            <a:xfrm>
              <a:off x="3563482" y="1155991"/>
              <a:ext cx="2241629" cy="1205177"/>
            </a:xfrm>
            <a:custGeom>
              <a:avLst/>
              <a:gdLst>
                <a:gd name="connsiteX0" fmla="*/ 0 w 2241629"/>
                <a:gd name="connsiteY0" fmla="*/ 0 h 1205177"/>
                <a:gd name="connsiteX1" fmla="*/ 2241629 w 2241629"/>
                <a:gd name="connsiteY1" fmla="*/ 0 h 1205177"/>
                <a:gd name="connsiteX2" fmla="*/ 2241629 w 2241629"/>
                <a:gd name="connsiteY2" fmla="*/ 1205177 h 1205177"/>
                <a:gd name="connsiteX3" fmla="*/ 0 w 2241629"/>
                <a:gd name="connsiteY3" fmla="*/ 1205177 h 1205177"/>
                <a:gd name="connsiteX4" fmla="*/ 0 w 2241629"/>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629" h="1205177">
                  <a:moveTo>
                    <a:pt x="0" y="0"/>
                  </a:moveTo>
                  <a:lnTo>
                    <a:pt x="2241629" y="0"/>
                  </a:lnTo>
                  <a:lnTo>
                    <a:pt x="2241629" y="1205177"/>
                  </a:lnTo>
                  <a:lnTo>
                    <a:pt x="0" y="12051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p:txBody>
        </p:sp>
        <p:sp>
          <p:nvSpPr>
            <p:cNvPr id="8" name="Freeform 7">
              <a:extLst>
                <a:ext uri="{FF2B5EF4-FFF2-40B4-BE49-F238E27FC236}">
                  <a16:creationId xmlns:a16="http://schemas.microsoft.com/office/drawing/2014/main" id="{9484F1CB-52C4-5240-91FD-E909D984B9DA}"/>
                </a:ext>
              </a:extLst>
            </p:cNvPr>
            <p:cNvSpPr/>
            <p:nvPr/>
          </p:nvSpPr>
          <p:spPr>
            <a:xfrm>
              <a:off x="2271287" y="2424685"/>
              <a:ext cx="1941247"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140" tIns="396831" rIns="356141" bIns="396831" numCol="1" spcCol="1270" anchor="ctr" anchorCtr="0">
              <a:noAutofit/>
            </a:bodyPr>
            <a:lstStyle/>
            <a:p>
              <a:pPr marL="0" lvl="0" indent="0" algn="ctr" defTabSz="977900">
                <a:lnSpc>
                  <a:spcPct val="90000"/>
                </a:lnSpc>
                <a:spcBef>
                  <a:spcPct val="0"/>
                </a:spcBef>
                <a:spcAft>
                  <a:spcPct val="35000"/>
                </a:spcAft>
                <a:buNone/>
              </a:pPr>
              <a:r>
                <a:rPr lang="en-US" sz="2000" kern="1200" dirty="0"/>
                <a:t>Leverage</a:t>
              </a:r>
            </a:p>
          </p:txBody>
        </p:sp>
        <p:sp>
          <p:nvSpPr>
            <p:cNvPr id="9" name="Rectangle 8">
              <a:extLst>
                <a:ext uri="{FF2B5EF4-FFF2-40B4-BE49-F238E27FC236}">
                  <a16:creationId xmlns:a16="http://schemas.microsoft.com/office/drawing/2014/main" id="{B5EAE83E-60A4-2D40-9090-61DEBADAF419}"/>
                </a:ext>
              </a:extLst>
            </p:cNvPr>
            <p:cNvSpPr/>
            <p:nvPr/>
          </p:nvSpPr>
          <p:spPr>
            <a:xfrm>
              <a:off x="2410548" y="2826410"/>
              <a:ext cx="2169318" cy="12051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 name="Freeform 10">
              <a:extLst>
                <a:ext uri="{FF2B5EF4-FFF2-40B4-BE49-F238E27FC236}">
                  <a16:creationId xmlns:a16="http://schemas.microsoft.com/office/drawing/2014/main" id="{216F8C5A-77FF-864B-8CEA-3FEB40FAE56A}"/>
                </a:ext>
              </a:extLst>
            </p:cNvPr>
            <p:cNvSpPr/>
            <p:nvPr/>
          </p:nvSpPr>
          <p:spPr>
            <a:xfrm>
              <a:off x="3381394" y="4164114"/>
              <a:ext cx="2056258"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140" tIns="396831" rIns="356140" bIns="396831" numCol="1" spcCol="1270" anchor="ctr" anchorCtr="0">
              <a:noAutofit/>
            </a:bodyPr>
            <a:lstStyle/>
            <a:p>
              <a:pPr marL="0" lvl="0" indent="0" algn="ctr" defTabSz="977900">
                <a:lnSpc>
                  <a:spcPct val="90000"/>
                </a:lnSpc>
                <a:spcBef>
                  <a:spcPct val="0"/>
                </a:spcBef>
                <a:spcAft>
                  <a:spcPct val="35000"/>
                </a:spcAft>
                <a:buNone/>
              </a:pPr>
              <a:r>
                <a:rPr lang="en-US" sz="2200" kern="1200" dirty="0"/>
                <a:t>Influence</a:t>
              </a:r>
            </a:p>
          </p:txBody>
        </p:sp>
        <p:sp>
          <p:nvSpPr>
            <p:cNvPr id="12" name="Freeform 11">
              <a:extLst>
                <a:ext uri="{FF2B5EF4-FFF2-40B4-BE49-F238E27FC236}">
                  <a16:creationId xmlns:a16="http://schemas.microsoft.com/office/drawing/2014/main" id="{61B3DCD8-CAA9-0E49-B2DB-902B58C56B42}"/>
                </a:ext>
              </a:extLst>
            </p:cNvPr>
            <p:cNvSpPr/>
            <p:nvPr/>
          </p:nvSpPr>
          <p:spPr>
            <a:xfrm>
              <a:off x="7700845" y="4531334"/>
              <a:ext cx="2241629" cy="1205177"/>
            </a:xfrm>
            <a:custGeom>
              <a:avLst/>
              <a:gdLst>
                <a:gd name="connsiteX0" fmla="*/ 0 w 2241629"/>
                <a:gd name="connsiteY0" fmla="*/ 0 h 1205177"/>
                <a:gd name="connsiteX1" fmla="*/ 2241629 w 2241629"/>
                <a:gd name="connsiteY1" fmla="*/ 0 h 1205177"/>
                <a:gd name="connsiteX2" fmla="*/ 2241629 w 2241629"/>
                <a:gd name="connsiteY2" fmla="*/ 1205177 h 1205177"/>
                <a:gd name="connsiteX3" fmla="*/ 0 w 2241629"/>
                <a:gd name="connsiteY3" fmla="*/ 1205177 h 1205177"/>
                <a:gd name="connsiteX4" fmla="*/ 0 w 2241629"/>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629" h="1205177">
                  <a:moveTo>
                    <a:pt x="0" y="0"/>
                  </a:moveTo>
                  <a:lnTo>
                    <a:pt x="2241629" y="0"/>
                  </a:lnTo>
                  <a:lnTo>
                    <a:pt x="2241629" y="1205177"/>
                  </a:lnTo>
                  <a:lnTo>
                    <a:pt x="0" y="12051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p:txBody>
        </p:sp>
      </p:grpSp>
      <p:sp>
        <p:nvSpPr>
          <p:cNvPr id="14" name="Frame 13">
            <a:extLst>
              <a:ext uri="{FF2B5EF4-FFF2-40B4-BE49-F238E27FC236}">
                <a16:creationId xmlns:a16="http://schemas.microsoft.com/office/drawing/2014/main" id="{DC132076-7D7D-EC43-BD61-FF9F352BA0F9}"/>
              </a:ext>
            </a:extLst>
          </p:cNvPr>
          <p:cNvSpPr/>
          <p:nvPr/>
        </p:nvSpPr>
        <p:spPr>
          <a:xfrm>
            <a:off x="4131591" y="702412"/>
            <a:ext cx="7634839" cy="172227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a:extLst>
              <a:ext uri="{FF2B5EF4-FFF2-40B4-BE49-F238E27FC236}">
                <a16:creationId xmlns:a16="http://schemas.microsoft.com/office/drawing/2014/main" id="{A47E8D4A-A06F-A347-B87F-3B1E28750396}"/>
              </a:ext>
            </a:extLst>
          </p:cNvPr>
          <p:cNvSpPr/>
          <p:nvPr/>
        </p:nvSpPr>
        <p:spPr>
          <a:xfrm>
            <a:off x="3455856" y="2636808"/>
            <a:ext cx="7634839" cy="156204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a:extLst>
              <a:ext uri="{FF2B5EF4-FFF2-40B4-BE49-F238E27FC236}">
                <a16:creationId xmlns:a16="http://schemas.microsoft.com/office/drawing/2014/main" id="{4990D5E2-7342-8F43-8698-18C05084F545}"/>
              </a:ext>
            </a:extLst>
          </p:cNvPr>
          <p:cNvSpPr/>
          <p:nvPr/>
        </p:nvSpPr>
        <p:spPr>
          <a:xfrm>
            <a:off x="4125837" y="4462733"/>
            <a:ext cx="7634839" cy="156204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254899B2-A25D-FE41-8903-3D298F486880}"/>
              </a:ext>
            </a:extLst>
          </p:cNvPr>
          <p:cNvSpPr txBox="1"/>
          <p:nvPr/>
        </p:nvSpPr>
        <p:spPr>
          <a:xfrm>
            <a:off x="4549460" y="987803"/>
            <a:ext cx="7021902" cy="923330"/>
          </a:xfrm>
          <a:prstGeom prst="rect">
            <a:avLst/>
          </a:prstGeom>
          <a:noFill/>
        </p:spPr>
        <p:txBody>
          <a:bodyPr wrap="square" rtlCol="0">
            <a:spAutoFit/>
          </a:bodyPr>
          <a:lstStyle/>
          <a:p>
            <a:r>
              <a:rPr lang="en-US" dirty="0"/>
              <a:t>An observation with a large residual – unusual in the context of the data.  Considered an outlier only if it doesn’t conform to the trend of the fitted model.  Can, but doesn’t always alter the overall trend of the fitted model.</a:t>
            </a:r>
          </a:p>
        </p:txBody>
      </p:sp>
      <p:sp>
        <p:nvSpPr>
          <p:cNvPr id="18" name="TextBox 17">
            <a:extLst>
              <a:ext uri="{FF2B5EF4-FFF2-40B4-BE49-F238E27FC236}">
                <a16:creationId xmlns:a16="http://schemas.microsoft.com/office/drawing/2014/main" id="{6EF182AA-A8C1-5045-BEBA-81C36496AC19}"/>
              </a:ext>
            </a:extLst>
          </p:cNvPr>
          <p:cNvSpPr txBox="1"/>
          <p:nvPr/>
        </p:nvSpPr>
        <p:spPr>
          <a:xfrm>
            <a:off x="3827252" y="2930157"/>
            <a:ext cx="7021902" cy="923330"/>
          </a:xfrm>
          <a:prstGeom prst="rect">
            <a:avLst/>
          </a:prstGeom>
          <a:noFill/>
        </p:spPr>
        <p:txBody>
          <a:bodyPr wrap="square" rtlCol="0">
            <a:spAutoFit/>
          </a:bodyPr>
          <a:lstStyle/>
          <a:p>
            <a:r>
              <a:rPr lang="en-US" dirty="0"/>
              <a:t>An observation is a high-leverage point if it is extreme enough to potentially affect the slope of the fitted model.  An outlier can have high or low leverage.</a:t>
            </a:r>
          </a:p>
        </p:txBody>
      </p:sp>
      <p:sp>
        <p:nvSpPr>
          <p:cNvPr id="19" name="TextBox 18">
            <a:extLst>
              <a:ext uri="{FF2B5EF4-FFF2-40B4-BE49-F238E27FC236}">
                <a16:creationId xmlns:a16="http://schemas.microsoft.com/office/drawing/2014/main" id="{8916F074-B5E2-7544-892B-443C42C55E88}"/>
              </a:ext>
            </a:extLst>
          </p:cNvPr>
          <p:cNvSpPr txBox="1"/>
          <p:nvPr/>
        </p:nvSpPr>
        <p:spPr>
          <a:xfrm>
            <a:off x="4445478" y="4928613"/>
            <a:ext cx="7021902" cy="646331"/>
          </a:xfrm>
          <a:prstGeom prst="rect">
            <a:avLst/>
          </a:prstGeom>
          <a:noFill/>
        </p:spPr>
        <p:txBody>
          <a:bodyPr wrap="square" rtlCol="0">
            <a:spAutoFit/>
          </a:bodyPr>
          <a:lstStyle/>
          <a:p>
            <a:r>
              <a:rPr lang="en-US" dirty="0"/>
              <a:t>An observation is classified as influential if it has high-leverage and does affect the estimated trend.</a:t>
            </a:r>
          </a:p>
        </p:txBody>
      </p:sp>
      <p:sp>
        <p:nvSpPr>
          <p:cNvPr id="20" name="TextBox 19">
            <a:extLst>
              <a:ext uri="{FF2B5EF4-FFF2-40B4-BE49-F238E27FC236}">
                <a16:creationId xmlns:a16="http://schemas.microsoft.com/office/drawing/2014/main" id="{C391EB90-8444-DE48-A798-0174FF323667}"/>
              </a:ext>
            </a:extLst>
          </p:cNvPr>
          <p:cNvSpPr txBox="1"/>
          <p:nvPr/>
        </p:nvSpPr>
        <p:spPr>
          <a:xfrm>
            <a:off x="6500244" y="6211019"/>
            <a:ext cx="5490473" cy="369332"/>
          </a:xfrm>
          <a:prstGeom prst="rect">
            <a:avLst/>
          </a:prstGeom>
          <a:noFill/>
        </p:spPr>
        <p:txBody>
          <a:bodyPr wrap="square" rtlCol="0">
            <a:spAutoFit/>
          </a:bodyPr>
          <a:lstStyle/>
          <a:p>
            <a:r>
              <a:rPr lang="en-US" dirty="0"/>
              <a:t>Source: ‘The Book of R’ by Tilman Davies</a:t>
            </a:r>
          </a:p>
        </p:txBody>
      </p:sp>
    </p:spTree>
    <p:extLst>
      <p:ext uri="{BB962C8B-B14F-4D97-AF65-F5344CB8AC3E}">
        <p14:creationId xmlns:p14="http://schemas.microsoft.com/office/powerpoint/2010/main" val="1647422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47C9B-4B0D-0546-A415-E5C0B184954D}"/>
              </a:ext>
            </a:extLst>
          </p:cNvPr>
          <p:cNvPicPr>
            <a:picLocks noChangeAspect="1"/>
          </p:cNvPicPr>
          <p:nvPr/>
        </p:nvPicPr>
        <p:blipFill>
          <a:blip r:embed="rId2"/>
          <a:stretch>
            <a:fillRect/>
          </a:stretch>
        </p:blipFill>
        <p:spPr>
          <a:xfrm>
            <a:off x="5938320" y="790112"/>
            <a:ext cx="4973425" cy="4372242"/>
          </a:xfrm>
          <a:prstGeom prst="rect">
            <a:avLst/>
          </a:prstGeom>
        </p:spPr>
      </p:pic>
      <p:sp>
        <p:nvSpPr>
          <p:cNvPr id="7" name="TextBox 6">
            <a:extLst>
              <a:ext uri="{FF2B5EF4-FFF2-40B4-BE49-F238E27FC236}">
                <a16:creationId xmlns:a16="http://schemas.microsoft.com/office/drawing/2014/main" id="{124F6F95-61FF-8A4F-91D3-0CF4FC8EA4AD}"/>
              </a:ext>
            </a:extLst>
          </p:cNvPr>
          <p:cNvSpPr txBox="1"/>
          <p:nvPr/>
        </p:nvSpPr>
        <p:spPr>
          <a:xfrm>
            <a:off x="372861" y="417250"/>
            <a:ext cx="4778421" cy="5447645"/>
          </a:xfrm>
          <a:prstGeom prst="rect">
            <a:avLst/>
          </a:prstGeom>
          <a:noFill/>
        </p:spPr>
        <p:txBody>
          <a:bodyPr wrap="square" rtlCol="0">
            <a:spAutoFit/>
          </a:bodyPr>
          <a:lstStyle/>
          <a:p>
            <a:pPr algn="ctr"/>
            <a:r>
              <a:rPr lang="en-US" sz="2400" b="1" dirty="0"/>
              <a:t>Outlier with Low-Leverage &amp; Low-Influence:</a:t>
            </a:r>
          </a:p>
          <a:p>
            <a:endParaRPr lang="en-US" sz="2000" dirty="0"/>
          </a:p>
          <a:p>
            <a:pPr marL="285750" indent="-285750">
              <a:buFont typeface="Wingdings" pitchFamily="2" charset="2"/>
              <a:buChar char="ü"/>
            </a:pPr>
            <a:r>
              <a:rPr lang="en-US" sz="2000" dirty="0"/>
              <a:t>Outlier since it sits away from most of the data and doesn’t conform to the trend</a:t>
            </a:r>
          </a:p>
          <a:p>
            <a:endParaRPr lang="en-US" sz="2000" dirty="0"/>
          </a:p>
          <a:p>
            <a:pPr marL="285750" indent="-285750">
              <a:buFont typeface="Wingdings" pitchFamily="2" charset="2"/>
              <a:buChar char="ü"/>
            </a:pPr>
            <a:r>
              <a:rPr lang="en-US" sz="2000" dirty="0"/>
              <a:t>Low-Leverage because its predictor value (x) isn’t unusual compared to other values of x</a:t>
            </a:r>
          </a:p>
          <a:p>
            <a:pPr marL="742950" lvl="1" indent="-285750">
              <a:buFont typeface="Arial" panose="020B0604020202020204" pitchFamily="34" charset="0"/>
              <a:buChar char="•"/>
            </a:pPr>
            <a:r>
              <a:rPr lang="en-US" sz="2000" dirty="0"/>
              <a:t>Effect of including it in the model would be to basically change the y-intercept</a:t>
            </a:r>
          </a:p>
          <a:p>
            <a:pPr lvl="1"/>
            <a:endParaRPr lang="en-US" sz="2000" dirty="0"/>
          </a:p>
          <a:p>
            <a:pPr marL="285750" indent="-285750">
              <a:buFont typeface="Wingdings" pitchFamily="2" charset="2"/>
              <a:buChar char="ü"/>
            </a:pPr>
            <a:r>
              <a:rPr lang="en-US" sz="2000" dirty="0"/>
              <a:t>Low-Influence point because the overall change to the fitted model is minimal</a:t>
            </a:r>
          </a:p>
        </p:txBody>
      </p:sp>
      <p:sp>
        <p:nvSpPr>
          <p:cNvPr id="8" name="TextBox 7">
            <a:extLst>
              <a:ext uri="{FF2B5EF4-FFF2-40B4-BE49-F238E27FC236}">
                <a16:creationId xmlns:a16="http://schemas.microsoft.com/office/drawing/2014/main" id="{107507B6-883A-284C-9953-6CADA43E52F1}"/>
              </a:ext>
            </a:extLst>
          </p:cNvPr>
          <p:cNvSpPr txBox="1"/>
          <p:nvPr/>
        </p:nvSpPr>
        <p:spPr>
          <a:xfrm>
            <a:off x="3350763" y="6219897"/>
            <a:ext cx="5490473" cy="369332"/>
          </a:xfrm>
          <a:prstGeom prst="rect">
            <a:avLst/>
          </a:prstGeom>
          <a:noFill/>
        </p:spPr>
        <p:txBody>
          <a:bodyPr wrap="square" rtlCol="0">
            <a:spAutoFit/>
          </a:bodyPr>
          <a:lstStyle/>
          <a:p>
            <a:r>
              <a:rPr lang="en-US" dirty="0"/>
              <a:t>Source: ‘The Book of R’ by Tilman Davies</a:t>
            </a:r>
          </a:p>
        </p:txBody>
      </p:sp>
    </p:spTree>
    <p:extLst>
      <p:ext uri="{BB962C8B-B14F-4D97-AF65-F5344CB8AC3E}">
        <p14:creationId xmlns:p14="http://schemas.microsoft.com/office/powerpoint/2010/main" val="3433115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866050-6777-8F45-A3F6-960EDB44CBE1}"/>
              </a:ext>
            </a:extLst>
          </p:cNvPr>
          <p:cNvSpPr txBox="1"/>
          <p:nvPr/>
        </p:nvSpPr>
        <p:spPr>
          <a:xfrm>
            <a:off x="324571" y="518773"/>
            <a:ext cx="4986068" cy="4524315"/>
          </a:xfrm>
          <a:prstGeom prst="rect">
            <a:avLst/>
          </a:prstGeom>
          <a:noFill/>
        </p:spPr>
        <p:txBody>
          <a:bodyPr wrap="square" rtlCol="0">
            <a:spAutoFit/>
          </a:bodyPr>
          <a:lstStyle/>
          <a:p>
            <a:pPr algn="ctr"/>
            <a:r>
              <a:rPr lang="en-US" sz="2400" b="1" dirty="0"/>
              <a:t>Not Outlier with High-Leverage &amp; Low-Influence:</a:t>
            </a:r>
          </a:p>
          <a:p>
            <a:endParaRPr lang="en-US" sz="2000" dirty="0"/>
          </a:p>
          <a:p>
            <a:pPr marL="285750" indent="-285750">
              <a:buFont typeface="Wingdings" pitchFamily="2" charset="2"/>
              <a:buChar char="ü"/>
            </a:pPr>
            <a:r>
              <a:rPr lang="en-US" sz="2000" dirty="0"/>
              <a:t>Not an outlier because although it sits apart from observations, it conforms quite well to model fit</a:t>
            </a:r>
          </a:p>
          <a:p>
            <a:endParaRPr lang="en-US" sz="2000" dirty="0"/>
          </a:p>
          <a:p>
            <a:pPr marL="285750" indent="-285750">
              <a:buFont typeface="Wingdings" pitchFamily="2" charset="2"/>
              <a:buChar char="ü"/>
            </a:pPr>
            <a:r>
              <a:rPr lang="en-US" sz="2000" dirty="0"/>
              <a:t>High-Leverage because it sits at extreme predictor value compared to other values of x (has potential to dramatically alter the fit should it’s response value be different.</a:t>
            </a:r>
          </a:p>
          <a:p>
            <a:endParaRPr lang="en-US" sz="2000" dirty="0"/>
          </a:p>
          <a:p>
            <a:pPr marL="285750" indent="-285750">
              <a:buFont typeface="Wingdings" pitchFamily="2" charset="2"/>
              <a:buChar char="ü"/>
            </a:pPr>
            <a:r>
              <a:rPr lang="en-US" sz="2000" dirty="0"/>
              <a:t>Low-Influence point because model fit barely affected by its inclusion.</a:t>
            </a:r>
          </a:p>
        </p:txBody>
      </p:sp>
      <p:pic>
        <p:nvPicPr>
          <p:cNvPr id="3" name="Picture 2">
            <a:extLst>
              <a:ext uri="{FF2B5EF4-FFF2-40B4-BE49-F238E27FC236}">
                <a16:creationId xmlns:a16="http://schemas.microsoft.com/office/drawing/2014/main" id="{F55F0DBC-E582-484B-B554-030DDC4DC5A8}"/>
              </a:ext>
            </a:extLst>
          </p:cNvPr>
          <p:cNvPicPr>
            <a:picLocks noChangeAspect="1"/>
          </p:cNvPicPr>
          <p:nvPr/>
        </p:nvPicPr>
        <p:blipFill>
          <a:blip r:embed="rId2"/>
          <a:stretch>
            <a:fillRect/>
          </a:stretch>
        </p:blipFill>
        <p:spPr>
          <a:xfrm>
            <a:off x="5642295" y="841226"/>
            <a:ext cx="5301034" cy="4690134"/>
          </a:xfrm>
          <a:prstGeom prst="rect">
            <a:avLst/>
          </a:prstGeom>
        </p:spPr>
      </p:pic>
      <p:sp>
        <p:nvSpPr>
          <p:cNvPr id="4" name="TextBox 3">
            <a:extLst>
              <a:ext uri="{FF2B5EF4-FFF2-40B4-BE49-F238E27FC236}">
                <a16:creationId xmlns:a16="http://schemas.microsoft.com/office/drawing/2014/main" id="{AA4DFC6E-5CE6-C441-A733-F41478AA84EB}"/>
              </a:ext>
            </a:extLst>
          </p:cNvPr>
          <p:cNvSpPr txBox="1"/>
          <p:nvPr/>
        </p:nvSpPr>
        <p:spPr>
          <a:xfrm>
            <a:off x="2565402" y="6016774"/>
            <a:ext cx="5490473" cy="369332"/>
          </a:xfrm>
          <a:prstGeom prst="rect">
            <a:avLst/>
          </a:prstGeom>
          <a:noFill/>
        </p:spPr>
        <p:txBody>
          <a:bodyPr wrap="square" rtlCol="0">
            <a:spAutoFit/>
          </a:bodyPr>
          <a:lstStyle/>
          <a:p>
            <a:r>
              <a:rPr lang="en-US" dirty="0"/>
              <a:t>Source: ‘The Book of R’ by Tilman Davies</a:t>
            </a:r>
          </a:p>
        </p:txBody>
      </p:sp>
    </p:spTree>
    <p:extLst>
      <p:ext uri="{BB962C8B-B14F-4D97-AF65-F5344CB8AC3E}">
        <p14:creationId xmlns:p14="http://schemas.microsoft.com/office/powerpoint/2010/main" val="2571256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41998F-AA53-404E-A830-BF63DCA02718}"/>
              </a:ext>
            </a:extLst>
          </p:cNvPr>
          <p:cNvSpPr txBox="1"/>
          <p:nvPr/>
        </p:nvSpPr>
        <p:spPr>
          <a:xfrm>
            <a:off x="254772" y="352090"/>
            <a:ext cx="4986068" cy="4524315"/>
          </a:xfrm>
          <a:prstGeom prst="rect">
            <a:avLst/>
          </a:prstGeom>
          <a:noFill/>
        </p:spPr>
        <p:txBody>
          <a:bodyPr wrap="square" rtlCol="0">
            <a:spAutoFit/>
          </a:bodyPr>
          <a:lstStyle/>
          <a:p>
            <a:pPr algn="ctr"/>
            <a:r>
              <a:rPr lang="en-US" sz="2400" b="1" dirty="0"/>
              <a:t>Outlier with High-Leverage &amp; High-Influence:</a:t>
            </a:r>
          </a:p>
          <a:p>
            <a:endParaRPr lang="en-US" sz="2000" dirty="0"/>
          </a:p>
          <a:p>
            <a:pPr marL="285750" indent="-285750">
              <a:buFont typeface="Wingdings" pitchFamily="2" charset="2"/>
              <a:buChar char="ü"/>
            </a:pPr>
            <a:r>
              <a:rPr lang="en-US" sz="2000" dirty="0"/>
              <a:t>Outlier because it sits away from original observations and isn’t clear part of trend</a:t>
            </a:r>
          </a:p>
          <a:p>
            <a:endParaRPr lang="en-US" sz="2000" dirty="0"/>
          </a:p>
          <a:p>
            <a:pPr marL="285750" indent="-285750">
              <a:buFont typeface="Wingdings" pitchFamily="2" charset="2"/>
              <a:buChar char="ü"/>
            </a:pPr>
            <a:r>
              <a:rPr lang="en-US" sz="2000" dirty="0"/>
              <a:t>High-Leverage because it sits at extreme predictor value compared to other values of x (has potential to dramatically alter the fit should it’s response value be different.</a:t>
            </a:r>
          </a:p>
          <a:p>
            <a:endParaRPr lang="en-US" sz="2000" dirty="0"/>
          </a:p>
          <a:p>
            <a:pPr marL="285750" indent="-285750">
              <a:buFont typeface="Wingdings" pitchFamily="2" charset="2"/>
              <a:buChar char="ü"/>
            </a:pPr>
            <a:r>
              <a:rPr lang="en-US" sz="2000" dirty="0"/>
              <a:t>High-Influence point because its inclusion substantially alters entire model by dragging down slope and raising the y-intercept.</a:t>
            </a:r>
          </a:p>
        </p:txBody>
      </p:sp>
      <p:pic>
        <p:nvPicPr>
          <p:cNvPr id="4" name="Picture 3">
            <a:extLst>
              <a:ext uri="{FF2B5EF4-FFF2-40B4-BE49-F238E27FC236}">
                <a16:creationId xmlns:a16="http://schemas.microsoft.com/office/drawing/2014/main" id="{F168ABC2-C785-9444-86F8-8F3CA8FEF278}"/>
              </a:ext>
            </a:extLst>
          </p:cNvPr>
          <p:cNvPicPr>
            <a:picLocks noChangeAspect="1"/>
          </p:cNvPicPr>
          <p:nvPr/>
        </p:nvPicPr>
        <p:blipFill>
          <a:blip r:embed="rId2"/>
          <a:stretch>
            <a:fillRect/>
          </a:stretch>
        </p:blipFill>
        <p:spPr>
          <a:xfrm>
            <a:off x="5674059" y="697463"/>
            <a:ext cx="5209966" cy="4692946"/>
          </a:xfrm>
          <a:prstGeom prst="rect">
            <a:avLst/>
          </a:prstGeom>
        </p:spPr>
      </p:pic>
      <p:sp>
        <p:nvSpPr>
          <p:cNvPr id="5" name="TextBox 4">
            <a:extLst>
              <a:ext uri="{FF2B5EF4-FFF2-40B4-BE49-F238E27FC236}">
                <a16:creationId xmlns:a16="http://schemas.microsoft.com/office/drawing/2014/main" id="{704FB34B-122E-474D-80C8-8AA918C6DBDF}"/>
              </a:ext>
            </a:extLst>
          </p:cNvPr>
          <p:cNvSpPr txBox="1"/>
          <p:nvPr/>
        </p:nvSpPr>
        <p:spPr>
          <a:xfrm>
            <a:off x="3350763" y="6246529"/>
            <a:ext cx="5490473" cy="369332"/>
          </a:xfrm>
          <a:prstGeom prst="rect">
            <a:avLst/>
          </a:prstGeom>
          <a:noFill/>
        </p:spPr>
        <p:txBody>
          <a:bodyPr wrap="square" rtlCol="0">
            <a:spAutoFit/>
          </a:bodyPr>
          <a:lstStyle/>
          <a:p>
            <a:r>
              <a:rPr lang="en-US" dirty="0"/>
              <a:t>Source: ‘The Book of R’ by Tilman Davies</a:t>
            </a:r>
          </a:p>
        </p:txBody>
      </p:sp>
    </p:spTree>
    <p:extLst>
      <p:ext uri="{BB962C8B-B14F-4D97-AF65-F5344CB8AC3E}">
        <p14:creationId xmlns:p14="http://schemas.microsoft.com/office/powerpoint/2010/main" val="624223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4BDF-03F7-6D4C-8571-ECF558585460}"/>
              </a:ext>
            </a:extLst>
          </p:cNvPr>
          <p:cNvSpPr>
            <a:spLocks noGrp="1"/>
          </p:cNvSpPr>
          <p:nvPr>
            <p:ph type="title"/>
          </p:nvPr>
        </p:nvSpPr>
        <p:spPr/>
        <p:txBody>
          <a:bodyPr/>
          <a:lstStyle/>
          <a:p>
            <a:r>
              <a:rPr lang="en-US" dirty="0"/>
              <a:t>Cook’s  Distance</a:t>
            </a:r>
          </a:p>
        </p:txBody>
      </p:sp>
      <p:sp>
        <p:nvSpPr>
          <p:cNvPr id="3" name="Frame 2">
            <a:extLst>
              <a:ext uri="{FF2B5EF4-FFF2-40B4-BE49-F238E27FC236}">
                <a16:creationId xmlns:a16="http://schemas.microsoft.com/office/drawing/2014/main" id="{DC24BC69-C180-8F46-A8DC-24DB71EE6993}"/>
              </a:ext>
            </a:extLst>
          </p:cNvPr>
          <p:cNvSpPr/>
          <p:nvPr/>
        </p:nvSpPr>
        <p:spPr>
          <a:xfrm>
            <a:off x="500732" y="1444166"/>
            <a:ext cx="11190536" cy="4961116"/>
          </a:xfrm>
          <a:prstGeom prst="frame">
            <a:avLst>
              <a:gd name="adj1" fmla="val 32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a:extLst>
              <a:ext uri="{FF2B5EF4-FFF2-40B4-BE49-F238E27FC236}">
                <a16:creationId xmlns:a16="http://schemas.microsoft.com/office/drawing/2014/main" id="{A5D85393-B011-2D4A-B113-9F174ED0AC04}"/>
              </a:ext>
            </a:extLst>
          </p:cNvPr>
          <p:cNvSpPr txBox="1"/>
          <p:nvPr/>
        </p:nvSpPr>
        <p:spPr>
          <a:xfrm>
            <a:off x="788242" y="1737839"/>
            <a:ext cx="10437962" cy="3847207"/>
          </a:xfrm>
          <a:prstGeom prst="rect">
            <a:avLst/>
          </a:prstGeom>
          <a:noFill/>
        </p:spPr>
        <p:txBody>
          <a:bodyPr wrap="square" rtlCol="0">
            <a:spAutoFit/>
          </a:bodyPr>
          <a:lstStyle/>
          <a:p>
            <a:pPr marL="285750" indent="-285750">
              <a:buFont typeface="Arial" panose="020B0604020202020204" pitchFamily="34" charset="0"/>
              <a:buChar char="•"/>
            </a:pPr>
            <a:r>
              <a:rPr lang="en-US" sz="2000" dirty="0"/>
              <a:t>Leverage alone isn’t enough to determine the overall influence of each observation on a fitted model. For that, the response value must also be taken into account.</a:t>
            </a:r>
          </a:p>
          <a:p>
            <a:r>
              <a:rPr lang="en-US" sz="2000" dirty="0"/>
              <a:t> </a:t>
            </a:r>
          </a:p>
          <a:p>
            <a:pPr marL="285750" indent="-285750">
              <a:buFont typeface="Arial" panose="020B0604020202020204" pitchFamily="34" charset="0"/>
              <a:buChar char="•"/>
            </a:pPr>
            <a:r>
              <a:rPr lang="en-US" sz="2000" dirty="0"/>
              <a:t>Arguably the most well-known measure of influence is </a:t>
            </a:r>
            <a:r>
              <a:rPr lang="en-US" sz="2000" i="1" dirty="0"/>
              <a:t>Cook’s distance</a:t>
            </a:r>
            <a:r>
              <a:rPr lang="en-US" sz="2000" dirty="0"/>
              <a:t>, which estimates the magnitude of the effect of deleting the </a:t>
            </a:r>
            <a:r>
              <a:rPr lang="en-US" sz="2000" i="1" dirty="0" err="1"/>
              <a:t>i</a:t>
            </a:r>
            <a:r>
              <a:rPr lang="en-US" sz="2000" i="1" baseline="30000" dirty="0" err="1"/>
              <a:t>th</a:t>
            </a:r>
            <a:r>
              <a:rPr lang="en-US" sz="2000" baseline="30000" dirty="0"/>
              <a:t> </a:t>
            </a:r>
            <a:r>
              <a:rPr lang="en-US" sz="2000" dirty="0"/>
              <a:t>value from the fitted model:</a:t>
            </a:r>
          </a:p>
          <a:p>
            <a:pPr marL="285750" indent="-285750">
              <a:buFont typeface="Arial" panose="020B0604020202020204" pitchFamily="34" charset="0"/>
              <a:buChar char="•"/>
            </a:pPr>
            <a:endParaRPr lang="en-US" dirty="0"/>
          </a:p>
          <a:p>
            <a:r>
              <a:rPr lang="en-US" dirty="0"/>
              <a:t>		</a:t>
            </a:r>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Outlying observations in high-leverage positions will have higher values of D</a:t>
            </a:r>
            <a:r>
              <a:rPr lang="en-US" baseline="-25000" dirty="0"/>
              <a:t>i  </a:t>
            </a:r>
            <a:r>
              <a:rPr lang="en-US" dirty="0"/>
              <a:t> - D</a:t>
            </a:r>
            <a:r>
              <a:rPr lang="en-US" baseline="-25000" dirty="0"/>
              <a:t>i  </a:t>
            </a:r>
            <a:r>
              <a:rPr lang="en-US" dirty="0"/>
              <a:t> &gt; 1 (or D</a:t>
            </a:r>
            <a:r>
              <a:rPr lang="en-US" baseline="-25000" dirty="0"/>
              <a:t>i </a:t>
            </a:r>
            <a:r>
              <a:rPr lang="en-US" dirty="0"/>
              <a:t>&gt; 4/n with n observations) should be considered influential.</a:t>
            </a:r>
            <a:endParaRPr lang="en-US" baseline="-25000" dirty="0"/>
          </a:p>
        </p:txBody>
      </p:sp>
      <p:pic>
        <p:nvPicPr>
          <p:cNvPr id="5" name="Picture 4">
            <a:extLst>
              <a:ext uri="{FF2B5EF4-FFF2-40B4-BE49-F238E27FC236}">
                <a16:creationId xmlns:a16="http://schemas.microsoft.com/office/drawing/2014/main" id="{23BAB32E-356E-FE41-AC07-C259D690F495}"/>
              </a:ext>
            </a:extLst>
          </p:cNvPr>
          <p:cNvPicPr>
            <a:picLocks noChangeAspect="1"/>
          </p:cNvPicPr>
          <p:nvPr/>
        </p:nvPicPr>
        <p:blipFill>
          <a:blip r:embed="rId2"/>
          <a:stretch>
            <a:fillRect/>
          </a:stretch>
        </p:blipFill>
        <p:spPr>
          <a:xfrm>
            <a:off x="2711438" y="4020534"/>
            <a:ext cx="4981766" cy="1131452"/>
          </a:xfrm>
          <a:prstGeom prst="rect">
            <a:avLst/>
          </a:prstGeom>
        </p:spPr>
      </p:pic>
      <p:sp>
        <p:nvSpPr>
          <p:cNvPr id="6" name="TextBox 5">
            <a:extLst>
              <a:ext uri="{FF2B5EF4-FFF2-40B4-BE49-F238E27FC236}">
                <a16:creationId xmlns:a16="http://schemas.microsoft.com/office/drawing/2014/main" id="{D76AD37E-69AD-614E-82FB-169935DAA1B7}"/>
              </a:ext>
            </a:extLst>
          </p:cNvPr>
          <p:cNvSpPr txBox="1"/>
          <p:nvPr/>
        </p:nvSpPr>
        <p:spPr>
          <a:xfrm>
            <a:off x="6862553" y="6418324"/>
            <a:ext cx="5490473" cy="369332"/>
          </a:xfrm>
          <a:prstGeom prst="rect">
            <a:avLst/>
          </a:prstGeom>
          <a:noFill/>
        </p:spPr>
        <p:txBody>
          <a:bodyPr wrap="square" rtlCol="0">
            <a:spAutoFit/>
          </a:bodyPr>
          <a:lstStyle/>
          <a:p>
            <a:r>
              <a:rPr lang="en-US" dirty="0"/>
              <a:t>Source: ‘The Book of R’ by Tilman Davies</a:t>
            </a:r>
          </a:p>
        </p:txBody>
      </p:sp>
    </p:spTree>
    <p:extLst>
      <p:ext uri="{BB962C8B-B14F-4D97-AF65-F5344CB8AC3E}">
        <p14:creationId xmlns:p14="http://schemas.microsoft.com/office/powerpoint/2010/main" val="2481567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130C0-5DBC-4209-98B4-4C0CCFFCA15C}"/>
              </a:ext>
            </a:extLst>
          </p:cNvPr>
          <p:cNvSpPr>
            <a:spLocks noGrp="1"/>
          </p:cNvSpPr>
          <p:nvPr>
            <p:ph type="title"/>
          </p:nvPr>
        </p:nvSpPr>
        <p:spPr>
          <a:xfrm>
            <a:off x="646111" y="267059"/>
            <a:ext cx="9404723" cy="1400530"/>
          </a:xfrm>
        </p:spPr>
        <p:txBody>
          <a:bodyPr/>
          <a:lstStyle/>
          <a:p>
            <a:r>
              <a:rPr lang="en-US" dirty="0"/>
              <a:t>MLR with Outliers</a:t>
            </a:r>
          </a:p>
        </p:txBody>
      </p:sp>
      <p:pic>
        <p:nvPicPr>
          <p:cNvPr id="6" name="Picture 5">
            <a:extLst>
              <a:ext uri="{FF2B5EF4-FFF2-40B4-BE49-F238E27FC236}">
                <a16:creationId xmlns:a16="http://schemas.microsoft.com/office/drawing/2014/main" id="{2BBD743A-9DB7-4539-A6BC-02B65C3CCA45}"/>
              </a:ext>
            </a:extLst>
          </p:cNvPr>
          <p:cNvPicPr>
            <a:picLocks noChangeAspect="1"/>
          </p:cNvPicPr>
          <p:nvPr/>
        </p:nvPicPr>
        <p:blipFill>
          <a:blip r:embed="rId2"/>
          <a:stretch>
            <a:fillRect/>
          </a:stretch>
        </p:blipFill>
        <p:spPr>
          <a:xfrm>
            <a:off x="379227" y="2546015"/>
            <a:ext cx="6807386" cy="4044926"/>
          </a:xfrm>
          <a:prstGeom prst="rect">
            <a:avLst/>
          </a:prstGeom>
        </p:spPr>
      </p:pic>
      <p:pic>
        <p:nvPicPr>
          <p:cNvPr id="8" name="Picture 7">
            <a:extLst>
              <a:ext uri="{FF2B5EF4-FFF2-40B4-BE49-F238E27FC236}">
                <a16:creationId xmlns:a16="http://schemas.microsoft.com/office/drawing/2014/main" id="{9F905EE5-954E-4BA4-8D78-112EF1B4CABA}"/>
              </a:ext>
            </a:extLst>
          </p:cNvPr>
          <p:cNvPicPr>
            <a:picLocks noChangeAspect="1"/>
          </p:cNvPicPr>
          <p:nvPr/>
        </p:nvPicPr>
        <p:blipFill>
          <a:blip r:embed="rId3"/>
          <a:stretch>
            <a:fillRect/>
          </a:stretch>
        </p:blipFill>
        <p:spPr>
          <a:xfrm>
            <a:off x="379227" y="1310431"/>
            <a:ext cx="7907523" cy="939848"/>
          </a:xfrm>
          <a:prstGeom prst="rect">
            <a:avLst/>
          </a:prstGeom>
        </p:spPr>
      </p:pic>
      <p:sp>
        <p:nvSpPr>
          <p:cNvPr id="17" name="TextBox 16">
            <a:extLst>
              <a:ext uri="{FF2B5EF4-FFF2-40B4-BE49-F238E27FC236}">
                <a16:creationId xmlns:a16="http://schemas.microsoft.com/office/drawing/2014/main" id="{C20AA064-5A3A-4FE5-A710-ACBAF5A6415F}"/>
              </a:ext>
            </a:extLst>
          </p:cNvPr>
          <p:cNvSpPr txBox="1"/>
          <p:nvPr/>
        </p:nvSpPr>
        <p:spPr>
          <a:xfrm>
            <a:off x="7458861" y="2942743"/>
            <a:ext cx="3443288" cy="1200329"/>
          </a:xfrm>
          <a:prstGeom prst="rect">
            <a:avLst/>
          </a:prstGeom>
          <a:noFill/>
        </p:spPr>
        <p:txBody>
          <a:bodyPr wrap="square" rtlCol="0">
            <a:spAutoFit/>
          </a:bodyPr>
          <a:lstStyle/>
          <a:p>
            <a:r>
              <a:rPr lang="en-US" b="1" dirty="0"/>
              <a:t>Outliers: </a:t>
            </a:r>
          </a:p>
          <a:p>
            <a:r>
              <a:rPr lang="en-US" b="1" dirty="0"/>
              <a:t>3 lots with no physical improvements, with a sale price of $1,675,000</a:t>
            </a:r>
          </a:p>
        </p:txBody>
      </p:sp>
      <p:sp>
        <p:nvSpPr>
          <p:cNvPr id="18" name="TextBox 17">
            <a:extLst>
              <a:ext uri="{FF2B5EF4-FFF2-40B4-BE49-F238E27FC236}">
                <a16:creationId xmlns:a16="http://schemas.microsoft.com/office/drawing/2014/main" id="{ACD72012-5C97-4663-A217-17E2B41F11AF}"/>
              </a:ext>
            </a:extLst>
          </p:cNvPr>
          <p:cNvSpPr txBox="1"/>
          <p:nvPr/>
        </p:nvSpPr>
        <p:spPr>
          <a:xfrm>
            <a:off x="7458861" y="4347240"/>
            <a:ext cx="5716773" cy="1200329"/>
          </a:xfrm>
          <a:prstGeom prst="rect">
            <a:avLst/>
          </a:prstGeom>
          <a:noFill/>
        </p:spPr>
        <p:txBody>
          <a:bodyPr wrap="square" rtlCol="0">
            <a:spAutoFit/>
          </a:bodyPr>
          <a:lstStyle/>
          <a:p>
            <a:r>
              <a:rPr lang="en-US" b="1" dirty="0"/>
              <a:t>Model equation:</a:t>
            </a:r>
          </a:p>
          <a:p>
            <a:r>
              <a:rPr lang="en-US" b="1" dirty="0"/>
              <a:t>Y=198.02(total area)+91.96(</a:t>
            </a:r>
            <a:r>
              <a:rPr lang="en-US" b="1" dirty="0" err="1"/>
              <a:t>Bsmt</a:t>
            </a:r>
            <a:r>
              <a:rPr lang="en-US" b="1" dirty="0"/>
              <a:t>. Area)+120.27(Det. Garage)+260.85(Att. Garage)+181697</a:t>
            </a:r>
          </a:p>
        </p:txBody>
      </p:sp>
      <p:sp>
        <p:nvSpPr>
          <p:cNvPr id="19" name="TextBox 18">
            <a:extLst>
              <a:ext uri="{FF2B5EF4-FFF2-40B4-BE49-F238E27FC236}">
                <a16:creationId xmlns:a16="http://schemas.microsoft.com/office/drawing/2014/main" id="{35566985-6E9D-4AB8-9454-414115BB7EE4}"/>
              </a:ext>
            </a:extLst>
          </p:cNvPr>
          <p:cNvSpPr txBox="1"/>
          <p:nvPr/>
        </p:nvSpPr>
        <p:spPr>
          <a:xfrm>
            <a:off x="7458861" y="5751737"/>
            <a:ext cx="3809298" cy="369332"/>
          </a:xfrm>
          <a:prstGeom prst="rect">
            <a:avLst/>
          </a:prstGeom>
          <a:noFill/>
        </p:spPr>
        <p:txBody>
          <a:bodyPr wrap="square" rtlCol="0">
            <a:spAutoFit/>
          </a:bodyPr>
          <a:lstStyle/>
          <a:p>
            <a:r>
              <a:rPr lang="en-US" b="1" dirty="0"/>
              <a:t>R-Squared Value  = .4089</a:t>
            </a:r>
          </a:p>
        </p:txBody>
      </p:sp>
    </p:spTree>
    <p:extLst>
      <p:ext uri="{BB962C8B-B14F-4D97-AF65-F5344CB8AC3E}">
        <p14:creationId xmlns:p14="http://schemas.microsoft.com/office/powerpoint/2010/main" val="3185904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D32B6-F4DC-4A74-B07F-942F6811D330}"/>
              </a:ext>
            </a:extLst>
          </p:cNvPr>
          <p:cNvSpPr>
            <a:spLocks noGrp="1"/>
          </p:cNvSpPr>
          <p:nvPr>
            <p:ph type="title"/>
          </p:nvPr>
        </p:nvSpPr>
        <p:spPr>
          <a:xfrm>
            <a:off x="735692" y="239697"/>
            <a:ext cx="9404723" cy="1400530"/>
          </a:xfrm>
        </p:spPr>
        <p:txBody>
          <a:bodyPr/>
          <a:lstStyle/>
          <a:p>
            <a:r>
              <a:rPr lang="en-US" dirty="0"/>
              <a:t>MLR with Outliers Removed</a:t>
            </a:r>
          </a:p>
        </p:txBody>
      </p:sp>
      <p:pic>
        <p:nvPicPr>
          <p:cNvPr id="4" name="Picture 3">
            <a:extLst>
              <a:ext uri="{FF2B5EF4-FFF2-40B4-BE49-F238E27FC236}">
                <a16:creationId xmlns:a16="http://schemas.microsoft.com/office/drawing/2014/main" id="{33445B23-E182-451E-A6C0-FBB35D97516B}"/>
              </a:ext>
            </a:extLst>
          </p:cNvPr>
          <p:cNvPicPr>
            <a:picLocks noChangeAspect="1"/>
          </p:cNvPicPr>
          <p:nvPr/>
        </p:nvPicPr>
        <p:blipFill>
          <a:blip r:embed="rId3"/>
          <a:stretch>
            <a:fillRect/>
          </a:stretch>
        </p:blipFill>
        <p:spPr>
          <a:xfrm>
            <a:off x="575894" y="2402186"/>
            <a:ext cx="6224694" cy="4216117"/>
          </a:xfrm>
          <a:prstGeom prst="rect">
            <a:avLst/>
          </a:prstGeom>
        </p:spPr>
      </p:pic>
      <p:pic>
        <p:nvPicPr>
          <p:cNvPr id="5" name="Picture 4">
            <a:extLst>
              <a:ext uri="{FF2B5EF4-FFF2-40B4-BE49-F238E27FC236}">
                <a16:creationId xmlns:a16="http://schemas.microsoft.com/office/drawing/2014/main" id="{E19FFE81-0838-476F-843A-E66CD651ACC8}"/>
              </a:ext>
            </a:extLst>
          </p:cNvPr>
          <p:cNvPicPr>
            <a:picLocks noChangeAspect="1"/>
          </p:cNvPicPr>
          <p:nvPr/>
        </p:nvPicPr>
        <p:blipFill>
          <a:blip r:embed="rId4"/>
          <a:stretch>
            <a:fillRect/>
          </a:stretch>
        </p:blipFill>
        <p:spPr>
          <a:xfrm>
            <a:off x="575894" y="1170303"/>
            <a:ext cx="7907523" cy="939848"/>
          </a:xfrm>
          <a:prstGeom prst="rect">
            <a:avLst/>
          </a:prstGeom>
        </p:spPr>
      </p:pic>
      <p:sp>
        <p:nvSpPr>
          <p:cNvPr id="7" name="TextBox 6">
            <a:extLst>
              <a:ext uri="{FF2B5EF4-FFF2-40B4-BE49-F238E27FC236}">
                <a16:creationId xmlns:a16="http://schemas.microsoft.com/office/drawing/2014/main" id="{44292BE8-0122-4F02-9D6A-721F0D66E283}"/>
              </a:ext>
            </a:extLst>
          </p:cNvPr>
          <p:cNvSpPr txBox="1"/>
          <p:nvPr/>
        </p:nvSpPr>
        <p:spPr>
          <a:xfrm>
            <a:off x="6973406" y="2519015"/>
            <a:ext cx="4718485" cy="1200329"/>
          </a:xfrm>
          <a:prstGeom prst="rect">
            <a:avLst/>
          </a:prstGeom>
          <a:noFill/>
        </p:spPr>
        <p:txBody>
          <a:bodyPr wrap="square" rtlCol="0">
            <a:spAutoFit/>
          </a:bodyPr>
          <a:lstStyle/>
          <a:p>
            <a:r>
              <a:rPr lang="en-US" b="1" dirty="0"/>
              <a:t>Model equation:</a:t>
            </a:r>
          </a:p>
          <a:p>
            <a:r>
              <a:rPr lang="en-US" b="1" dirty="0"/>
              <a:t>Y=203.94(total area)+106.72(</a:t>
            </a:r>
            <a:r>
              <a:rPr lang="en-US" b="1" dirty="0" err="1"/>
              <a:t>Bsmt</a:t>
            </a:r>
            <a:r>
              <a:rPr lang="en-US" b="1" dirty="0"/>
              <a:t>. Area)+106.63(Det. Garage)+256.24(Att. Garage)+163266.07</a:t>
            </a:r>
          </a:p>
        </p:txBody>
      </p:sp>
      <p:sp>
        <p:nvSpPr>
          <p:cNvPr id="8" name="TextBox 7">
            <a:extLst>
              <a:ext uri="{FF2B5EF4-FFF2-40B4-BE49-F238E27FC236}">
                <a16:creationId xmlns:a16="http://schemas.microsoft.com/office/drawing/2014/main" id="{CEBA4B10-C3BC-4D79-A691-07032BB83A14}"/>
              </a:ext>
            </a:extLst>
          </p:cNvPr>
          <p:cNvSpPr txBox="1"/>
          <p:nvPr/>
        </p:nvSpPr>
        <p:spPr>
          <a:xfrm>
            <a:off x="6973406" y="3943542"/>
            <a:ext cx="3809298" cy="369332"/>
          </a:xfrm>
          <a:prstGeom prst="rect">
            <a:avLst/>
          </a:prstGeom>
          <a:noFill/>
        </p:spPr>
        <p:txBody>
          <a:bodyPr wrap="square" rtlCol="0">
            <a:spAutoFit/>
          </a:bodyPr>
          <a:lstStyle/>
          <a:p>
            <a:r>
              <a:rPr lang="en-US" b="1" dirty="0"/>
              <a:t>R-Squared Value  = .4928</a:t>
            </a:r>
          </a:p>
        </p:txBody>
      </p:sp>
    </p:spTree>
    <p:extLst>
      <p:ext uri="{BB962C8B-B14F-4D97-AF65-F5344CB8AC3E}">
        <p14:creationId xmlns:p14="http://schemas.microsoft.com/office/powerpoint/2010/main" val="2267766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AB244-4542-4DFB-BE3D-A3A06F20B64A}"/>
              </a:ext>
            </a:extLst>
          </p:cNvPr>
          <p:cNvSpPr>
            <a:spLocks noGrp="1"/>
          </p:cNvSpPr>
          <p:nvPr>
            <p:ph type="title"/>
          </p:nvPr>
        </p:nvSpPr>
        <p:spPr>
          <a:xfrm>
            <a:off x="273248" y="292919"/>
            <a:ext cx="10202402" cy="1400530"/>
          </a:xfrm>
        </p:spPr>
        <p:txBody>
          <a:bodyPr/>
          <a:lstStyle/>
          <a:p>
            <a:r>
              <a:rPr lang="en-US" dirty="0"/>
              <a:t>Polynomial Regression and Overfitting</a:t>
            </a:r>
          </a:p>
        </p:txBody>
      </p:sp>
      <p:sp>
        <p:nvSpPr>
          <p:cNvPr id="3" name="Content Placeholder 2">
            <a:extLst>
              <a:ext uri="{FF2B5EF4-FFF2-40B4-BE49-F238E27FC236}">
                <a16:creationId xmlns:a16="http://schemas.microsoft.com/office/drawing/2014/main" id="{12924F3B-96AB-453B-A0CD-7521D1DF85D1}"/>
              </a:ext>
            </a:extLst>
          </p:cNvPr>
          <p:cNvSpPr>
            <a:spLocks noGrp="1"/>
          </p:cNvSpPr>
          <p:nvPr>
            <p:ph idx="1"/>
          </p:nvPr>
        </p:nvSpPr>
        <p:spPr>
          <a:xfrm>
            <a:off x="1076680" y="1464815"/>
            <a:ext cx="8946541" cy="4563123"/>
          </a:xfrm>
        </p:spPr>
        <p:txBody>
          <a:bodyPr>
            <a:normAutofit/>
          </a:bodyPr>
          <a:lstStyle/>
          <a:p>
            <a:r>
              <a:rPr lang="en-US" b="1" dirty="0"/>
              <a:t>Overfitting</a:t>
            </a:r>
            <a:r>
              <a:rPr lang="en-US" dirty="0"/>
              <a:t> is "the production of an analysis that corresponds too closely or exactly to a particular set of data, and may therefore fail to fit additional data or predict future observations reliably".</a:t>
            </a:r>
          </a:p>
          <a:p>
            <a:r>
              <a:rPr lang="en-US" dirty="0"/>
              <a:t>Overfitting a model is a condition where a statistical model begins to describe the random error in the data ( i.e. noise) rather than the relationships between the variables. </a:t>
            </a:r>
          </a:p>
          <a:p>
            <a:r>
              <a:rPr lang="en-US" dirty="0"/>
              <a:t>This occurs when you try to estimate too many parameters from the sample. Each term in the model forces the regression analysis to estimate a parameter using a fixed sample size. </a:t>
            </a:r>
          </a:p>
          <a:p>
            <a:r>
              <a:rPr lang="en-US" dirty="0"/>
              <a:t>Therefore, the size of your sample restricts the number of terms that you can safely add to the model before you obtain erratic estimates.</a:t>
            </a:r>
          </a:p>
          <a:p>
            <a:endParaRPr lang="en-US" dirty="0"/>
          </a:p>
        </p:txBody>
      </p:sp>
      <p:sp>
        <p:nvSpPr>
          <p:cNvPr id="4" name="TextBox 3">
            <a:extLst>
              <a:ext uri="{FF2B5EF4-FFF2-40B4-BE49-F238E27FC236}">
                <a16:creationId xmlns:a16="http://schemas.microsoft.com/office/drawing/2014/main" id="{1543457B-8B89-4C28-83C4-4E61FCAF5B78}"/>
              </a:ext>
            </a:extLst>
          </p:cNvPr>
          <p:cNvSpPr txBox="1"/>
          <p:nvPr/>
        </p:nvSpPr>
        <p:spPr>
          <a:xfrm>
            <a:off x="7412855" y="6161104"/>
            <a:ext cx="4039340" cy="338554"/>
          </a:xfrm>
          <a:prstGeom prst="rect">
            <a:avLst/>
          </a:prstGeom>
          <a:noFill/>
        </p:spPr>
        <p:txBody>
          <a:bodyPr wrap="square" rtlCol="0">
            <a:spAutoFit/>
          </a:bodyPr>
          <a:lstStyle/>
          <a:p>
            <a:r>
              <a:rPr lang="en-US" sz="1600" dirty="0"/>
              <a:t>Source: Wikipedia &amp; statisticsbyjim.com </a:t>
            </a:r>
          </a:p>
        </p:txBody>
      </p:sp>
    </p:spTree>
    <p:extLst>
      <p:ext uri="{BB962C8B-B14F-4D97-AF65-F5344CB8AC3E}">
        <p14:creationId xmlns:p14="http://schemas.microsoft.com/office/powerpoint/2010/main" val="1414586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C90B6-1F02-4403-A7DE-681B66DDCA8C}"/>
              </a:ext>
            </a:extLst>
          </p:cNvPr>
          <p:cNvSpPr>
            <a:spLocks noGrp="1"/>
          </p:cNvSpPr>
          <p:nvPr>
            <p:ph type="title"/>
          </p:nvPr>
        </p:nvSpPr>
        <p:spPr>
          <a:xfrm>
            <a:off x="275208" y="452718"/>
            <a:ext cx="9917669" cy="1065364"/>
          </a:xfrm>
        </p:spPr>
        <p:txBody>
          <a:bodyPr/>
          <a:lstStyle/>
          <a:p>
            <a:r>
              <a:rPr lang="en-US" dirty="0"/>
              <a:t>Polynomial Regression and Overfitting</a:t>
            </a:r>
          </a:p>
        </p:txBody>
      </p:sp>
      <p:sp>
        <p:nvSpPr>
          <p:cNvPr id="3" name="Content Placeholder 2">
            <a:extLst>
              <a:ext uri="{FF2B5EF4-FFF2-40B4-BE49-F238E27FC236}">
                <a16:creationId xmlns:a16="http://schemas.microsoft.com/office/drawing/2014/main" id="{3D208AA1-704F-4A9B-ABDF-70266CC909C2}"/>
              </a:ext>
            </a:extLst>
          </p:cNvPr>
          <p:cNvSpPr>
            <a:spLocks noGrp="1"/>
          </p:cNvSpPr>
          <p:nvPr>
            <p:ph idx="1"/>
          </p:nvPr>
        </p:nvSpPr>
        <p:spPr>
          <a:xfrm>
            <a:off x="929447" y="1748901"/>
            <a:ext cx="8946541" cy="3666477"/>
          </a:xfrm>
        </p:spPr>
        <p:txBody>
          <a:bodyPr>
            <a:normAutofit/>
          </a:bodyPr>
          <a:lstStyle/>
          <a:p>
            <a:r>
              <a:rPr lang="en-US" dirty="0"/>
              <a:t>Polynomial regression can be prone to overfitting because the higher the degree of the polynomial the more likely the model is to be overfitted, or, the more degree you add to the polynomial, the better the fit to the training data is.</a:t>
            </a:r>
          </a:p>
          <a:p>
            <a:r>
              <a:rPr lang="en-US" dirty="0"/>
              <a:t>In regression analysis overfitting can produce misleading r-squared values, regression coefficients, and p-values. </a:t>
            </a:r>
          </a:p>
          <a:p>
            <a:r>
              <a:rPr lang="en-US" dirty="0"/>
              <a:t>It is often difficult to interpret the individual coefficients in a polynomial regression fit, since the underlying monomials can be highly correlated. </a:t>
            </a:r>
          </a:p>
          <a:p>
            <a:endParaRPr lang="en-US" dirty="0"/>
          </a:p>
        </p:txBody>
      </p:sp>
      <p:sp>
        <p:nvSpPr>
          <p:cNvPr id="4" name="TextBox 3">
            <a:extLst>
              <a:ext uri="{FF2B5EF4-FFF2-40B4-BE49-F238E27FC236}">
                <a16:creationId xmlns:a16="http://schemas.microsoft.com/office/drawing/2014/main" id="{3D74935A-36E9-4241-9AD9-029C83D53EED}"/>
              </a:ext>
            </a:extLst>
          </p:cNvPr>
          <p:cNvSpPr txBox="1"/>
          <p:nvPr/>
        </p:nvSpPr>
        <p:spPr>
          <a:xfrm>
            <a:off x="7412854" y="5940622"/>
            <a:ext cx="4110362" cy="615553"/>
          </a:xfrm>
          <a:prstGeom prst="rect">
            <a:avLst/>
          </a:prstGeom>
          <a:noFill/>
        </p:spPr>
        <p:txBody>
          <a:bodyPr wrap="square" rtlCol="0">
            <a:spAutoFit/>
          </a:bodyPr>
          <a:lstStyle/>
          <a:p>
            <a:r>
              <a:rPr lang="en-US" sz="1600" dirty="0"/>
              <a:t>Source: Wikipedia &amp; statisticsbyjim.com </a:t>
            </a:r>
          </a:p>
          <a:p>
            <a:endParaRPr lang="en-US" dirty="0"/>
          </a:p>
        </p:txBody>
      </p:sp>
    </p:spTree>
    <p:extLst>
      <p:ext uri="{BB962C8B-B14F-4D97-AF65-F5344CB8AC3E}">
        <p14:creationId xmlns:p14="http://schemas.microsoft.com/office/powerpoint/2010/main" val="855922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7D6D-81D0-4B2F-85EC-349DA86F5CCA}"/>
              </a:ext>
            </a:extLst>
          </p:cNvPr>
          <p:cNvSpPr>
            <a:spLocks noGrp="1"/>
          </p:cNvSpPr>
          <p:nvPr>
            <p:ph type="title"/>
          </p:nvPr>
        </p:nvSpPr>
        <p:spPr>
          <a:xfrm>
            <a:off x="320022" y="417207"/>
            <a:ext cx="10513120" cy="1400530"/>
          </a:xfrm>
        </p:spPr>
        <p:txBody>
          <a:bodyPr/>
          <a:lstStyle/>
          <a:p>
            <a:r>
              <a:rPr lang="en-US" dirty="0"/>
              <a:t>Polynomial Regression and Overfitting</a:t>
            </a:r>
          </a:p>
        </p:txBody>
      </p:sp>
      <p:sp>
        <p:nvSpPr>
          <p:cNvPr id="3" name="Content Placeholder 2">
            <a:extLst>
              <a:ext uri="{FF2B5EF4-FFF2-40B4-BE49-F238E27FC236}">
                <a16:creationId xmlns:a16="http://schemas.microsoft.com/office/drawing/2014/main" id="{ED79D93A-26EE-4B94-9888-A44269F44BAC}"/>
              </a:ext>
            </a:extLst>
          </p:cNvPr>
          <p:cNvSpPr>
            <a:spLocks noGrp="1"/>
          </p:cNvSpPr>
          <p:nvPr>
            <p:ph idx="1"/>
          </p:nvPr>
        </p:nvSpPr>
        <p:spPr>
          <a:xfrm>
            <a:off x="1103311" y="1817737"/>
            <a:ext cx="8892945" cy="3366822"/>
          </a:xfrm>
        </p:spPr>
        <p:txBody>
          <a:bodyPr/>
          <a:lstStyle/>
          <a:p>
            <a:r>
              <a:rPr lang="en-US" dirty="0"/>
              <a:t>To detect overfitting you compare the predicted r-squared to the regular r-squared to determine if there is a big difference. If there is your model doesn’t predict new observations as well as it fits the original dataset. This means you are likely overfitting the model.</a:t>
            </a:r>
          </a:p>
          <a:p>
            <a:r>
              <a:rPr lang="en-US" dirty="0"/>
              <a:t>To avoid overfitting a regression model, you should draw a random sample that is large enough to handle all of the terms that you expect to include in your model. </a:t>
            </a:r>
          </a:p>
          <a:p>
            <a:endParaRPr lang="en-US" dirty="0"/>
          </a:p>
          <a:p>
            <a:endParaRPr lang="en-US" dirty="0"/>
          </a:p>
        </p:txBody>
      </p:sp>
      <p:sp>
        <p:nvSpPr>
          <p:cNvPr id="4" name="TextBox 3">
            <a:extLst>
              <a:ext uri="{FF2B5EF4-FFF2-40B4-BE49-F238E27FC236}">
                <a16:creationId xmlns:a16="http://schemas.microsoft.com/office/drawing/2014/main" id="{C25C4641-413E-4978-9E3E-D702EE25CD9E}"/>
              </a:ext>
            </a:extLst>
          </p:cNvPr>
          <p:cNvSpPr txBox="1"/>
          <p:nvPr/>
        </p:nvSpPr>
        <p:spPr>
          <a:xfrm>
            <a:off x="1688237" y="5686986"/>
            <a:ext cx="8815526" cy="646331"/>
          </a:xfrm>
          <a:prstGeom prst="rect">
            <a:avLst/>
          </a:prstGeom>
          <a:noFill/>
        </p:spPr>
        <p:txBody>
          <a:bodyPr wrap="square" rtlCol="0">
            <a:spAutoFit/>
          </a:bodyPr>
          <a:lstStyle/>
          <a:p>
            <a:r>
              <a:rPr lang="en-US" dirty="0"/>
              <a:t>Further reading : </a:t>
            </a:r>
            <a:r>
              <a:rPr lang="en-US" dirty="0">
                <a:hlinkClick r:id="rId2"/>
              </a:rPr>
              <a:t>http://enhancedatascience.com/2017/06/29/machine-learning-explained-overfitting/</a:t>
            </a:r>
            <a:endParaRPr lang="en-US" dirty="0"/>
          </a:p>
        </p:txBody>
      </p:sp>
    </p:spTree>
    <p:extLst>
      <p:ext uri="{BB962C8B-B14F-4D97-AF65-F5344CB8AC3E}">
        <p14:creationId xmlns:p14="http://schemas.microsoft.com/office/powerpoint/2010/main" val="2509204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A84E-2278-4A2B-A669-F0D509D7C1BD}"/>
              </a:ext>
            </a:extLst>
          </p:cNvPr>
          <p:cNvSpPr>
            <a:spLocks noGrp="1"/>
          </p:cNvSpPr>
          <p:nvPr>
            <p:ph type="title"/>
          </p:nvPr>
        </p:nvSpPr>
        <p:spPr>
          <a:xfrm>
            <a:off x="317637" y="625341"/>
            <a:ext cx="10033726" cy="1400530"/>
          </a:xfrm>
        </p:spPr>
        <p:txBody>
          <a:bodyPr/>
          <a:lstStyle/>
          <a:p>
            <a:r>
              <a:rPr lang="en-US" dirty="0"/>
              <a:t>Polynomial Regression and Overfitting</a:t>
            </a:r>
          </a:p>
        </p:txBody>
      </p:sp>
      <p:pic>
        <p:nvPicPr>
          <p:cNvPr id="9" name="Content Placeholder 8">
            <a:extLst>
              <a:ext uri="{FF2B5EF4-FFF2-40B4-BE49-F238E27FC236}">
                <a16:creationId xmlns:a16="http://schemas.microsoft.com/office/drawing/2014/main" id="{97D4EE60-9C03-454E-9630-FE59B70B1877}"/>
              </a:ext>
            </a:extLst>
          </p:cNvPr>
          <p:cNvPicPr>
            <a:picLocks noGrp="1" noChangeAspect="1"/>
          </p:cNvPicPr>
          <p:nvPr>
            <p:ph idx="1"/>
          </p:nvPr>
        </p:nvPicPr>
        <p:blipFill>
          <a:blip r:embed="rId3"/>
          <a:stretch>
            <a:fillRect/>
          </a:stretch>
        </p:blipFill>
        <p:spPr>
          <a:xfrm>
            <a:off x="358418" y="2435528"/>
            <a:ext cx="1269182" cy="3678238"/>
          </a:xfrm>
        </p:spPr>
      </p:pic>
      <p:pic>
        <p:nvPicPr>
          <p:cNvPr id="11" name="Picture 10">
            <a:extLst>
              <a:ext uri="{FF2B5EF4-FFF2-40B4-BE49-F238E27FC236}">
                <a16:creationId xmlns:a16="http://schemas.microsoft.com/office/drawing/2014/main" id="{EFC534A6-BA16-4F96-A3D0-16B1507E67B9}"/>
              </a:ext>
            </a:extLst>
          </p:cNvPr>
          <p:cNvPicPr>
            <a:picLocks noChangeAspect="1"/>
          </p:cNvPicPr>
          <p:nvPr/>
        </p:nvPicPr>
        <p:blipFill>
          <a:blip r:embed="rId4"/>
          <a:stretch>
            <a:fillRect/>
          </a:stretch>
        </p:blipFill>
        <p:spPr>
          <a:xfrm>
            <a:off x="6581862" y="2712467"/>
            <a:ext cx="5251720" cy="3124361"/>
          </a:xfrm>
          <a:prstGeom prst="rect">
            <a:avLst/>
          </a:prstGeom>
        </p:spPr>
      </p:pic>
      <p:pic>
        <p:nvPicPr>
          <p:cNvPr id="13" name="Picture 12">
            <a:extLst>
              <a:ext uri="{FF2B5EF4-FFF2-40B4-BE49-F238E27FC236}">
                <a16:creationId xmlns:a16="http://schemas.microsoft.com/office/drawing/2014/main" id="{1245F1AE-5C4E-4F6F-AF78-2C0BEF2F5549}"/>
              </a:ext>
            </a:extLst>
          </p:cNvPr>
          <p:cNvPicPr>
            <a:picLocks noChangeAspect="1"/>
          </p:cNvPicPr>
          <p:nvPr/>
        </p:nvPicPr>
        <p:blipFill>
          <a:blip r:embed="rId5"/>
          <a:stretch>
            <a:fillRect/>
          </a:stretch>
        </p:blipFill>
        <p:spPr>
          <a:xfrm>
            <a:off x="2024999" y="2712467"/>
            <a:ext cx="4159464" cy="2241665"/>
          </a:xfrm>
          <a:prstGeom prst="rect">
            <a:avLst/>
          </a:prstGeom>
        </p:spPr>
      </p:pic>
      <p:sp>
        <p:nvSpPr>
          <p:cNvPr id="14" name="TextBox 13">
            <a:extLst>
              <a:ext uri="{FF2B5EF4-FFF2-40B4-BE49-F238E27FC236}">
                <a16:creationId xmlns:a16="http://schemas.microsoft.com/office/drawing/2014/main" id="{300F0D15-9B79-4413-B9C7-92A6C0B9747D}"/>
              </a:ext>
            </a:extLst>
          </p:cNvPr>
          <p:cNvSpPr txBox="1"/>
          <p:nvPr/>
        </p:nvSpPr>
        <p:spPr>
          <a:xfrm>
            <a:off x="447777" y="1878862"/>
            <a:ext cx="1480009" cy="369332"/>
          </a:xfrm>
          <a:prstGeom prst="rect">
            <a:avLst/>
          </a:prstGeom>
          <a:noFill/>
        </p:spPr>
        <p:txBody>
          <a:bodyPr wrap="square" rtlCol="0">
            <a:spAutoFit/>
          </a:bodyPr>
          <a:lstStyle/>
          <a:p>
            <a:r>
              <a:rPr lang="en-US" dirty="0"/>
              <a:t>Data Set</a:t>
            </a:r>
          </a:p>
        </p:txBody>
      </p:sp>
      <p:sp>
        <p:nvSpPr>
          <p:cNvPr id="15" name="TextBox 14">
            <a:extLst>
              <a:ext uri="{FF2B5EF4-FFF2-40B4-BE49-F238E27FC236}">
                <a16:creationId xmlns:a16="http://schemas.microsoft.com/office/drawing/2014/main" id="{F62F85BB-7621-4A49-930A-E8CD0F5BB3B3}"/>
              </a:ext>
            </a:extLst>
          </p:cNvPr>
          <p:cNvSpPr txBox="1"/>
          <p:nvPr/>
        </p:nvSpPr>
        <p:spPr>
          <a:xfrm>
            <a:off x="7790416" y="1878862"/>
            <a:ext cx="2834611" cy="369332"/>
          </a:xfrm>
          <a:prstGeom prst="rect">
            <a:avLst/>
          </a:prstGeom>
          <a:noFill/>
        </p:spPr>
        <p:txBody>
          <a:bodyPr wrap="square" rtlCol="0">
            <a:spAutoFit/>
          </a:bodyPr>
          <a:lstStyle/>
          <a:p>
            <a:r>
              <a:rPr lang="en-US" dirty="0"/>
              <a:t>Plot with linear model</a:t>
            </a:r>
          </a:p>
        </p:txBody>
      </p:sp>
      <p:sp>
        <p:nvSpPr>
          <p:cNvPr id="16" name="TextBox 15">
            <a:extLst>
              <a:ext uri="{FF2B5EF4-FFF2-40B4-BE49-F238E27FC236}">
                <a16:creationId xmlns:a16="http://schemas.microsoft.com/office/drawing/2014/main" id="{CBC81E89-24A4-4AF9-A8A3-94E1BCCCD3C0}"/>
              </a:ext>
            </a:extLst>
          </p:cNvPr>
          <p:cNvSpPr txBox="1"/>
          <p:nvPr/>
        </p:nvSpPr>
        <p:spPr>
          <a:xfrm>
            <a:off x="3301190" y="1878862"/>
            <a:ext cx="2487102" cy="369332"/>
          </a:xfrm>
          <a:prstGeom prst="rect">
            <a:avLst/>
          </a:prstGeom>
          <a:noFill/>
        </p:spPr>
        <p:txBody>
          <a:bodyPr wrap="square" rtlCol="0">
            <a:spAutoFit/>
          </a:bodyPr>
          <a:lstStyle/>
          <a:p>
            <a:r>
              <a:rPr lang="en-US" dirty="0"/>
              <a:t>Linear model</a:t>
            </a:r>
          </a:p>
        </p:txBody>
      </p:sp>
      <p:sp>
        <p:nvSpPr>
          <p:cNvPr id="17" name="TextBox 16">
            <a:extLst>
              <a:ext uri="{FF2B5EF4-FFF2-40B4-BE49-F238E27FC236}">
                <a16:creationId xmlns:a16="http://schemas.microsoft.com/office/drawing/2014/main" id="{DE5B4BA2-EECF-44FF-86B5-3C9DC11CD26F}"/>
              </a:ext>
            </a:extLst>
          </p:cNvPr>
          <p:cNvSpPr txBox="1"/>
          <p:nvPr/>
        </p:nvSpPr>
        <p:spPr>
          <a:xfrm>
            <a:off x="1943586" y="5190497"/>
            <a:ext cx="4322290" cy="646331"/>
          </a:xfrm>
          <a:prstGeom prst="rect">
            <a:avLst/>
          </a:prstGeom>
          <a:noFill/>
        </p:spPr>
        <p:txBody>
          <a:bodyPr wrap="square" rtlCol="0">
            <a:spAutoFit/>
          </a:bodyPr>
          <a:lstStyle/>
          <a:p>
            <a:pPr algn="ctr"/>
            <a:r>
              <a:rPr lang="en-US" b="1" dirty="0"/>
              <a:t>This model would be considered significantly underfitted</a:t>
            </a:r>
          </a:p>
        </p:txBody>
      </p:sp>
    </p:spTree>
    <p:extLst>
      <p:ext uri="{BB962C8B-B14F-4D97-AF65-F5344CB8AC3E}">
        <p14:creationId xmlns:p14="http://schemas.microsoft.com/office/powerpoint/2010/main" val="3623733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2B75D47-979D-4973-AF52-2E8D9FE0D4EE}"/>
              </a:ext>
            </a:extLst>
          </p:cNvPr>
          <p:cNvPicPr>
            <a:picLocks noChangeAspect="1"/>
          </p:cNvPicPr>
          <p:nvPr/>
        </p:nvPicPr>
        <p:blipFill>
          <a:blip r:embed="rId3"/>
          <a:stretch>
            <a:fillRect/>
          </a:stretch>
        </p:blipFill>
        <p:spPr>
          <a:xfrm>
            <a:off x="1650860" y="2490690"/>
            <a:ext cx="4917671" cy="2527054"/>
          </a:xfrm>
          <a:prstGeom prst="rect">
            <a:avLst/>
          </a:prstGeom>
        </p:spPr>
      </p:pic>
      <p:sp>
        <p:nvSpPr>
          <p:cNvPr id="2" name="Title 1">
            <a:extLst>
              <a:ext uri="{FF2B5EF4-FFF2-40B4-BE49-F238E27FC236}">
                <a16:creationId xmlns:a16="http://schemas.microsoft.com/office/drawing/2014/main" id="{60C9C745-F02E-4798-BCDE-39CE0CDBE064}"/>
              </a:ext>
            </a:extLst>
          </p:cNvPr>
          <p:cNvSpPr>
            <a:spLocks noGrp="1"/>
          </p:cNvSpPr>
          <p:nvPr>
            <p:ph type="title"/>
          </p:nvPr>
        </p:nvSpPr>
        <p:spPr>
          <a:xfrm>
            <a:off x="388659" y="465612"/>
            <a:ext cx="10033726" cy="1400530"/>
          </a:xfrm>
        </p:spPr>
        <p:txBody>
          <a:bodyPr/>
          <a:lstStyle/>
          <a:p>
            <a:r>
              <a:rPr lang="en-US" dirty="0"/>
              <a:t>Fitting a Polynomial Regression Model	</a:t>
            </a:r>
          </a:p>
        </p:txBody>
      </p:sp>
      <p:pic>
        <p:nvPicPr>
          <p:cNvPr id="6" name="Content Placeholder 5">
            <a:extLst>
              <a:ext uri="{FF2B5EF4-FFF2-40B4-BE49-F238E27FC236}">
                <a16:creationId xmlns:a16="http://schemas.microsoft.com/office/drawing/2014/main" id="{D60E2DB5-763F-425F-A014-6F19414AD01F}"/>
              </a:ext>
            </a:extLst>
          </p:cNvPr>
          <p:cNvPicPr>
            <a:picLocks noGrp="1" noChangeAspect="1"/>
          </p:cNvPicPr>
          <p:nvPr>
            <p:ph idx="1"/>
          </p:nvPr>
        </p:nvPicPr>
        <p:blipFill>
          <a:blip r:embed="rId4"/>
          <a:stretch>
            <a:fillRect/>
          </a:stretch>
        </p:blipFill>
        <p:spPr>
          <a:xfrm>
            <a:off x="228647" y="2490690"/>
            <a:ext cx="1274174" cy="3676207"/>
          </a:xfrm>
          <a:prstGeom prst="rect">
            <a:avLst/>
          </a:prstGeom>
        </p:spPr>
      </p:pic>
      <p:sp>
        <p:nvSpPr>
          <p:cNvPr id="7" name="TextBox 6">
            <a:extLst>
              <a:ext uri="{FF2B5EF4-FFF2-40B4-BE49-F238E27FC236}">
                <a16:creationId xmlns:a16="http://schemas.microsoft.com/office/drawing/2014/main" id="{E9950B7B-EA8F-4D59-8014-87763479EBCE}"/>
              </a:ext>
            </a:extLst>
          </p:cNvPr>
          <p:cNvSpPr txBox="1"/>
          <p:nvPr/>
        </p:nvSpPr>
        <p:spPr>
          <a:xfrm>
            <a:off x="228647" y="1963129"/>
            <a:ext cx="1637800" cy="369332"/>
          </a:xfrm>
          <a:prstGeom prst="rect">
            <a:avLst/>
          </a:prstGeom>
          <a:noFill/>
        </p:spPr>
        <p:txBody>
          <a:bodyPr wrap="square" rtlCol="0">
            <a:spAutoFit/>
          </a:bodyPr>
          <a:lstStyle/>
          <a:p>
            <a:r>
              <a:rPr lang="en-US" dirty="0"/>
              <a:t>Same Data</a:t>
            </a:r>
          </a:p>
        </p:txBody>
      </p:sp>
      <p:pic>
        <p:nvPicPr>
          <p:cNvPr id="11" name="Picture 10">
            <a:extLst>
              <a:ext uri="{FF2B5EF4-FFF2-40B4-BE49-F238E27FC236}">
                <a16:creationId xmlns:a16="http://schemas.microsoft.com/office/drawing/2014/main" id="{67692EB9-D028-484B-A648-7B2C77C2AA6D}"/>
              </a:ext>
            </a:extLst>
          </p:cNvPr>
          <p:cNvPicPr>
            <a:picLocks noChangeAspect="1"/>
          </p:cNvPicPr>
          <p:nvPr/>
        </p:nvPicPr>
        <p:blipFill>
          <a:blip r:embed="rId5"/>
          <a:stretch>
            <a:fillRect/>
          </a:stretch>
        </p:blipFill>
        <p:spPr>
          <a:xfrm>
            <a:off x="6716570" y="2490690"/>
            <a:ext cx="5194567" cy="3054507"/>
          </a:xfrm>
          <a:prstGeom prst="rect">
            <a:avLst/>
          </a:prstGeom>
        </p:spPr>
      </p:pic>
      <p:sp>
        <p:nvSpPr>
          <p:cNvPr id="12" name="TextBox 11">
            <a:extLst>
              <a:ext uri="{FF2B5EF4-FFF2-40B4-BE49-F238E27FC236}">
                <a16:creationId xmlns:a16="http://schemas.microsoft.com/office/drawing/2014/main" id="{09FBFBC5-8FE2-4196-8DAD-52A9EC9A8DB6}"/>
              </a:ext>
            </a:extLst>
          </p:cNvPr>
          <p:cNvSpPr txBox="1"/>
          <p:nvPr/>
        </p:nvSpPr>
        <p:spPr>
          <a:xfrm>
            <a:off x="2631415" y="1936692"/>
            <a:ext cx="2956560" cy="369332"/>
          </a:xfrm>
          <a:prstGeom prst="rect">
            <a:avLst/>
          </a:prstGeom>
          <a:noFill/>
        </p:spPr>
        <p:txBody>
          <a:bodyPr wrap="square" rtlCol="0">
            <a:spAutoFit/>
          </a:bodyPr>
          <a:lstStyle/>
          <a:p>
            <a:r>
              <a:rPr lang="en-US" dirty="0"/>
              <a:t>Polynomial model (x^2)</a:t>
            </a:r>
          </a:p>
        </p:txBody>
      </p:sp>
      <p:sp>
        <p:nvSpPr>
          <p:cNvPr id="13" name="TextBox 12">
            <a:extLst>
              <a:ext uri="{FF2B5EF4-FFF2-40B4-BE49-F238E27FC236}">
                <a16:creationId xmlns:a16="http://schemas.microsoft.com/office/drawing/2014/main" id="{62B223FC-4C2F-45F6-B755-7DC2AAA37D30}"/>
              </a:ext>
            </a:extLst>
          </p:cNvPr>
          <p:cNvSpPr txBox="1"/>
          <p:nvPr/>
        </p:nvSpPr>
        <p:spPr>
          <a:xfrm>
            <a:off x="7030423" y="1963129"/>
            <a:ext cx="4569304" cy="369332"/>
          </a:xfrm>
          <a:prstGeom prst="rect">
            <a:avLst/>
          </a:prstGeom>
          <a:noFill/>
        </p:spPr>
        <p:txBody>
          <a:bodyPr wrap="square" rtlCol="0">
            <a:spAutoFit/>
          </a:bodyPr>
          <a:lstStyle/>
          <a:p>
            <a:r>
              <a:rPr lang="en-US" dirty="0"/>
              <a:t>Plot with squared polynomial model</a:t>
            </a:r>
          </a:p>
        </p:txBody>
      </p:sp>
      <p:sp>
        <p:nvSpPr>
          <p:cNvPr id="14" name="TextBox 13">
            <a:extLst>
              <a:ext uri="{FF2B5EF4-FFF2-40B4-BE49-F238E27FC236}">
                <a16:creationId xmlns:a16="http://schemas.microsoft.com/office/drawing/2014/main" id="{38539CF9-79CB-43D3-9C80-1EFB566ED5B6}"/>
              </a:ext>
            </a:extLst>
          </p:cNvPr>
          <p:cNvSpPr txBox="1"/>
          <p:nvPr/>
        </p:nvSpPr>
        <p:spPr>
          <a:xfrm>
            <a:off x="2438400" y="5272960"/>
            <a:ext cx="3850640" cy="369332"/>
          </a:xfrm>
          <a:prstGeom prst="rect">
            <a:avLst/>
          </a:prstGeom>
          <a:noFill/>
        </p:spPr>
        <p:txBody>
          <a:bodyPr wrap="square" rtlCol="0">
            <a:spAutoFit/>
          </a:bodyPr>
          <a:lstStyle/>
          <a:p>
            <a:r>
              <a:rPr lang="en-US" b="1" dirty="0"/>
              <a:t>Considered a good/robust fit</a:t>
            </a:r>
          </a:p>
        </p:txBody>
      </p:sp>
    </p:spTree>
    <p:extLst>
      <p:ext uri="{BB962C8B-B14F-4D97-AF65-F5344CB8AC3E}">
        <p14:creationId xmlns:p14="http://schemas.microsoft.com/office/powerpoint/2010/main" val="3748512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49EC-4D98-49C6-BB7E-0B488E9BAA2D}"/>
              </a:ext>
            </a:extLst>
          </p:cNvPr>
          <p:cNvSpPr>
            <a:spLocks noGrp="1"/>
          </p:cNvSpPr>
          <p:nvPr>
            <p:ph type="title"/>
          </p:nvPr>
        </p:nvSpPr>
        <p:spPr>
          <a:xfrm>
            <a:off x="379781" y="309382"/>
            <a:ext cx="10246790" cy="1400530"/>
          </a:xfrm>
        </p:spPr>
        <p:txBody>
          <a:bodyPr/>
          <a:lstStyle/>
          <a:p>
            <a:r>
              <a:rPr lang="en-US" dirty="0"/>
              <a:t>Fitting a Polynomial Regression Model	</a:t>
            </a:r>
          </a:p>
        </p:txBody>
      </p:sp>
      <p:pic>
        <p:nvPicPr>
          <p:cNvPr id="4" name="Content Placeholder 8">
            <a:extLst>
              <a:ext uri="{FF2B5EF4-FFF2-40B4-BE49-F238E27FC236}">
                <a16:creationId xmlns:a16="http://schemas.microsoft.com/office/drawing/2014/main" id="{4C4C35D1-361C-4C39-989C-4D3B7B6A8DD5}"/>
              </a:ext>
            </a:extLst>
          </p:cNvPr>
          <p:cNvPicPr>
            <a:picLocks noChangeAspect="1"/>
          </p:cNvPicPr>
          <p:nvPr/>
        </p:nvPicPr>
        <p:blipFill>
          <a:blip r:embed="rId2"/>
          <a:stretch>
            <a:fillRect/>
          </a:stretch>
        </p:blipFill>
        <p:spPr>
          <a:xfrm>
            <a:off x="379780" y="1936277"/>
            <a:ext cx="1465902" cy="4248356"/>
          </a:xfrm>
          <a:prstGeom prst="rect">
            <a:avLst/>
          </a:prstGeom>
        </p:spPr>
      </p:pic>
      <p:pic>
        <p:nvPicPr>
          <p:cNvPr id="6" name="Picture 5">
            <a:extLst>
              <a:ext uri="{FF2B5EF4-FFF2-40B4-BE49-F238E27FC236}">
                <a16:creationId xmlns:a16="http://schemas.microsoft.com/office/drawing/2014/main" id="{108A0D26-FD35-4296-8784-EEED1B26A55C}"/>
              </a:ext>
            </a:extLst>
          </p:cNvPr>
          <p:cNvPicPr>
            <a:picLocks noChangeAspect="1"/>
          </p:cNvPicPr>
          <p:nvPr/>
        </p:nvPicPr>
        <p:blipFill>
          <a:blip r:embed="rId3"/>
          <a:stretch>
            <a:fillRect/>
          </a:stretch>
        </p:blipFill>
        <p:spPr>
          <a:xfrm>
            <a:off x="2159829" y="2300262"/>
            <a:ext cx="4593938" cy="2902099"/>
          </a:xfrm>
          <a:prstGeom prst="rect">
            <a:avLst/>
          </a:prstGeom>
        </p:spPr>
      </p:pic>
      <p:pic>
        <p:nvPicPr>
          <p:cNvPr id="8" name="Picture 7">
            <a:extLst>
              <a:ext uri="{FF2B5EF4-FFF2-40B4-BE49-F238E27FC236}">
                <a16:creationId xmlns:a16="http://schemas.microsoft.com/office/drawing/2014/main" id="{EE0C6CD8-2B0A-41B3-BCDD-2F47B0CC0A60}"/>
              </a:ext>
            </a:extLst>
          </p:cNvPr>
          <p:cNvPicPr>
            <a:picLocks noChangeAspect="1"/>
          </p:cNvPicPr>
          <p:nvPr/>
        </p:nvPicPr>
        <p:blipFill>
          <a:blip r:embed="rId4"/>
          <a:stretch>
            <a:fillRect/>
          </a:stretch>
        </p:blipFill>
        <p:spPr>
          <a:xfrm>
            <a:off x="7056467" y="2300262"/>
            <a:ext cx="4755751" cy="3175163"/>
          </a:xfrm>
          <a:prstGeom prst="rect">
            <a:avLst/>
          </a:prstGeom>
        </p:spPr>
      </p:pic>
      <p:sp>
        <p:nvSpPr>
          <p:cNvPr id="9" name="TextBox 8">
            <a:extLst>
              <a:ext uri="{FF2B5EF4-FFF2-40B4-BE49-F238E27FC236}">
                <a16:creationId xmlns:a16="http://schemas.microsoft.com/office/drawing/2014/main" id="{C5841F7A-27A2-44D5-B576-3BFB848363AF}"/>
              </a:ext>
            </a:extLst>
          </p:cNvPr>
          <p:cNvSpPr txBox="1"/>
          <p:nvPr/>
        </p:nvSpPr>
        <p:spPr>
          <a:xfrm>
            <a:off x="2863742" y="5475425"/>
            <a:ext cx="3186112" cy="369332"/>
          </a:xfrm>
          <a:prstGeom prst="rect">
            <a:avLst/>
          </a:prstGeom>
          <a:noFill/>
        </p:spPr>
        <p:txBody>
          <a:bodyPr wrap="square" rtlCol="0">
            <a:spAutoFit/>
          </a:bodyPr>
          <a:lstStyle/>
          <a:p>
            <a:pPr algn="ctr"/>
            <a:r>
              <a:rPr lang="en-US" b="1" dirty="0"/>
              <a:t>Model is overfitted</a:t>
            </a:r>
          </a:p>
        </p:txBody>
      </p:sp>
      <p:sp>
        <p:nvSpPr>
          <p:cNvPr id="11" name="TextBox 10">
            <a:extLst>
              <a:ext uri="{FF2B5EF4-FFF2-40B4-BE49-F238E27FC236}">
                <a16:creationId xmlns:a16="http://schemas.microsoft.com/office/drawing/2014/main" id="{B920AAD0-B785-4A3A-82C1-647B1A61C63E}"/>
              </a:ext>
            </a:extLst>
          </p:cNvPr>
          <p:cNvSpPr txBox="1"/>
          <p:nvPr/>
        </p:nvSpPr>
        <p:spPr>
          <a:xfrm>
            <a:off x="7561111" y="1340580"/>
            <a:ext cx="3746464" cy="369332"/>
          </a:xfrm>
          <a:prstGeom prst="rect">
            <a:avLst/>
          </a:prstGeom>
          <a:noFill/>
        </p:spPr>
        <p:txBody>
          <a:bodyPr wrap="square" rtlCol="0">
            <a:spAutoFit/>
          </a:bodyPr>
          <a:lstStyle/>
          <a:p>
            <a:r>
              <a:rPr lang="en-US" dirty="0"/>
              <a:t>Plot with x^7 polynomial model</a:t>
            </a:r>
          </a:p>
        </p:txBody>
      </p:sp>
      <p:sp>
        <p:nvSpPr>
          <p:cNvPr id="12" name="TextBox 11">
            <a:extLst>
              <a:ext uri="{FF2B5EF4-FFF2-40B4-BE49-F238E27FC236}">
                <a16:creationId xmlns:a16="http://schemas.microsoft.com/office/drawing/2014/main" id="{A08ECAA9-2E1F-420B-BA27-7EFBE73966F7}"/>
              </a:ext>
            </a:extLst>
          </p:cNvPr>
          <p:cNvSpPr txBox="1"/>
          <p:nvPr/>
        </p:nvSpPr>
        <p:spPr>
          <a:xfrm>
            <a:off x="2978518" y="1345418"/>
            <a:ext cx="2956560" cy="369332"/>
          </a:xfrm>
          <a:prstGeom prst="rect">
            <a:avLst/>
          </a:prstGeom>
          <a:noFill/>
        </p:spPr>
        <p:txBody>
          <a:bodyPr wrap="square" rtlCol="0">
            <a:spAutoFit/>
          </a:bodyPr>
          <a:lstStyle/>
          <a:p>
            <a:r>
              <a:rPr lang="en-US" dirty="0"/>
              <a:t>Polynomial model (x^7)</a:t>
            </a:r>
          </a:p>
        </p:txBody>
      </p:sp>
      <p:sp>
        <p:nvSpPr>
          <p:cNvPr id="13" name="TextBox 12">
            <a:extLst>
              <a:ext uri="{FF2B5EF4-FFF2-40B4-BE49-F238E27FC236}">
                <a16:creationId xmlns:a16="http://schemas.microsoft.com/office/drawing/2014/main" id="{74D45D1D-BA26-4D3C-8B41-6C10BE1C9208}"/>
              </a:ext>
            </a:extLst>
          </p:cNvPr>
          <p:cNvSpPr txBox="1"/>
          <p:nvPr/>
        </p:nvSpPr>
        <p:spPr>
          <a:xfrm>
            <a:off x="308037" y="1340580"/>
            <a:ext cx="1609389" cy="369332"/>
          </a:xfrm>
          <a:prstGeom prst="rect">
            <a:avLst/>
          </a:prstGeom>
          <a:noFill/>
        </p:spPr>
        <p:txBody>
          <a:bodyPr wrap="square" rtlCol="0">
            <a:spAutoFit/>
          </a:bodyPr>
          <a:lstStyle/>
          <a:p>
            <a:r>
              <a:rPr lang="en-US" dirty="0"/>
              <a:t>Same Data</a:t>
            </a:r>
          </a:p>
        </p:txBody>
      </p:sp>
    </p:spTree>
    <p:extLst>
      <p:ext uri="{BB962C8B-B14F-4D97-AF65-F5344CB8AC3E}">
        <p14:creationId xmlns:p14="http://schemas.microsoft.com/office/powerpoint/2010/main" val="404817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6A04-74BE-47CC-BEAF-85072E5040EA}"/>
              </a:ext>
            </a:extLst>
          </p:cNvPr>
          <p:cNvSpPr>
            <a:spLocks noGrp="1"/>
          </p:cNvSpPr>
          <p:nvPr>
            <p:ph type="title"/>
          </p:nvPr>
        </p:nvSpPr>
        <p:spPr/>
        <p:txBody>
          <a:bodyPr/>
          <a:lstStyle/>
          <a:p>
            <a:r>
              <a:rPr lang="en-US" dirty="0"/>
              <a:t>Overfitting - Conclusions</a:t>
            </a:r>
          </a:p>
        </p:txBody>
      </p:sp>
      <p:sp>
        <p:nvSpPr>
          <p:cNvPr id="5" name="Rectangle 4">
            <a:extLst>
              <a:ext uri="{FF2B5EF4-FFF2-40B4-BE49-F238E27FC236}">
                <a16:creationId xmlns:a16="http://schemas.microsoft.com/office/drawing/2014/main" id="{81DCF14B-410C-49E3-9204-778B8A1FCD0E}"/>
              </a:ext>
            </a:extLst>
          </p:cNvPr>
          <p:cNvSpPr/>
          <p:nvPr/>
        </p:nvSpPr>
        <p:spPr>
          <a:xfrm>
            <a:off x="290512" y="1466035"/>
            <a:ext cx="5667375" cy="1938992"/>
          </a:xfrm>
          <a:prstGeom prst="rect">
            <a:avLst/>
          </a:prstGeom>
        </p:spPr>
        <p:txBody>
          <a:bodyPr wrap="square">
            <a:spAutoFit/>
          </a:bodyPr>
          <a:lstStyle/>
          <a:p>
            <a:r>
              <a:rPr lang="en-US" sz="2400" dirty="0">
                <a:latin typeface="medium-content-serif-font"/>
              </a:rPr>
              <a:t>We saw a low degree leads to underfitting. A natural conclusion would be to learn the data, we should just increase the degree of the model to capture every change in the data. This however is not the best decision…</a:t>
            </a:r>
            <a:endParaRPr lang="en-US" sz="2400" dirty="0"/>
          </a:p>
        </p:txBody>
      </p:sp>
      <p:sp>
        <p:nvSpPr>
          <p:cNvPr id="6" name="Rectangle 5">
            <a:extLst>
              <a:ext uri="{FF2B5EF4-FFF2-40B4-BE49-F238E27FC236}">
                <a16:creationId xmlns:a16="http://schemas.microsoft.com/office/drawing/2014/main" id="{5D59F012-5110-495E-9AFE-0704DC027FE5}"/>
              </a:ext>
            </a:extLst>
          </p:cNvPr>
          <p:cNvSpPr/>
          <p:nvPr/>
        </p:nvSpPr>
        <p:spPr>
          <a:xfrm>
            <a:off x="290512" y="3727626"/>
            <a:ext cx="5919788" cy="2677656"/>
          </a:xfrm>
          <a:prstGeom prst="rect">
            <a:avLst/>
          </a:prstGeom>
        </p:spPr>
        <p:txBody>
          <a:bodyPr wrap="square">
            <a:spAutoFit/>
          </a:bodyPr>
          <a:lstStyle/>
          <a:p>
            <a:r>
              <a:rPr lang="en-US" sz="2400" dirty="0">
                <a:latin typeface="medium-content-serif-font"/>
              </a:rPr>
              <a:t>With such a high degree of flexibility, the model does its best to account for every single training point. This might seem like a good idea — don’t we want to learn from the data? Further, the higher degree model has a high R-squared because it gets close to all the points. </a:t>
            </a:r>
            <a:endParaRPr lang="en-US" sz="2400" dirty="0"/>
          </a:p>
        </p:txBody>
      </p:sp>
      <p:sp>
        <p:nvSpPr>
          <p:cNvPr id="9" name="TextBox 8">
            <a:extLst>
              <a:ext uri="{FF2B5EF4-FFF2-40B4-BE49-F238E27FC236}">
                <a16:creationId xmlns:a16="http://schemas.microsoft.com/office/drawing/2014/main" id="{47FFA509-9B87-4371-A5C7-322D54E51C95}"/>
              </a:ext>
            </a:extLst>
          </p:cNvPr>
          <p:cNvSpPr txBox="1"/>
          <p:nvPr/>
        </p:nvSpPr>
        <p:spPr>
          <a:xfrm>
            <a:off x="6737657" y="1466035"/>
            <a:ext cx="4972050" cy="4893647"/>
          </a:xfrm>
          <a:prstGeom prst="rect">
            <a:avLst/>
          </a:prstGeom>
          <a:noFill/>
        </p:spPr>
        <p:txBody>
          <a:bodyPr wrap="square" rtlCol="0">
            <a:spAutoFit/>
          </a:bodyPr>
          <a:lstStyle/>
          <a:p>
            <a:r>
              <a:rPr lang="en-US" sz="2400" dirty="0">
                <a:latin typeface="medium-content-serif-font"/>
              </a:rPr>
              <a:t>While this would be acceptable if the observations perfectly represented the true function, because there is noise in the data, our model ends up fitting the noise. This is a model with a high variance, because it will change significantly depending on the training data. The higher degree model is still better than the one degree model, but higher degree model still does not learn the relationship because it essentially memorizes the data and its noise.</a:t>
            </a:r>
            <a:endParaRPr lang="en-US" sz="2400" dirty="0"/>
          </a:p>
        </p:txBody>
      </p:sp>
      <p:sp>
        <p:nvSpPr>
          <p:cNvPr id="10" name="Arrow: Down 9">
            <a:extLst>
              <a:ext uri="{FF2B5EF4-FFF2-40B4-BE49-F238E27FC236}">
                <a16:creationId xmlns:a16="http://schemas.microsoft.com/office/drawing/2014/main" id="{E6517F32-9CA8-4D87-BC8D-7F708818E0B1}"/>
              </a:ext>
            </a:extLst>
          </p:cNvPr>
          <p:cNvSpPr/>
          <p:nvPr/>
        </p:nvSpPr>
        <p:spPr>
          <a:xfrm>
            <a:off x="2914649" y="3493607"/>
            <a:ext cx="419100" cy="2340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70AE6E44-6C6B-4F3A-936E-886CEA94D38D}"/>
              </a:ext>
            </a:extLst>
          </p:cNvPr>
          <p:cNvSpPr/>
          <p:nvPr/>
        </p:nvSpPr>
        <p:spPr>
          <a:xfrm rot="13394279">
            <a:off x="6110547" y="4420410"/>
            <a:ext cx="419100" cy="2340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4356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0B820-C129-4A7C-9243-49762B3E2DAA}"/>
              </a:ext>
            </a:extLst>
          </p:cNvPr>
          <p:cNvSpPr>
            <a:spLocks noGrp="1"/>
          </p:cNvSpPr>
          <p:nvPr>
            <p:ph type="title"/>
          </p:nvPr>
        </p:nvSpPr>
        <p:spPr>
          <a:xfrm>
            <a:off x="264371" y="646295"/>
            <a:ext cx="10158013" cy="1400530"/>
          </a:xfrm>
        </p:spPr>
        <p:txBody>
          <a:bodyPr/>
          <a:lstStyle/>
          <a:p>
            <a:r>
              <a:rPr lang="en-US" dirty="0"/>
              <a:t>Visualizing Underfitting and Overfitting</a:t>
            </a:r>
          </a:p>
        </p:txBody>
      </p:sp>
      <p:pic>
        <p:nvPicPr>
          <p:cNvPr id="4" name="Picture 3">
            <a:extLst>
              <a:ext uri="{FF2B5EF4-FFF2-40B4-BE49-F238E27FC236}">
                <a16:creationId xmlns:a16="http://schemas.microsoft.com/office/drawing/2014/main" id="{63C97AEA-C68B-4E66-A112-D7569CF93229}"/>
              </a:ext>
            </a:extLst>
          </p:cNvPr>
          <p:cNvPicPr>
            <a:picLocks noChangeAspect="1"/>
          </p:cNvPicPr>
          <p:nvPr/>
        </p:nvPicPr>
        <p:blipFill>
          <a:blip r:embed="rId2"/>
          <a:stretch>
            <a:fillRect/>
          </a:stretch>
        </p:blipFill>
        <p:spPr>
          <a:xfrm>
            <a:off x="729974" y="2046825"/>
            <a:ext cx="10732052" cy="3753043"/>
          </a:xfrm>
          <a:prstGeom prst="rect">
            <a:avLst/>
          </a:prstGeom>
        </p:spPr>
      </p:pic>
    </p:spTree>
    <p:extLst>
      <p:ext uri="{BB962C8B-B14F-4D97-AF65-F5344CB8AC3E}">
        <p14:creationId xmlns:p14="http://schemas.microsoft.com/office/powerpoint/2010/main" val="3786735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112</TotalTime>
  <Words>1027</Words>
  <Application>Microsoft Office PowerPoint</Application>
  <PresentationFormat>Widescreen</PresentationFormat>
  <Paragraphs>109</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medium-content-serif-font</vt:lpstr>
      <vt:lpstr>Wingdings</vt:lpstr>
      <vt:lpstr>Wingdings 3</vt:lpstr>
      <vt:lpstr>Ion</vt:lpstr>
      <vt:lpstr>P R A O F </vt:lpstr>
      <vt:lpstr>Polynomial Regression and Overfitting</vt:lpstr>
      <vt:lpstr>Polynomial Regression and Overfitting</vt:lpstr>
      <vt:lpstr>Polynomial Regression and Overfitting</vt:lpstr>
      <vt:lpstr>Polynomial Regression and Overfitting</vt:lpstr>
      <vt:lpstr>Fitting a Polynomial Regression Model </vt:lpstr>
      <vt:lpstr>Fitting a Polynomial Regression Model </vt:lpstr>
      <vt:lpstr>Overfitting - Conclusions</vt:lpstr>
      <vt:lpstr>Visualizing Underfitting and Overfitting</vt:lpstr>
      <vt:lpstr>L R A O</vt:lpstr>
      <vt:lpstr>How  do  outliers  affect  regression  models?</vt:lpstr>
      <vt:lpstr>PowerPoint Presentation</vt:lpstr>
      <vt:lpstr>PowerPoint Presentation</vt:lpstr>
      <vt:lpstr>PowerPoint Presentation</vt:lpstr>
      <vt:lpstr>PowerPoint Presentation</vt:lpstr>
      <vt:lpstr>Cook’s  Distance</vt:lpstr>
      <vt:lpstr>MLR with Outliers</vt:lpstr>
      <vt:lpstr>MLR with Outliers Removed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 R A O F</dc:title>
  <dc:creator>Brenda Woodard</dc:creator>
  <cp:lastModifiedBy>Brenda Woodard</cp:lastModifiedBy>
  <cp:revision>28</cp:revision>
  <dcterms:created xsi:type="dcterms:W3CDTF">2019-04-30T19:58:24Z</dcterms:created>
  <dcterms:modified xsi:type="dcterms:W3CDTF">2019-10-23T07:19:00Z</dcterms:modified>
</cp:coreProperties>
</file>