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sldIdLst>
    <p:sldId id="257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1/3/2021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1/3/2021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1/3/2021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1/3/2021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62197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40247" y="2433745"/>
            <a:ext cx="5452527" cy="1556506"/>
          </a:xfrm>
        </p:spPr>
        <p:txBody>
          <a:bodyPr>
            <a:normAutofit fontScale="90000"/>
          </a:bodyPr>
          <a:lstStyle/>
          <a:p>
            <a:r>
              <a:rPr lang="en-US" sz="4900" dirty="0">
                <a:solidFill>
                  <a:schemeClr val="tx1"/>
                </a:solidFill>
              </a:rPr>
              <a:t>Churn Rate  </a:t>
            </a:r>
            <a:r>
              <a:rPr lang="en-US" sz="3600" dirty="0">
                <a:solidFill>
                  <a:schemeClr val="tx1"/>
                </a:solidFill>
              </a:rPr>
              <a:t>Analysis &amp; Predictions</a:t>
            </a:r>
            <a:br>
              <a:rPr lang="en-US" sz="4400" dirty="0">
                <a:solidFill>
                  <a:schemeClr val="tx1"/>
                </a:solidFill>
              </a:rPr>
            </a:b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684232"/>
            <a:ext cx="4775075" cy="871411"/>
          </a:xfrm>
        </p:spPr>
        <p:txBody>
          <a:bodyPr>
            <a:normAutofit fontScale="85000" lnSpcReduction="20000"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Data Science Tools II 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Final Project Presentation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by Brenda Woodard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54ACE-AD97-42EA-9E52-DBC748B03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90058"/>
            <a:ext cx="10058400" cy="13716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Model selection &amp; model evaluation—performance measures, graphs, &amp; so forth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57ED25C-A23D-4834-8DE0-8BD6B9A382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87847" y="2307379"/>
            <a:ext cx="2967608" cy="886915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961D8776-8B07-48FA-BDDD-7475542CEC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7209" y="3243678"/>
            <a:ext cx="2976856" cy="3124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40ABC49-49F6-4B71-A167-C2DD1B2149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0639" y="2307380"/>
            <a:ext cx="2999173" cy="88691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47FF2B2-41F9-4A0A-9934-E70B610E7AC9}"/>
              </a:ext>
            </a:extLst>
          </p:cNvPr>
          <p:cNvSpPr txBox="1"/>
          <p:nvPr/>
        </p:nvSpPr>
        <p:spPr>
          <a:xfrm>
            <a:off x="4301349" y="1784160"/>
            <a:ext cx="27668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Results from running the model on the test set: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29992E-71DA-4252-9983-12CAF38728B0}"/>
              </a:ext>
            </a:extLst>
          </p:cNvPr>
          <p:cNvSpPr txBox="1"/>
          <p:nvPr/>
        </p:nvSpPr>
        <p:spPr>
          <a:xfrm>
            <a:off x="7912883" y="1801950"/>
            <a:ext cx="25462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Results from running the model on the validation set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BD7FD182-9BAE-4567-B38A-F4BA682305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0640" y="3243804"/>
            <a:ext cx="2999173" cy="3124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D40CE82-A857-4061-B08E-690FA460492D}"/>
              </a:ext>
            </a:extLst>
          </p:cNvPr>
          <p:cNvSpPr txBox="1"/>
          <p:nvPr/>
        </p:nvSpPr>
        <p:spPr>
          <a:xfrm>
            <a:off x="664089" y="1807295"/>
            <a:ext cx="23226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Results from running the model on the test set: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EBD8E6A-0707-4973-97A0-C5F9C77099C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8623" y="2307379"/>
            <a:ext cx="3071796" cy="886915"/>
          </a:xfrm>
          <a:prstGeom prst="rect">
            <a:avLst/>
          </a:prstGeom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D6CEE184-5890-4F3D-B186-500C8A63B7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623" y="3243805"/>
            <a:ext cx="3071796" cy="3124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97393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706F1-EC47-40BC-BC96-95523ADF7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E9B27-7995-48D6-917F-59EB8FEC02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1600" dirty="0"/>
              <a:t>From the results of the training and validation datasets it is clear the Gaussian Random Forest classifier performed the best for this dataset. As a result, I implemented the Random Forest algorithm on the test dataset and the results were a 99% accuracy score. This implies that the model is subject to overfitting since the results were more accurate on the test data than on the training data.</a:t>
            </a:r>
          </a:p>
          <a:p>
            <a:pPr marL="0" indent="0" algn="just">
              <a:buNone/>
            </a:pPr>
            <a:r>
              <a:rPr lang="en-US" sz="1600" dirty="0"/>
              <a:t>To improve this model, and fix the overfitting, I would implement cross-validation before running the algorithms.</a:t>
            </a:r>
          </a:p>
          <a:p>
            <a:pPr marL="0" indent="0" algn="just">
              <a:buNone/>
            </a:pPr>
            <a:endParaRPr lang="en-US" sz="1600" dirty="0"/>
          </a:p>
          <a:p>
            <a:pPr marL="0" indent="0" algn="just">
              <a:buNone/>
            </a:pPr>
            <a:r>
              <a:rPr lang="en-US" sz="1600" dirty="0"/>
              <a:t>Churn rate is becoming one of the most pressing issues the large media companies are facing today. I was also able to isolate the different attributes and the effect that they have on the overall data. The attributes that contributed the most to customers leaving were the </a:t>
            </a:r>
            <a:r>
              <a:rPr lang="en-US" sz="1600" dirty="0" err="1"/>
              <a:t>TotalCharges</a:t>
            </a:r>
            <a:r>
              <a:rPr lang="en-US" sz="1600" dirty="0"/>
              <a:t>, Contract and </a:t>
            </a:r>
            <a:r>
              <a:rPr lang="en-US" sz="1600" dirty="0" err="1"/>
              <a:t>PaymentMethod</a:t>
            </a:r>
            <a:r>
              <a:rPr lang="en-US" sz="1600" dirty="0"/>
              <a:t> categories, with </a:t>
            </a:r>
            <a:r>
              <a:rPr lang="en-US" sz="1600" dirty="0" err="1"/>
              <a:t>TotalCharges</a:t>
            </a:r>
            <a:r>
              <a:rPr lang="en-US" sz="1600" dirty="0"/>
              <a:t> having a decidedly bigger influence than any of the other features.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356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F05D6-7BF5-4DB3-B5DC-DB84CCF8B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181208" cy="1371600"/>
          </a:xfrm>
        </p:spPr>
        <p:txBody>
          <a:bodyPr/>
          <a:lstStyle/>
          <a:p>
            <a:r>
              <a:rPr lang="en-US" dirty="0"/>
              <a:t>Purpose of Analysis &amp; Research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EE547-5B42-411F-9192-8557E7469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1600" dirty="0">
                <a:cs typeface="Arial" panose="020B0604020202020204" pitchFamily="34" charset="0"/>
              </a:rPr>
              <a:t>This dataset is unique and interesting to me because I work in the media industry with similar data, albeit in a somewhat different capacity. </a:t>
            </a:r>
          </a:p>
          <a:p>
            <a:pPr marL="0" indent="0" algn="just">
              <a:buNone/>
            </a:pPr>
            <a:r>
              <a:rPr lang="en-US" sz="1600" dirty="0">
                <a:cs typeface="Arial" panose="020B0604020202020204" pitchFamily="34" charset="0"/>
              </a:rPr>
              <a:t>Research question to be answered through my analysis:</a:t>
            </a:r>
          </a:p>
          <a:p>
            <a:pPr marL="0" indent="0" algn="just">
              <a:buNone/>
            </a:pPr>
            <a:r>
              <a:rPr lang="en-US" sz="1600" dirty="0">
                <a:cs typeface="Arial" panose="020B0604020202020204" pitchFamily="34" charset="0"/>
              </a:rPr>
              <a:t>Determine which variables have the greatest effect on whether a customer will be retained or lost, aka churned.</a:t>
            </a:r>
          </a:p>
          <a:p>
            <a:pPr marL="0" indent="0" algn="just">
              <a:buNone/>
            </a:pPr>
            <a:r>
              <a:rPr lang="en-US" sz="1600" dirty="0">
                <a:cs typeface="Arial" panose="020B0604020202020204" pitchFamily="34" charset="0"/>
              </a:rPr>
              <a:t>Note: Since the dataset contains categorical data this will be a supervised learning problem. </a:t>
            </a:r>
          </a:p>
        </p:txBody>
      </p:sp>
    </p:spTree>
    <p:extLst>
      <p:ext uri="{BB962C8B-B14F-4D97-AF65-F5344CB8AC3E}">
        <p14:creationId xmlns:p14="http://schemas.microsoft.com/office/powerpoint/2010/main" val="1744901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A7FF7-5B82-4F79-BC72-56A21C153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90425"/>
            <a:ext cx="10058400" cy="1371600"/>
          </a:xfrm>
        </p:spPr>
        <p:txBody>
          <a:bodyPr/>
          <a:lstStyle/>
          <a:p>
            <a:pPr algn="ctr"/>
            <a:r>
              <a:rPr lang="en-US" dirty="0"/>
              <a:t>Description of Dataset &amp; Source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8F6F5B7-2494-43E5-AEE7-4CA23086F9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34298"/>
          <a:stretch/>
        </p:blipFill>
        <p:spPr>
          <a:xfrm>
            <a:off x="6929485" y="2194718"/>
            <a:ext cx="4716439" cy="31787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45F467C-4A92-4F06-AE42-AE7D458206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785" y="4373879"/>
            <a:ext cx="5828091" cy="141688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729CD80-A764-4118-A4A7-AD0983EC8A92}"/>
              </a:ext>
            </a:extLst>
          </p:cNvPr>
          <p:cNvSpPr txBox="1"/>
          <p:nvPr/>
        </p:nvSpPr>
        <p:spPr>
          <a:xfrm>
            <a:off x="692458" y="1723515"/>
            <a:ext cx="56191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This dataset was created to be used as a tool in predicting customer behaviors in order to retain that customer. Each row of the data represents 1 customer, and each column contains customer attributes. By analyzing the relevant customer data you could develop programs to decrease the loss of customers. </a:t>
            </a: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4B0920-8BB0-4A11-BF3B-7A9B8CDB1FE9}"/>
              </a:ext>
            </a:extLst>
          </p:cNvPr>
          <p:cNvSpPr txBox="1"/>
          <p:nvPr/>
        </p:nvSpPr>
        <p:spPr>
          <a:xfrm>
            <a:off x="1719309" y="6057573"/>
            <a:ext cx="87533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/>
              <a:t>Source Info: https://www.kaggle.com/blastchar/telco-customer-churn </a:t>
            </a:r>
            <a:endParaRPr lang="en-US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F982A0-BA47-480D-A820-86248E150C97}"/>
              </a:ext>
            </a:extLst>
          </p:cNvPr>
          <p:cNvSpPr txBox="1"/>
          <p:nvPr/>
        </p:nvSpPr>
        <p:spPr>
          <a:xfrm>
            <a:off x="6840709" y="1860305"/>
            <a:ext cx="40773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Data set head: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59920C-91E2-4C10-BEA3-2C2B925C77F1}"/>
              </a:ext>
            </a:extLst>
          </p:cNvPr>
          <p:cNvSpPr txBox="1"/>
          <p:nvPr/>
        </p:nvSpPr>
        <p:spPr>
          <a:xfrm>
            <a:off x="692458" y="3964692"/>
            <a:ext cx="43678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Data set size &amp; columns:</a:t>
            </a:r>
          </a:p>
        </p:txBody>
      </p:sp>
    </p:spTree>
    <p:extLst>
      <p:ext uri="{BB962C8B-B14F-4D97-AF65-F5344CB8AC3E}">
        <p14:creationId xmlns:p14="http://schemas.microsoft.com/office/powerpoint/2010/main" val="1553020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BF2C1-FA3D-48A2-98CD-470E4606C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9" y="731520"/>
            <a:ext cx="10058400" cy="1371600"/>
          </a:xfrm>
        </p:spPr>
        <p:txBody>
          <a:bodyPr/>
          <a:lstStyle/>
          <a:p>
            <a:pPr algn="ctr"/>
            <a:r>
              <a:rPr lang="en-US" dirty="0"/>
              <a:t>Description of input &amp; output variables in the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03EBE2-6D18-4E92-A8A4-8CE13A4E3B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9088" y="2103120"/>
            <a:ext cx="10253822" cy="3849624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endParaRPr lang="en-US" dirty="0"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sz="2000" dirty="0">
                <a:cs typeface="Arial" panose="020B0604020202020204" pitchFamily="34" charset="0"/>
              </a:rPr>
              <a:t>The input variables are described as follows:</a:t>
            </a:r>
          </a:p>
          <a:p>
            <a:pPr lvl="1" algn="just"/>
            <a:r>
              <a:rPr lang="en-US" sz="1600" dirty="0">
                <a:cs typeface="Arial" panose="020B0604020202020204" pitchFamily="34" charset="0"/>
              </a:rPr>
              <a:t>    </a:t>
            </a:r>
            <a:r>
              <a:rPr lang="en-US" sz="1600" b="1" dirty="0" err="1">
                <a:cs typeface="Arial" panose="020B0604020202020204" pitchFamily="34" charset="0"/>
              </a:rPr>
              <a:t>customerID</a:t>
            </a:r>
            <a:r>
              <a:rPr lang="en-US" sz="1600" dirty="0">
                <a:cs typeface="Arial" panose="020B0604020202020204" pitchFamily="34" charset="0"/>
              </a:rPr>
              <a:t> is an identifying number unique to each customer</a:t>
            </a:r>
          </a:p>
          <a:p>
            <a:pPr lvl="1" algn="just"/>
            <a:r>
              <a:rPr lang="en-US" sz="1600" dirty="0">
                <a:cs typeface="Arial" panose="020B0604020202020204" pitchFamily="34" charset="0"/>
              </a:rPr>
              <a:t>    </a:t>
            </a:r>
            <a:r>
              <a:rPr lang="en-US" sz="1600" b="1" dirty="0">
                <a:cs typeface="Arial" panose="020B0604020202020204" pitchFamily="34" charset="0"/>
              </a:rPr>
              <a:t>gender, </a:t>
            </a:r>
            <a:r>
              <a:rPr lang="en-US" sz="1600" b="1" dirty="0" err="1">
                <a:cs typeface="Arial" panose="020B0604020202020204" pitchFamily="34" charset="0"/>
              </a:rPr>
              <a:t>SeniorCitizen</a:t>
            </a:r>
            <a:r>
              <a:rPr lang="en-US" sz="1600" b="1" dirty="0">
                <a:cs typeface="Arial" panose="020B0604020202020204" pitchFamily="34" charset="0"/>
              </a:rPr>
              <a:t>, Partner,</a:t>
            </a:r>
            <a:r>
              <a:rPr lang="en-US" sz="1600" dirty="0">
                <a:cs typeface="Arial" panose="020B0604020202020204" pitchFamily="34" charset="0"/>
              </a:rPr>
              <a:t> &amp; </a:t>
            </a:r>
            <a:r>
              <a:rPr lang="en-US" sz="1600" b="1" dirty="0">
                <a:cs typeface="Arial" panose="020B0604020202020204" pitchFamily="34" charset="0"/>
              </a:rPr>
              <a:t>Dependents</a:t>
            </a:r>
            <a:r>
              <a:rPr lang="en-US" sz="1600" dirty="0">
                <a:cs typeface="Arial" panose="020B0604020202020204" pitchFamily="34" charset="0"/>
              </a:rPr>
              <a:t> contain demographic information about the 	customer </a:t>
            </a:r>
          </a:p>
          <a:p>
            <a:pPr lvl="1" algn="just"/>
            <a:r>
              <a:rPr lang="en-US" sz="1600" dirty="0">
                <a:cs typeface="Arial" panose="020B0604020202020204" pitchFamily="34" charset="0"/>
              </a:rPr>
              <a:t>   </a:t>
            </a:r>
            <a:r>
              <a:rPr lang="en-US" sz="1600" b="1" dirty="0" err="1">
                <a:cs typeface="Arial" panose="020B0604020202020204" pitchFamily="34" charset="0"/>
              </a:rPr>
              <a:t>PhoneService</a:t>
            </a:r>
            <a:r>
              <a:rPr lang="en-US" sz="1600" b="1" dirty="0">
                <a:cs typeface="Arial" panose="020B0604020202020204" pitchFamily="34" charset="0"/>
              </a:rPr>
              <a:t>, </a:t>
            </a:r>
            <a:r>
              <a:rPr lang="en-US" sz="1600" b="1" dirty="0" err="1">
                <a:cs typeface="Arial" panose="020B0604020202020204" pitchFamily="34" charset="0"/>
              </a:rPr>
              <a:t>MultipleLines</a:t>
            </a:r>
            <a:r>
              <a:rPr lang="en-US" sz="1600" b="1" dirty="0">
                <a:cs typeface="Arial" panose="020B0604020202020204" pitchFamily="34" charset="0"/>
              </a:rPr>
              <a:t>, </a:t>
            </a:r>
            <a:r>
              <a:rPr lang="en-US" sz="1600" b="1" dirty="0" err="1">
                <a:cs typeface="Arial" panose="020B0604020202020204" pitchFamily="34" charset="0"/>
              </a:rPr>
              <a:t>InternetService</a:t>
            </a:r>
            <a:r>
              <a:rPr lang="en-US" sz="1600" b="1" dirty="0">
                <a:cs typeface="Arial" panose="020B0604020202020204" pitchFamily="34" charset="0"/>
              </a:rPr>
              <a:t>, </a:t>
            </a:r>
            <a:r>
              <a:rPr lang="en-US" sz="1600" b="1" dirty="0" err="1">
                <a:cs typeface="Arial" panose="020B0604020202020204" pitchFamily="34" charset="0"/>
              </a:rPr>
              <a:t>OnlineSecurity</a:t>
            </a:r>
            <a:r>
              <a:rPr lang="en-US" sz="1600" b="1" dirty="0">
                <a:cs typeface="Arial" panose="020B0604020202020204" pitchFamily="34" charset="0"/>
              </a:rPr>
              <a:t>, </a:t>
            </a:r>
            <a:r>
              <a:rPr lang="en-US" sz="1600" b="1" dirty="0" err="1">
                <a:cs typeface="Arial" panose="020B0604020202020204" pitchFamily="34" charset="0"/>
              </a:rPr>
              <a:t>OnlineBackup</a:t>
            </a:r>
            <a:r>
              <a:rPr lang="en-US" sz="1600" b="1" dirty="0">
                <a:cs typeface="Arial" panose="020B0604020202020204" pitchFamily="34" charset="0"/>
              </a:rPr>
              <a:t>, </a:t>
            </a:r>
            <a:r>
              <a:rPr lang="en-US" sz="1600" b="1" dirty="0" err="1">
                <a:cs typeface="Arial" panose="020B0604020202020204" pitchFamily="34" charset="0"/>
              </a:rPr>
              <a:t>DeviceProtection</a:t>
            </a:r>
            <a:r>
              <a:rPr lang="en-US" sz="1600" b="1" dirty="0">
                <a:cs typeface="Arial" panose="020B0604020202020204" pitchFamily="34" charset="0"/>
              </a:rPr>
              <a:t>,   	</a:t>
            </a:r>
            <a:r>
              <a:rPr lang="en-US" sz="1600" b="1" dirty="0" err="1">
                <a:cs typeface="Arial" panose="020B0604020202020204" pitchFamily="34" charset="0"/>
              </a:rPr>
              <a:t>TechSupport</a:t>
            </a:r>
            <a:r>
              <a:rPr lang="en-US" sz="1600" b="1" dirty="0">
                <a:cs typeface="Arial" panose="020B0604020202020204" pitchFamily="34" charset="0"/>
              </a:rPr>
              <a:t>,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b="1" dirty="0" err="1">
                <a:cs typeface="Arial" panose="020B0604020202020204" pitchFamily="34" charset="0"/>
              </a:rPr>
              <a:t>StreamingTV</a:t>
            </a:r>
            <a:r>
              <a:rPr lang="en-US" sz="1600" b="1" dirty="0">
                <a:cs typeface="Arial" panose="020B0604020202020204" pitchFamily="34" charset="0"/>
              </a:rPr>
              <a:t>,</a:t>
            </a:r>
            <a:r>
              <a:rPr lang="en-US" sz="1600" dirty="0">
                <a:cs typeface="Arial" panose="020B0604020202020204" pitchFamily="34" charset="0"/>
              </a:rPr>
              <a:t> &amp; </a:t>
            </a:r>
            <a:r>
              <a:rPr lang="en-US" sz="1600" b="1" dirty="0" err="1">
                <a:cs typeface="Arial" panose="020B0604020202020204" pitchFamily="34" charset="0"/>
              </a:rPr>
              <a:t>StreamingMovies</a:t>
            </a:r>
            <a:r>
              <a:rPr lang="en-US" sz="1600" b="1" dirty="0">
                <a:cs typeface="Arial" panose="020B0604020202020204" pitchFamily="34" charset="0"/>
              </a:rPr>
              <a:t> </a:t>
            </a:r>
            <a:r>
              <a:rPr lang="en-US" sz="1600" dirty="0">
                <a:cs typeface="Arial" panose="020B0604020202020204" pitchFamily="34" charset="0"/>
              </a:rPr>
              <a:t>are all the services a customer is, or is not, 	signed up for</a:t>
            </a:r>
          </a:p>
          <a:p>
            <a:pPr lvl="1" algn="just"/>
            <a:r>
              <a:rPr lang="en-US" sz="1600" dirty="0">
                <a:cs typeface="Arial" panose="020B0604020202020204" pitchFamily="34" charset="0"/>
              </a:rPr>
              <a:t>    </a:t>
            </a:r>
            <a:r>
              <a:rPr lang="en-US" sz="1600" b="1" dirty="0">
                <a:cs typeface="Arial" panose="020B0604020202020204" pitchFamily="34" charset="0"/>
              </a:rPr>
              <a:t>tenure, Contract, </a:t>
            </a:r>
            <a:r>
              <a:rPr lang="en-US" sz="1600" b="1" dirty="0" err="1">
                <a:cs typeface="Arial" panose="020B0604020202020204" pitchFamily="34" charset="0"/>
              </a:rPr>
              <a:t>PaperlessBilling</a:t>
            </a:r>
            <a:r>
              <a:rPr lang="en-US" sz="1600" b="1" dirty="0">
                <a:cs typeface="Arial" panose="020B0604020202020204" pitchFamily="34" charset="0"/>
              </a:rPr>
              <a:t>, </a:t>
            </a:r>
            <a:r>
              <a:rPr lang="en-US" sz="1600" b="1" dirty="0" err="1">
                <a:cs typeface="Arial" panose="020B0604020202020204" pitchFamily="34" charset="0"/>
              </a:rPr>
              <a:t>PaymentMethod</a:t>
            </a:r>
            <a:r>
              <a:rPr lang="en-US" sz="1600" b="1" dirty="0">
                <a:cs typeface="Arial" panose="020B0604020202020204" pitchFamily="34" charset="0"/>
              </a:rPr>
              <a:t>, </a:t>
            </a:r>
            <a:r>
              <a:rPr lang="en-US" sz="1600" b="1" dirty="0" err="1">
                <a:cs typeface="Arial" panose="020B0604020202020204" pitchFamily="34" charset="0"/>
              </a:rPr>
              <a:t>MonthlyCharges</a:t>
            </a:r>
            <a:r>
              <a:rPr lang="en-US" sz="1600" dirty="0">
                <a:cs typeface="Arial" panose="020B0604020202020204" pitchFamily="34" charset="0"/>
              </a:rPr>
              <a:t>, &amp; </a:t>
            </a:r>
            <a:r>
              <a:rPr lang="en-US" sz="1600" b="1" dirty="0" err="1">
                <a:cs typeface="Arial" panose="020B0604020202020204" pitchFamily="34" charset="0"/>
              </a:rPr>
              <a:t>TotalCharges</a:t>
            </a:r>
            <a:r>
              <a:rPr lang="en-US" sz="1600" dirty="0">
                <a:cs typeface="Arial" panose="020B0604020202020204" pitchFamily="34" charset="0"/>
              </a:rPr>
              <a:t> contain 	customer account information</a:t>
            </a:r>
          </a:p>
          <a:p>
            <a:pPr marL="274320" lvl="1" indent="0" algn="just">
              <a:buNone/>
            </a:pPr>
            <a:endParaRPr lang="en-US" sz="1600" dirty="0"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sz="2000" dirty="0">
                <a:cs typeface="Arial" panose="020B0604020202020204" pitchFamily="34" charset="0"/>
              </a:rPr>
              <a:t>Output variable:</a:t>
            </a:r>
          </a:p>
          <a:p>
            <a:pPr lvl="1" algn="just"/>
            <a:r>
              <a:rPr lang="en-US" sz="1600" b="1" dirty="0">
                <a:cs typeface="Arial" panose="020B0604020202020204" pitchFamily="34" charset="0"/>
              </a:rPr>
              <a:t>Churn</a:t>
            </a:r>
            <a:r>
              <a:rPr lang="en-US" sz="1600" dirty="0">
                <a:cs typeface="Arial" panose="020B0604020202020204" pitchFamily="34" charset="0"/>
              </a:rPr>
              <a:t> is the final column, and it represents the customers who left within the last month</a:t>
            </a:r>
          </a:p>
        </p:txBody>
      </p:sp>
    </p:spTree>
    <p:extLst>
      <p:ext uri="{BB962C8B-B14F-4D97-AF65-F5344CB8AC3E}">
        <p14:creationId xmlns:p14="http://schemas.microsoft.com/office/powerpoint/2010/main" val="3246724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81FE7-5760-4613-9E98-DD42ADD18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142" y="414432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Data Preprocessing</a:t>
            </a:r>
            <a:br>
              <a:rPr lang="en-US" dirty="0"/>
            </a:br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628A7B7-C4D2-46F9-928A-5D610AE9107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543" y="4773473"/>
            <a:ext cx="4101787" cy="1541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A80AEB6D-83A0-4FDD-9D4A-8404CD557E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8470" y="1502832"/>
            <a:ext cx="3641944" cy="2523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FA217ACB-8EC8-4017-B306-445C2E6653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7342" y="1473776"/>
            <a:ext cx="3735589" cy="2581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9E57FE1-390B-4FCB-8765-D3365D30A5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44235" y="3429000"/>
            <a:ext cx="1411222" cy="262800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29C82FB-AD9F-4549-8FFA-EEB0B77ADA55}"/>
              </a:ext>
            </a:extLst>
          </p:cNvPr>
          <p:cNvSpPr txBox="1"/>
          <p:nvPr/>
        </p:nvSpPr>
        <p:spPr>
          <a:xfrm>
            <a:off x="4838330" y="5533787"/>
            <a:ext cx="2449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dirty="0"/>
              <a:t>Shows that there is a high percentage of churn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269431-3672-4F2F-9FB9-1232BC894EC0}"/>
              </a:ext>
            </a:extLst>
          </p:cNvPr>
          <p:cNvSpPr txBox="1"/>
          <p:nvPr/>
        </p:nvSpPr>
        <p:spPr>
          <a:xfrm>
            <a:off x="1971101" y="3983656"/>
            <a:ext cx="37355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dirty="0"/>
              <a:t>Shows the longer the customer has the service, the less likely they are to churn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B4351D-564E-41F3-AE31-D17CECC4E77B}"/>
              </a:ext>
            </a:extLst>
          </p:cNvPr>
          <p:cNvSpPr txBox="1"/>
          <p:nvPr/>
        </p:nvSpPr>
        <p:spPr>
          <a:xfrm>
            <a:off x="6226145" y="3983656"/>
            <a:ext cx="35804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dirty="0"/>
              <a:t>Shows customer is more likely to churn if they have higher monthly charges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04F4C4-A6B0-47B4-A15C-282A291FF39B}"/>
              </a:ext>
            </a:extLst>
          </p:cNvPr>
          <p:cNvSpPr txBox="1"/>
          <p:nvPr/>
        </p:nvSpPr>
        <p:spPr>
          <a:xfrm>
            <a:off x="8712458" y="5021077"/>
            <a:ext cx="1331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Checked for missing data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1E9022-BFC3-45F5-9F25-73AA637C8196}"/>
              </a:ext>
            </a:extLst>
          </p:cNvPr>
          <p:cNvSpPr txBox="1"/>
          <p:nvPr/>
        </p:nvSpPr>
        <p:spPr>
          <a:xfrm>
            <a:off x="736543" y="1324367"/>
            <a:ext cx="25082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Visualizing Numerical Attributes:</a:t>
            </a:r>
          </a:p>
        </p:txBody>
      </p:sp>
    </p:spTree>
    <p:extLst>
      <p:ext uri="{BB962C8B-B14F-4D97-AF65-F5344CB8AC3E}">
        <p14:creationId xmlns:p14="http://schemas.microsoft.com/office/powerpoint/2010/main" val="3124681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B5B44-0E82-4D3E-AB2B-F72CF5FFB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Visualizing the Categorical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FE4D7-88CA-449B-95F9-50AB272DFD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B0B721-2848-4C7A-9462-F07CAF8A93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7107" y="2103120"/>
            <a:ext cx="9117786" cy="39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979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9CD2F-0F8F-4AC8-9834-3BE224602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442" y="509429"/>
            <a:ext cx="10841115" cy="1371600"/>
          </a:xfrm>
        </p:spPr>
        <p:txBody>
          <a:bodyPr/>
          <a:lstStyle/>
          <a:p>
            <a:pPr algn="ctr"/>
            <a:r>
              <a:rPr lang="en-US" dirty="0"/>
              <a:t>Visualizing the Categorical Attributes Cont.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FBC199C-EAB1-4638-ADBD-3D83D56A02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7992" y="1865493"/>
            <a:ext cx="4705165" cy="219198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B07EA38-6C19-45E4-A8AA-3FBE65332C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7992" y="4041939"/>
            <a:ext cx="2299784" cy="219198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8CA4276-ECC5-4ABD-85EF-4FCD07469B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7776" y="4057476"/>
            <a:ext cx="4735418" cy="217644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F6B7A22-3CB7-445A-A27C-425BDE2000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35485" y="1867713"/>
            <a:ext cx="2367709" cy="2191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5800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B66FD-957A-4611-9B97-DB1608F9A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22998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Data Visualization and Splitting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CF5FF1D-B8CF-4F67-B81F-EE92DA3823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5880766"/>
              </p:ext>
            </p:extLst>
          </p:nvPr>
        </p:nvGraphicFramePr>
        <p:xfrm>
          <a:off x="3382395" y="4991159"/>
          <a:ext cx="8085621" cy="1293777"/>
        </p:xfrm>
        <a:graphic>
          <a:graphicData uri="http://schemas.openxmlformats.org/drawingml/2006/table">
            <a:tbl>
              <a:tblPr/>
              <a:tblGrid>
                <a:gridCol w="425559">
                  <a:extLst>
                    <a:ext uri="{9D8B030D-6E8A-4147-A177-3AD203B41FA5}">
                      <a16:colId xmlns:a16="http://schemas.microsoft.com/office/drawing/2014/main" val="623302606"/>
                    </a:ext>
                  </a:extLst>
                </a:gridCol>
                <a:gridCol w="425559">
                  <a:extLst>
                    <a:ext uri="{9D8B030D-6E8A-4147-A177-3AD203B41FA5}">
                      <a16:colId xmlns:a16="http://schemas.microsoft.com/office/drawing/2014/main" val="402780487"/>
                    </a:ext>
                  </a:extLst>
                </a:gridCol>
                <a:gridCol w="425559">
                  <a:extLst>
                    <a:ext uri="{9D8B030D-6E8A-4147-A177-3AD203B41FA5}">
                      <a16:colId xmlns:a16="http://schemas.microsoft.com/office/drawing/2014/main" val="876827813"/>
                    </a:ext>
                  </a:extLst>
                </a:gridCol>
                <a:gridCol w="425559">
                  <a:extLst>
                    <a:ext uri="{9D8B030D-6E8A-4147-A177-3AD203B41FA5}">
                      <a16:colId xmlns:a16="http://schemas.microsoft.com/office/drawing/2014/main" val="4027365395"/>
                    </a:ext>
                  </a:extLst>
                </a:gridCol>
                <a:gridCol w="425559">
                  <a:extLst>
                    <a:ext uri="{9D8B030D-6E8A-4147-A177-3AD203B41FA5}">
                      <a16:colId xmlns:a16="http://schemas.microsoft.com/office/drawing/2014/main" val="1745300910"/>
                    </a:ext>
                  </a:extLst>
                </a:gridCol>
                <a:gridCol w="425559">
                  <a:extLst>
                    <a:ext uri="{9D8B030D-6E8A-4147-A177-3AD203B41FA5}">
                      <a16:colId xmlns:a16="http://schemas.microsoft.com/office/drawing/2014/main" val="2581947780"/>
                    </a:ext>
                  </a:extLst>
                </a:gridCol>
                <a:gridCol w="425559">
                  <a:extLst>
                    <a:ext uri="{9D8B030D-6E8A-4147-A177-3AD203B41FA5}">
                      <a16:colId xmlns:a16="http://schemas.microsoft.com/office/drawing/2014/main" val="1019682113"/>
                    </a:ext>
                  </a:extLst>
                </a:gridCol>
                <a:gridCol w="425559">
                  <a:extLst>
                    <a:ext uri="{9D8B030D-6E8A-4147-A177-3AD203B41FA5}">
                      <a16:colId xmlns:a16="http://schemas.microsoft.com/office/drawing/2014/main" val="892935240"/>
                    </a:ext>
                  </a:extLst>
                </a:gridCol>
                <a:gridCol w="425559">
                  <a:extLst>
                    <a:ext uri="{9D8B030D-6E8A-4147-A177-3AD203B41FA5}">
                      <a16:colId xmlns:a16="http://schemas.microsoft.com/office/drawing/2014/main" val="325303798"/>
                    </a:ext>
                  </a:extLst>
                </a:gridCol>
                <a:gridCol w="425559">
                  <a:extLst>
                    <a:ext uri="{9D8B030D-6E8A-4147-A177-3AD203B41FA5}">
                      <a16:colId xmlns:a16="http://schemas.microsoft.com/office/drawing/2014/main" val="2757179641"/>
                    </a:ext>
                  </a:extLst>
                </a:gridCol>
                <a:gridCol w="425559">
                  <a:extLst>
                    <a:ext uri="{9D8B030D-6E8A-4147-A177-3AD203B41FA5}">
                      <a16:colId xmlns:a16="http://schemas.microsoft.com/office/drawing/2014/main" val="2732365752"/>
                    </a:ext>
                  </a:extLst>
                </a:gridCol>
                <a:gridCol w="425559">
                  <a:extLst>
                    <a:ext uri="{9D8B030D-6E8A-4147-A177-3AD203B41FA5}">
                      <a16:colId xmlns:a16="http://schemas.microsoft.com/office/drawing/2014/main" val="156261140"/>
                    </a:ext>
                  </a:extLst>
                </a:gridCol>
                <a:gridCol w="425559">
                  <a:extLst>
                    <a:ext uri="{9D8B030D-6E8A-4147-A177-3AD203B41FA5}">
                      <a16:colId xmlns:a16="http://schemas.microsoft.com/office/drawing/2014/main" val="762312893"/>
                    </a:ext>
                  </a:extLst>
                </a:gridCol>
                <a:gridCol w="425559">
                  <a:extLst>
                    <a:ext uri="{9D8B030D-6E8A-4147-A177-3AD203B41FA5}">
                      <a16:colId xmlns:a16="http://schemas.microsoft.com/office/drawing/2014/main" val="310855682"/>
                    </a:ext>
                  </a:extLst>
                </a:gridCol>
                <a:gridCol w="425559">
                  <a:extLst>
                    <a:ext uri="{9D8B030D-6E8A-4147-A177-3AD203B41FA5}">
                      <a16:colId xmlns:a16="http://schemas.microsoft.com/office/drawing/2014/main" val="198797139"/>
                    </a:ext>
                  </a:extLst>
                </a:gridCol>
                <a:gridCol w="425559">
                  <a:extLst>
                    <a:ext uri="{9D8B030D-6E8A-4147-A177-3AD203B41FA5}">
                      <a16:colId xmlns:a16="http://schemas.microsoft.com/office/drawing/2014/main" val="622863675"/>
                    </a:ext>
                  </a:extLst>
                </a:gridCol>
                <a:gridCol w="425559">
                  <a:extLst>
                    <a:ext uri="{9D8B030D-6E8A-4147-A177-3AD203B41FA5}">
                      <a16:colId xmlns:a16="http://schemas.microsoft.com/office/drawing/2014/main" val="3435293318"/>
                    </a:ext>
                  </a:extLst>
                </a:gridCol>
                <a:gridCol w="425559">
                  <a:extLst>
                    <a:ext uri="{9D8B030D-6E8A-4147-A177-3AD203B41FA5}">
                      <a16:colId xmlns:a16="http://schemas.microsoft.com/office/drawing/2014/main" val="1678912415"/>
                    </a:ext>
                  </a:extLst>
                </a:gridCol>
                <a:gridCol w="425559">
                  <a:extLst>
                    <a:ext uri="{9D8B030D-6E8A-4147-A177-3AD203B41FA5}">
                      <a16:colId xmlns:a16="http://schemas.microsoft.com/office/drawing/2014/main" val="3807892984"/>
                    </a:ext>
                  </a:extLst>
                </a:gridCol>
              </a:tblGrid>
              <a:tr h="215629">
                <a:tc>
                  <a:txBody>
                    <a:bodyPr/>
                    <a:lstStyle/>
                    <a:p>
                      <a:pPr algn="r" fontAlgn="ctr"/>
                      <a:endParaRPr lang="en-US" sz="500" b="1">
                        <a:effectLst/>
                      </a:endParaRPr>
                    </a:p>
                  </a:txBody>
                  <a:tcPr marL="25665" marR="25665" marT="12832" marB="128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b="1">
                          <a:effectLst/>
                        </a:rPr>
                        <a:t>customerID</a:t>
                      </a:r>
                    </a:p>
                  </a:txBody>
                  <a:tcPr marL="25665" marR="25665" marT="12832" marB="128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b="1">
                          <a:effectLst/>
                        </a:rPr>
                        <a:t>gender</a:t>
                      </a:r>
                    </a:p>
                  </a:txBody>
                  <a:tcPr marL="25665" marR="25665" marT="12832" marB="128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b="1">
                          <a:effectLst/>
                        </a:rPr>
                        <a:t>SeniorCitizen</a:t>
                      </a:r>
                    </a:p>
                  </a:txBody>
                  <a:tcPr marL="25665" marR="25665" marT="12832" marB="128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b="1">
                          <a:effectLst/>
                        </a:rPr>
                        <a:t>Partner</a:t>
                      </a:r>
                    </a:p>
                  </a:txBody>
                  <a:tcPr marL="25665" marR="25665" marT="12832" marB="128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b="1">
                          <a:effectLst/>
                        </a:rPr>
                        <a:t>Dependents</a:t>
                      </a:r>
                    </a:p>
                  </a:txBody>
                  <a:tcPr marL="25665" marR="25665" marT="12832" marB="128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b="1">
                          <a:effectLst/>
                        </a:rPr>
                        <a:t>PhoneService</a:t>
                      </a:r>
                    </a:p>
                  </a:txBody>
                  <a:tcPr marL="25665" marR="25665" marT="12832" marB="128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b="1">
                          <a:effectLst/>
                        </a:rPr>
                        <a:t>MultipleLines</a:t>
                      </a:r>
                    </a:p>
                  </a:txBody>
                  <a:tcPr marL="25665" marR="25665" marT="12832" marB="128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b="1">
                          <a:effectLst/>
                        </a:rPr>
                        <a:t>InternetService</a:t>
                      </a:r>
                    </a:p>
                  </a:txBody>
                  <a:tcPr marL="25665" marR="25665" marT="12832" marB="128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b="1">
                          <a:effectLst/>
                        </a:rPr>
                        <a:t>OnlineSecurity</a:t>
                      </a:r>
                    </a:p>
                  </a:txBody>
                  <a:tcPr marL="25665" marR="25665" marT="12832" marB="128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b="1">
                          <a:effectLst/>
                        </a:rPr>
                        <a:t>OnlineBackup</a:t>
                      </a:r>
                    </a:p>
                  </a:txBody>
                  <a:tcPr marL="25665" marR="25665" marT="12832" marB="128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b="1">
                          <a:effectLst/>
                        </a:rPr>
                        <a:t>DeviceProtection</a:t>
                      </a:r>
                    </a:p>
                  </a:txBody>
                  <a:tcPr marL="25665" marR="25665" marT="12832" marB="128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b="1">
                          <a:effectLst/>
                        </a:rPr>
                        <a:t>TechSupport</a:t>
                      </a:r>
                    </a:p>
                  </a:txBody>
                  <a:tcPr marL="25665" marR="25665" marT="12832" marB="128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b="1">
                          <a:effectLst/>
                        </a:rPr>
                        <a:t>StreamingTV</a:t>
                      </a:r>
                    </a:p>
                  </a:txBody>
                  <a:tcPr marL="25665" marR="25665" marT="12832" marB="128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b="1">
                          <a:effectLst/>
                        </a:rPr>
                        <a:t>StreamingMovies</a:t>
                      </a:r>
                    </a:p>
                  </a:txBody>
                  <a:tcPr marL="25665" marR="25665" marT="12832" marB="128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b="1">
                          <a:effectLst/>
                        </a:rPr>
                        <a:t>Contract</a:t>
                      </a:r>
                    </a:p>
                  </a:txBody>
                  <a:tcPr marL="25665" marR="25665" marT="12832" marB="128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b="1">
                          <a:effectLst/>
                        </a:rPr>
                        <a:t>PaperlessBilling</a:t>
                      </a:r>
                    </a:p>
                  </a:txBody>
                  <a:tcPr marL="25665" marR="25665" marT="12832" marB="128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b="1">
                          <a:effectLst/>
                        </a:rPr>
                        <a:t>PaymentMethod</a:t>
                      </a:r>
                    </a:p>
                  </a:txBody>
                  <a:tcPr marL="25665" marR="25665" marT="12832" marB="128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b="1">
                          <a:effectLst/>
                        </a:rPr>
                        <a:t>TotalCharges</a:t>
                      </a:r>
                    </a:p>
                  </a:txBody>
                  <a:tcPr marL="25665" marR="25665" marT="12832" marB="128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8238582"/>
                  </a:ext>
                </a:extLst>
              </a:tr>
              <a:tr h="138003"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b="1">
                          <a:effectLst/>
                        </a:rPr>
                        <a:t>count</a:t>
                      </a:r>
                    </a:p>
                  </a:txBody>
                  <a:tcPr marL="25665" marR="25665" marT="12832" marB="128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7043.000000</a:t>
                      </a:r>
                    </a:p>
                  </a:txBody>
                  <a:tcPr marL="25665" marR="25665" marT="12832" marB="128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7043.000000</a:t>
                      </a:r>
                    </a:p>
                  </a:txBody>
                  <a:tcPr marL="25665" marR="25665" marT="12832" marB="128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7043.000000</a:t>
                      </a:r>
                    </a:p>
                  </a:txBody>
                  <a:tcPr marL="25665" marR="25665" marT="12832" marB="128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7043.000000</a:t>
                      </a:r>
                    </a:p>
                  </a:txBody>
                  <a:tcPr marL="25665" marR="25665" marT="12832" marB="128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7043.000000</a:t>
                      </a:r>
                    </a:p>
                  </a:txBody>
                  <a:tcPr marL="25665" marR="25665" marT="12832" marB="128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7043.000000</a:t>
                      </a:r>
                    </a:p>
                  </a:txBody>
                  <a:tcPr marL="25665" marR="25665" marT="12832" marB="128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7043.000000</a:t>
                      </a:r>
                    </a:p>
                  </a:txBody>
                  <a:tcPr marL="25665" marR="25665" marT="12832" marB="128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7043.000000</a:t>
                      </a:r>
                    </a:p>
                  </a:txBody>
                  <a:tcPr marL="25665" marR="25665" marT="12832" marB="128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7043.000000</a:t>
                      </a:r>
                    </a:p>
                  </a:txBody>
                  <a:tcPr marL="25665" marR="25665" marT="12832" marB="128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dirty="0">
                          <a:effectLst/>
                        </a:rPr>
                        <a:t>7043.000000</a:t>
                      </a:r>
                    </a:p>
                  </a:txBody>
                  <a:tcPr marL="25665" marR="25665" marT="12832" marB="128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7043.000000</a:t>
                      </a:r>
                    </a:p>
                  </a:txBody>
                  <a:tcPr marL="25665" marR="25665" marT="12832" marB="128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7043.000000</a:t>
                      </a:r>
                    </a:p>
                  </a:txBody>
                  <a:tcPr marL="25665" marR="25665" marT="12832" marB="128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7043.000000</a:t>
                      </a:r>
                    </a:p>
                  </a:txBody>
                  <a:tcPr marL="25665" marR="25665" marT="12832" marB="128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7043.000000</a:t>
                      </a:r>
                    </a:p>
                  </a:txBody>
                  <a:tcPr marL="25665" marR="25665" marT="12832" marB="128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7043.000000</a:t>
                      </a:r>
                    </a:p>
                  </a:txBody>
                  <a:tcPr marL="25665" marR="25665" marT="12832" marB="128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7043.000000</a:t>
                      </a:r>
                    </a:p>
                  </a:txBody>
                  <a:tcPr marL="25665" marR="25665" marT="12832" marB="128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7043.000000</a:t>
                      </a:r>
                    </a:p>
                  </a:txBody>
                  <a:tcPr marL="25665" marR="25665" marT="12832" marB="128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7043.000000</a:t>
                      </a:r>
                    </a:p>
                  </a:txBody>
                  <a:tcPr marL="25665" marR="25665" marT="12832" marB="128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3442920"/>
                  </a:ext>
                </a:extLst>
              </a:tr>
              <a:tr h="138003"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b="1">
                          <a:effectLst/>
                        </a:rPr>
                        <a:t>mean</a:t>
                      </a:r>
                    </a:p>
                  </a:txBody>
                  <a:tcPr marL="25665" marR="25665" marT="12832" marB="128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3521.000000</a:t>
                      </a:r>
                    </a:p>
                  </a:txBody>
                  <a:tcPr marL="25665" marR="25665" marT="12832" marB="128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0.504756</a:t>
                      </a:r>
                    </a:p>
                  </a:txBody>
                  <a:tcPr marL="25665" marR="25665" marT="12832" marB="128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0.162147</a:t>
                      </a:r>
                    </a:p>
                  </a:txBody>
                  <a:tcPr marL="25665" marR="25665" marT="12832" marB="128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0.483033</a:t>
                      </a:r>
                    </a:p>
                  </a:txBody>
                  <a:tcPr marL="25665" marR="25665" marT="12832" marB="128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0.299588</a:t>
                      </a:r>
                    </a:p>
                  </a:txBody>
                  <a:tcPr marL="25665" marR="25665" marT="12832" marB="128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dirty="0">
                          <a:effectLst/>
                        </a:rPr>
                        <a:t>0.903166</a:t>
                      </a:r>
                    </a:p>
                  </a:txBody>
                  <a:tcPr marL="25665" marR="25665" marT="12832" marB="128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0.940508</a:t>
                      </a:r>
                    </a:p>
                  </a:txBody>
                  <a:tcPr marL="25665" marR="25665" marT="12832" marB="128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0.872923</a:t>
                      </a:r>
                    </a:p>
                  </a:txBody>
                  <a:tcPr marL="25665" marR="25665" marT="12832" marB="128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0.790004</a:t>
                      </a:r>
                    </a:p>
                  </a:txBody>
                  <a:tcPr marL="25665" marR="25665" marT="12832" marB="128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0.906432</a:t>
                      </a:r>
                    </a:p>
                  </a:txBody>
                  <a:tcPr marL="25665" marR="25665" marT="12832" marB="128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0.904444</a:t>
                      </a:r>
                    </a:p>
                  </a:txBody>
                  <a:tcPr marL="25665" marR="25665" marT="12832" marB="128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0.797104</a:t>
                      </a:r>
                    </a:p>
                  </a:txBody>
                  <a:tcPr marL="25665" marR="25665" marT="12832" marB="128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0.985376</a:t>
                      </a:r>
                    </a:p>
                  </a:txBody>
                  <a:tcPr marL="25665" marR="25665" marT="12832" marB="128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0.992475</a:t>
                      </a:r>
                    </a:p>
                  </a:txBody>
                  <a:tcPr marL="25665" marR="25665" marT="12832" marB="128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0.690473</a:t>
                      </a:r>
                    </a:p>
                  </a:txBody>
                  <a:tcPr marL="25665" marR="25665" marT="12832" marB="128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0.592219</a:t>
                      </a:r>
                    </a:p>
                  </a:txBody>
                  <a:tcPr marL="25665" marR="25665" marT="12832" marB="128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1.574329</a:t>
                      </a:r>
                    </a:p>
                  </a:txBody>
                  <a:tcPr marL="25665" marR="25665" marT="12832" marB="128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3257.794122</a:t>
                      </a:r>
                    </a:p>
                  </a:txBody>
                  <a:tcPr marL="25665" marR="25665" marT="12832" marB="128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7124441"/>
                  </a:ext>
                </a:extLst>
              </a:tr>
              <a:tr h="138003"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b="1">
                          <a:effectLst/>
                        </a:rPr>
                        <a:t>std</a:t>
                      </a:r>
                    </a:p>
                  </a:txBody>
                  <a:tcPr marL="25665" marR="25665" marT="12832" marB="128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2033.283305</a:t>
                      </a:r>
                    </a:p>
                  </a:txBody>
                  <a:tcPr marL="25665" marR="25665" marT="12832" marB="128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0.500013</a:t>
                      </a:r>
                    </a:p>
                  </a:txBody>
                  <a:tcPr marL="25665" marR="25665" marT="12832" marB="128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0.368612</a:t>
                      </a:r>
                    </a:p>
                  </a:txBody>
                  <a:tcPr marL="25665" marR="25665" marT="12832" marB="128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0.499748</a:t>
                      </a:r>
                    </a:p>
                  </a:txBody>
                  <a:tcPr marL="25665" marR="25665" marT="12832" marB="128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0.458110</a:t>
                      </a:r>
                    </a:p>
                  </a:txBody>
                  <a:tcPr marL="25665" marR="25665" marT="12832" marB="128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0.295752</a:t>
                      </a:r>
                    </a:p>
                  </a:txBody>
                  <a:tcPr marL="25665" marR="25665" marT="12832" marB="128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0.948554</a:t>
                      </a:r>
                    </a:p>
                  </a:txBody>
                  <a:tcPr marL="25665" marR="25665" marT="12832" marB="128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0.737796</a:t>
                      </a:r>
                    </a:p>
                  </a:txBody>
                  <a:tcPr marL="25665" marR="25665" marT="12832" marB="128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0.859848</a:t>
                      </a:r>
                    </a:p>
                  </a:txBody>
                  <a:tcPr marL="25665" marR="25665" marT="12832" marB="128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0.880162</a:t>
                      </a:r>
                    </a:p>
                  </a:txBody>
                  <a:tcPr marL="25665" marR="25665" marT="12832" marB="128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0.879949</a:t>
                      </a:r>
                    </a:p>
                  </a:txBody>
                  <a:tcPr marL="25665" marR="25665" marT="12832" marB="128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0.861551</a:t>
                      </a:r>
                    </a:p>
                  </a:txBody>
                  <a:tcPr marL="25665" marR="25665" marT="12832" marB="128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0.885002</a:t>
                      </a:r>
                    </a:p>
                  </a:txBody>
                  <a:tcPr marL="25665" marR="25665" marT="12832" marB="128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0.885091</a:t>
                      </a:r>
                    </a:p>
                  </a:txBody>
                  <a:tcPr marL="25665" marR="25665" marT="12832" marB="128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0.833755</a:t>
                      </a:r>
                    </a:p>
                  </a:txBody>
                  <a:tcPr marL="25665" marR="25665" marT="12832" marB="128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0.491457</a:t>
                      </a:r>
                    </a:p>
                  </a:txBody>
                  <a:tcPr marL="25665" marR="25665" marT="12832" marB="128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1.068104</a:t>
                      </a:r>
                    </a:p>
                  </a:txBody>
                  <a:tcPr marL="25665" marR="25665" marT="12832" marB="128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1888.693496</a:t>
                      </a:r>
                    </a:p>
                  </a:txBody>
                  <a:tcPr marL="25665" marR="25665" marT="12832" marB="128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2081357"/>
                  </a:ext>
                </a:extLst>
              </a:tr>
              <a:tr h="112127"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b="1">
                          <a:effectLst/>
                        </a:rPr>
                        <a:t>min</a:t>
                      </a:r>
                    </a:p>
                  </a:txBody>
                  <a:tcPr marL="25665" marR="25665" marT="12832" marB="128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0.000000</a:t>
                      </a:r>
                    </a:p>
                  </a:txBody>
                  <a:tcPr marL="25665" marR="25665" marT="12832" marB="128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0.000000</a:t>
                      </a:r>
                    </a:p>
                  </a:txBody>
                  <a:tcPr marL="25665" marR="25665" marT="12832" marB="128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0.000000</a:t>
                      </a:r>
                    </a:p>
                  </a:txBody>
                  <a:tcPr marL="25665" marR="25665" marT="12832" marB="128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0.000000</a:t>
                      </a:r>
                    </a:p>
                  </a:txBody>
                  <a:tcPr marL="25665" marR="25665" marT="12832" marB="128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0.000000</a:t>
                      </a:r>
                    </a:p>
                  </a:txBody>
                  <a:tcPr marL="25665" marR="25665" marT="12832" marB="128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0.000000</a:t>
                      </a:r>
                    </a:p>
                  </a:txBody>
                  <a:tcPr marL="25665" marR="25665" marT="12832" marB="128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0.000000</a:t>
                      </a:r>
                    </a:p>
                  </a:txBody>
                  <a:tcPr marL="25665" marR="25665" marT="12832" marB="128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0.000000</a:t>
                      </a:r>
                    </a:p>
                  </a:txBody>
                  <a:tcPr marL="25665" marR="25665" marT="12832" marB="128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0.000000</a:t>
                      </a:r>
                    </a:p>
                  </a:txBody>
                  <a:tcPr marL="25665" marR="25665" marT="12832" marB="128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0.000000</a:t>
                      </a:r>
                    </a:p>
                  </a:txBody>
                  <a:tcPr marL="25665" marR="25665" marT="12832" marB="128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0.000000</a:t>
                      </a:r>
                    </a:p>
                  </a:txBody>
                  <a:tcPr marL="25665" marR="25665" marT="12832" marB="128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0.000000</a:t>
                      </a:r>
                    </a:p>
                  </a:txBody>
                  <a:tcPr marL="25665" marR="25665" marT="12832" marB="128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0.000000</a:t>
                      </a:r>
                    </a:p>
                  </a:txBody>
                  <a:tcPr marL="25665" marR="25665" marT="12832" marB="128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0.000000</a:t>
                      </a:r>
                    </a:p>
                  </a:txBody>
                  <a:tcPr marL="25665" marR="25665" marT="12832" marB="128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0.000000</a:t>
                      </a:r>
                    </a:p>
                  </a:txBody>
                  <a:tcPr marL="25665" marR="25665" marT="12832" marB="128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0.000000</a:t>
                      </a:r>
                    </a:p>
                  </a:txBody>
                  <a:tcPr marL="25665" marR="25665" marT="12832" marB="128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0.000000</a:t>
                      </a:r>
                    </a:p>
                  </a:txBody>
                  <a:tcPr marL="25665" marR="25665" marT="12832" marB="128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0.000000</a:t>
                      </a:r>
                    </a:p>
                  </a:txBody>
                  <a:tcPr marL="25665" marR="25665" marT="12832" marB="128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7839934"/>
                  </a:ext>
                </a:extLst>
              </a:tr>
              <a:tr h="138003"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b="1">
                          <a:effectLst/>
                        </a:rPr>
                        <a:t>25%</a:t>
                      </a:r>
                    </a:p>
                  </a:txBody>
                  <a:tcPr marL="25665" marR="25665" marT="12832" marB="128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1760.500000</a:t>
                      </a:r>
                    </a:p>
                  </a:txBody>
                  <a:tcPr marL="25665" marR="25665" marT="12832" marB="128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0.000000</a:t>
                      </a:r>
                    </a:p>
                  </a:txBody>
                  <a:tcPr marL="25665" marR="25665" marT="12832" marB="128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0.000000</a:t>
                      </a:r>
                    </a:p>
                  </a:txBody>
                  <a:tcPr marL="25665" marR="25665" marT="12832" marB="128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0.000000</a:t>
                      </a:r>
                    </a:p>
                  </a:txBody>
                  <a:tcPr marL="25665" marR="25665" marT="12832" marB="128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0.000000</a:t>
                      </a:r>
                    </a:p>
                  </a:txBody>
                  <a:tcPr marL="25665" marR="25665" marT="12832" marB="128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1.000000</a:t>
                      </a:r>
                    </a:p>
                  </a:txBody>
                  <a:tcPr marL="25665" marR="25665" marT="12832" marB="128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0.000000</a:t>
                      </a:r>
                    </a:p>
                  </a:txBody>
                  <a:tcPr marL="25665" marR="25665" marT="12832" marB="128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0.000000</a:t>
                      </a:r>
                    </a:p>
                  </a:txBody>
                  <a:tcPr marL="25665" marR="25665" marT="12832" marB="128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0.000000</a:t>
                      </a:r>
                    </a:p>
                  </a:txBody>
                  <a:tcPr marL="25665" marR="25665" marT="12832" marB="128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0.000000</a:t>
                      </a:r>
                    </a:p>
                  </a:txBody>
                  <a:tcPr marL="25665" marR="25665" marT="12832" marB="128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0.000000</a:t>
                      </a:r>
                    </a:p>
                  </a:txBody>
                  <a:tcPr marL="25665" marR="25665" marT="12832" marB="128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0.000000</a:t>
                      </a:r>
                    </a:p>
                  </a:txBody>
                  <a:tcPr marL="25665" marR="25665" marT="12832" marB="128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0.000000</a:t>
                      </a:r>
                    </a:p>
                  </a:txBody>
                  <a:tcPr marL="25665" marR="25665" marT="12832" marB="128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0.000000</a:t>
                      </a:r>
                    </a:p>
                  </a:txBody>
                  <a:tcPr marL="25665" marR="25665" marT="12832" marB="128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0.000000</a:t>
                      </a:r>
                    </a:p>
                  </a:txBody>
                  <a:tcPr marL="25665" marR="25665" marT="12832" marB="128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0.000000</a:t>
                      </a:r>
                    </a:p>
                  </a:txBody>
                  <a:tcPr marL="25665" marR="25665" marT="12832" marB="128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1.000000</a:t>
                      </a:r>
                    </a:p>
                  </a:txBody>
                  <a:tcPr marL="25665" marR="25665" marT="12832" marB="128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1609.000000</a:t>
                      </a:r>
                    </a:p>
                  </a:txBody>
                  <a:tcPr marL="25665" marR="25665" marT="12832" marB="128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0183100"/>
                  </a:ext>
                </a:extLst>
              </a:tr>
              <a:tr h="138003"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b="1">
                          <a:effectLst/>
                        </a:rPr>
                        <a:t>50%</a:t>
                      </a:r>
                    </a:p>
                  </a:txBody>
                  <a:tcPr marL="25665" marR="25665" marT="12832" marB="128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3521.000000</a:t>
                      </a:r>
                    </a:p>
                  </a:txBody>
                  <a:tcPr marL="25665" marR="25665" marT="12832" marB="128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1.000000</a:t>
                      </a:r>
                    </a:p>
                  </a:txBody>
                  <a:tcPr marL="25665" marR="25665" marT="12832" marB="128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0.000000</a:t>
                      </a:r>
                    </a:p>
                  </a:txBody>
                  <a:tcPr marL="25665" marR="25665" marT="12832" marB="128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0.000000</a:t>
                      </a:r>
                    </a:p>
                  </a:txBody>
                  <a:tcPr marL="25665" marR="25665" marT="12832" marB="128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0.000000</a:t>
                      </a:r>
                    </a:p>
                  </a:txBody>
                  <a:tcPr marL="25665" marR="25665" marT="12832" marB="128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1.000000</a:t>
                      </a:r>
                    </a:p>
                  </a:txBody>
                  <a:tcPr marL="25665" marR="25665" marT="12832" marB="128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1.000000</a:t>
                      </a:r>
                    </a:p>
                  </a:txBody>
                  <a:tcPr marL="25665" marR="25665" marT="12832" marB="128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1.000000</a:t>
                      </a:r>
                    </a:p>
                  </a:txBody>
                  <a:tcPr marL="25665" marR="25665" marT="12832" marB="128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1.000000</a:t>
                      </a:r>
                    </a:p>
                  </a:txBody>
                  <a:tcPr marL="25665" marR="25665" marT="12832" marB="128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1.000000</a:t>
                      </a:r>
                    </a:p>
                  </a:txBody>
                  <a:tcPr marL="25665" marR="25665" marT="12832" marB="128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1.000000</a:t>
                      </a:r>
                    </a:p>
                  </a:txBody>
                  <a:tcPr marL="25665" marR="25665" marT="12832" marB="128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1.000000</a:t>
                      </a:r>
                    </a:p>
                  </a:txBody>
                  <a:tcPr marL="25665" marR="25665" marT="12832" marB="128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1.000000</a:t>
                      </a:r>
                    </a:p>
                  </a:txBody>
                  <a:tcPr marL="25665" marR="25665" marT="12832" marB="128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1.000000</a:t>
                      </a:r>
                    </a:p>
                  </a:txBody>
                  <a:tcPr marL="25665" marR="25665" marT="12832" marB="128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0.000000</a:t>
                      </a:r>
                    </a:p>
                  </a:txBody>
                  <a:tcPr marL="25665" marR="25665" marT="12832" marB="128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1.000000</a:t>
                      </a:r>
                    </a:p>
                  </a:txBody>
                  <a:tcPr marL="25665" marR="25665" marT="12832" marB="128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2.000000</a:t>
                      </a:r>
                    </a:p>
                  </a:txBody>
                  <a:tcPr marL="25665" marR="25665" marT="12832" marB="128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3249.000000</a:t>
                      </a:r>
                    </a:p>
                  </a:txBody>
                  <a:tcPr marL="25665" marR="25665" marT="12832" marB="128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87626"/>
                  </a:ext>
                </a:extLst>
              </a:tr>
              <a:tr h="138003"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b="1">
                          <a:effectLst/>
                        </a:rPr>
                        <a:t>75%</a:t>
                      </a:r>
                    </a:p>
                  </a:txBody>
                  <a:tcPr marL="25665" marR="25665" marT="12832" marB="128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5281.500000</a:t>
                      </a:r>
                    </a:p>
                  </a:txBody>
                  <a:tcPr marL="25665" marR="25665" marT="12832" marB="128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1.000000</a:t>
                      </a:r>
                    </a:p>
                  </a:txBody>
                  <a:tcPr marL="25665" marR="25665" marT="12832" marB="128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0.000000</a:t>
                      </a:r>
                    </a:p>
                  </a:txBody>
                  <a:tcPr marL="25665" marR="25665" marT="12832" marB="128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1.000000</a:t>
                      </a:r>
                    </a:p>
                  </a:txBody>
                  <a:tcPr marL="25665" marR="25665" marT="12832" marB="128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1.000000</a:t>
                      </a:r>
                    </a:p>
                  </a:txBody>
                  <a:tcPr marL="25665" marR="25665" marT="12832" marB="128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1.000000</a:t>
                      </a:r>
                    </a:p>
                  </a:txBody>
                  <a:tcPr marL="25665" marR="25665" marT="12832" marB="128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2.000000</a:t>
                      </a:r>
                    </a:p>
                  </a:txBody>
                  <a:tcPr marL="25665" marR="25665" marT="12832" marB="128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1.000000</a:t>
                      </a:r>
                    </a:p>
                  </a:txBody>
                  <a:tcPr marL="25665" marR="25665" marT="12832" marB="128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2.000000</a:t>
                      </a:r>
                    </a:p>
                  </a:txBody>
                  <a:tcPr marL="25665" marR="25665" marT="12832" marB="128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2.000000</a:t>
                      </a:r>
                    </a:p>
                  </a:txBody>
                  <a:tcPr marL="25665" marR="25665" marT="12832" marB="128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2.000000</a:t>
                      </a:r>
                    </a:p>
                  </a:txBody>
                  <a:tcPr marL="25665" marR="25665" marT="12832" marB="128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2.000000</a:t>
                      </a:r>
                    </a:p>
                  </a:txBody>
                  <a:tcPr marL="25665" marR="25665" marT="12832" marB="128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2.000000</a:t>
                      </a:r>
                    </a:p>
                  </a:txBody>
                  <a:tcPr marL="25665" marR="25665" marT="12832" marB="128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2.000000</a:t>
                      </a:r>
                    </a:p>
                  </a:txBody>
                  <a:tcPr marL="25665" marR="25665" marT="12832" marB="128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1.000000</a:t>
                      </a:r>
                    </a:p>
                  </a:txBody>
                  <a:tcPr marL="25665" marR="25665" marT="12832" marB="128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1.000000</a:t>
                      </a:r>
                    </a:p>
                  </a:txBody>
                  <a:tcPr marL="25665" marR="25665" marT="12832" marB="128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2.000000</a:t>
                      </a:r>
                    </a:p>
                  </a:txBody>
                  <a:tcPr marL="25665" marR="25665" marT="12832" marB="128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4901.500000</a:t>
                      </a:r>
                    </a:p>
                  </a:txBody>
                  <a:tcPr marL="25665" marR="25665" marT="12832" marB="128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9611968"/>
                  </a:ext>
                </a:extLst>
              </a:tr>
              <a:tr h="138003"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b="1">
                          <a:effectLst/>
                        </a:rPr>
                        <a:t>max</a:t>
                      </a:r>
                    </a:p>
                  </a:txBody>
                  <a:tcPr marL="25665" marR="25665" marT="12832" marB="128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7042.000000</a:t>
                      </a:r>
                    </a:p>
                  </a:txBody>
                  <a:tcPr marL="25665" marR="25665" marT="12832" marB="128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1.000000</a:t>
                      </a:r>
                    </a:p>
                  </a:txBody>
                  <a:tcPr marL="25665" marR="25665" marT="12832" marB="128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1.000000</a:t>
                      </a:r>
                    </a:p>
                  </a:txBody>
                  <a:tcPr marL="25665" marR="25665" marT="12832" marB="128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1.000000</a:t>
                      </a:r>
                    </a:p>
                  </a:txBody>
                  <a:tcPr marL="25665" marR="25665" marT="12832" marB="128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1.000000</a:t>
                      </a:r>
                    </a:p>
                  </a:txBody>
                  <a:tcPr marL="25665" marR="25665" marT="12832" marB="128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1.000000</a:t>
                      </a:r>
                    </a:p>
                  </a:txBody>
                  <a:tcPr marL="25665" marR="25665" marT="12832" marB="128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2.000000</a:t>
                      </a:r>
                    </a:p>
                  </a:txBody>
                  <a:tcPr marL="25665" marR="25665" marT="12832" marB="128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2.000000</a:t>
                      </a:r>
                    </a:p>
                  </a:txBody>
                  <a:tcPr marL="25665" marR="25665" marT="12832" marB="128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2.000000</a:t>
                      </a:r>
                    </a:p>
                  </a:txBody>
                  <a:tcPr marL="25665" marR="25665" marT="12832" marB="128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2.000000</a:t>
                      </a:r>
                    </a:p>
                  </a:txBody>
                  <a:tcPr marL="25665" marR="25665" marT="12832" marB="128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2.000000</a:t>
                      </a:r>
                    </a:p>
                  </a:txBody>
                  <a:tcPr marL="25665" marR="25665" marT="12832" marB="128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2.000000</a:t>
                      </a:r>
                    </a:p>
                  </a:txBody>
                  <a:tcPr marL="25665" marR="25665" marT="12832" marB="128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2.000000</a:t>
                      </a:r>
                    </a:p>
                  </a:txBody>
                  <a:tcPr marL="25665" marR="25665" marT="12832" marB="128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2.000000</a:t>
                      </a:r>
                    </a:p>
                  </a:txBody>
                  <a:tcPr marL="25665" marR="25665" marT="12832" marB="128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2.000000</a:t>
                      </a:r>
                    </a:p>
                  </a:txBody>
                  <a:tcPr marL="25665" marR="25665" marT="12832" marB="128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1.000000</a:t>
                      </a:r>
                    </a:p>
                  </a:txBody>
                  <a:tcPr marL="25665" marR="25665" marT="12832" marB="128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>
                          <a:effectLst/>
                        </a:rPr>
                        <a:t>3.000000</a:t>
                      </a:r>
                    </a:p>
                  </a:txBody>
                  <a:tcPr marL="25665" marR="25665" marT="12832" marB="128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dirty="0">
                          <a:effectLst/>
                        </a:rPr>
                        <a:t>6530.000000</a:t>
                      </a:r>
                    </a:p>
                  </a:txBody>
                  <a:tcPr marL="25665" marR="25665" marT="12832" marB="128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4835379"/>
                  </a:ext>
                </a:extLst>
              </a:tr>
            </a:tbl>
          </a:graphicData>
        </a:graphic>
      </p:graphicFrame>
      <p:pic>
        <p:nvPicPr>
          <p:cNvPr id="4098" name="Picture 2">
            <a:extLst>
              <a:ext uri="{FF2B5EF4-FFF2-40B4-BE49-F238E27FC236}">
                <a16:creationId xmlns:a16="http://schemas.microsoft.com/office/drawing/2014/main" id="{291F8275-27D1-410B-B2B9-AF3F0ACD43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1125" y="1734348"/>
            <a:ext cx="3566891" cy="2663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CDD4AC9F-E402-47EF-90CB-0DB5206A64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919188"/>
            <a:ext cx="2438626" cy="1810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0DAF3035-5BD1-4AAD-B289-3F501E7D1A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6976" y="1535122"/>
            <a:ext cx="3989568" cy="2663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1932608-0AA8-4A3E-89E0-FC280C05FDA6}"/>
              </a:ext>
            </a:extLst>
          </p:cNvPr>
          <p:cNvSpPr txBox="1"/>
          <p:nvPr/>
        </p:nvSpPr>
        <p:spPr>
          <a:xfrm>
            <a:off x="626416" y="4074245"/>
            <a:ext cx="67455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Splitting Code Snippet:</a:t>
            </a:r>
            <a:endParaRPr lang="en-US" sz="1200" dirty="0"/>
          </a:p>
          <a:p>
            <a:r>
              <a:rPr lang="en-US" sz="1200" dirty="0"/>
              <a:t>Y = </a:t>
            </a:r>
            <a:r>
              <a:rPr lang="en-US" sz="1200" dirty="0" err="1"/>
              <a:t>churn_data</a:t>
            </a:r>
            <a:r>
              <a:rPr lang="en-US" sz="1200" dirty="0"/>
              <a:t>['Churn']</a:t>
            </a:r>
          </a:p>
          <a:p>
            <a:r>
              <a:rPr lang="en-US" sz="1200" dirty="0"/>
              <a:t>data = </a:t>
            </a:r>
            <a:r>
              <a:rPr lang="en-US" sz="1200" dirty="0" err="1"/>
              <a:t>cat_cols.drop</a:t>
            </a:r>
            <a:r>
              <a:rPr lang="en-US" sz="1200" dirty="0"/>
              <a:t>('</a:t>
            </a:r>
            <a:r>
              <a:rPr lang="en-US" sz="1200" dirty="0" err="1"/>
              <a:t>customerID</a:t>
            </a:r>
            <a:r>
              <a:rPr lang="en-US" sz="1200" dirty="0"/>
              <a:t>', axis = 1)</a:t>
            </a:r>
          </a:p>
          <a:p>
            <a:r>
              <a:rPr lang="en-US" sz="1200" dirty="0" err="1"/>
              <a:t>x_train</a:t>
            </a:r>
            <a:r>
              <a:rPr lang="en-US" sz="1200" dirty="0"/>
              <a:t>, </a:t>
            </a:r>
            <a:r>
              <a:rPr lang="en-US" sz="1200" dirty="0" err="1"/>
              <a:t>x_test</a:t>
            </a:r>
            <a:r>
              <a:rPr lang="en-US" sz="1200" dirty="0"/>
              <a:t>, </a:t>
            </a:r>
            <a:r>
              <a:rPr lang="en-US" sz="1200" dirty="0" err="1"/>
              <a:t>y_train</a:t>
            </a:r>
            <a:r>
              <a:rPr lang="en-US" sz="1200" dirty="0"/>
              <a:t>, </a:t>
            </a:r>
            <a:r>
              <a:rPr lang="en-US" sz="1200" dirty="0" err="1"/>
              <a:t>y_test</a:t>
            </a:r>
            <a:r>
              <a:rPr lang="en-US" sz="1200" dirty="0"/>
              <a:t>  = </a:t>
            </a:r>
            <a:r>
              <a:rPr lang="en-US" sz="1200" dirty="0" err="1"/>
              <a:t>train_test_split</a:t>
            </a:r>
            <a:r>
              <a:rPr lang="en-US" sz="1200" dirty="0"/>
              <a:t>(data, Y,  </a:t>
            </a:r>
            <a:r>
              <a:rPr lang="en-US" sz="1200" dirty="0" err="1"/>
              <a:t>test_size</a:t>
            </a:r>
            <a:r>
              <a:rPr lang="en-US" sz="1200" dirty="0"/>
              <a:t>=0.25, </a:t>
            </a:r>
            <a:r>
              <a:rPr lang="en-US" sz="1200" dirty="0" err="1"/>
              <a:t>random_state</a:t>
            </a:r>
            <a:r>
              <a:rPr lang="en-US" sz="1200" dirty="0"/>
              <a:t>=2)</a:t>
            </a:r>
          </a:p>
          <a:p>
            <a:r>
              <a:rPr lang="en-US" sz="1200" dirty="0"/>
              <a:t>print('</a:t>
            </a:r>
            <a:r>
              <a:rPr lang="en-US" sz="1200" dirty="0" err="1"/>
              <a:t>x_test</a:t>
            </a:r>
            <a:r>
              <a:rPr lang="en-US" sz="1200" dirty="0"/>
              <a:t> = ' + str(</a:t>
            </a:r>
            <a:r>
              <a:rPr lang="en-US" sz="1200" dirty="0" err="1"/>
              <a:t>x_test</a:t>
            </a:r>
            <a:r>
              <a:rPr lang="en-US" sz="1200" dirty="0"/>
              <a:t>) )</a:t>
            </a:r>
          </a:p>
          <a:p>
            <a:r>
              <a:rPr lang="en-US" sz="1200" dirty="0"/>
              <a:t>print('</a:t>
            </a:r>
            <a:r>
              <a:rPr lang="en-US" sz="1200" dirty="0" err="1"/>
              <a:t>y_test</a:t>
            </a:r>
            <a:r>
              <a:rPr lang="en-US" sz="1200" dirty="0"/>
              <a:t> = ' + str(</a:t>
            </a:r>
            <a:r>
              <a:rPr lang="en-US" sz="1200" dirty="0" err="1"/>
              <a:t>y_test</a:t>
            </a:r>
            <a:r>
              <a:rPr lang="en-US" sz="1200" dirty="0"/>
              <a:t>) 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2FE8BB-8AE3-4882-86C4-1A4AE722A993}"/>
              </a:ext>
            </a:extLst>
          </p:cNvPr>
          <p:cNvSpPr txBox="1"/>
          <p:nvPr/>
        </p:nvSpPr>
        <p:spPr>
          <a:xfrm>
            <a:off x="10127942" y="4714160"/>
            <a:ext cx="1686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Data Description: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AB3E05-E599-4396-B488-AE10E13EAA67}"/>
              </a:ext>
            </a:extLst>
          </p:cNvPr>
          <p:cNvSpPr txBox="1"/>
          <p:nvPr/>
        </p:nvSpPr>
        <p:spPr>
          <a:xfrm>
            <a:off x="9755079" y="1396623"/>
            <a:ext cx="20596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Correlation Heatmap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CB3456-02B9-4651-9408-6A8E3808B63F}"/>
              </a:ext>
            </a:extLst>
          </p:cNvPr>
          <p:cNvSpPr txBox="1"/>
          <p:nvPr/>
        </p:nvSpPr>
        <p:spPr>
          <a:xfrm>
            <a:off x="1268633" y="1537951"/>
            <a:ext cx="23690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Visualizing Contract vs Churn</a:t>
            </a:r>
          </a:p>
        </p:txBody>
      </p:sp>
    </p:spTree>
    <p:extLst>
      <p:ext uri="{BB962C8B-B14F-4D97-AF65-F5344CB8AC3E}">
        <p14:creationId xmlns:p14="http://schemas.microsoft.com/office/powerpoint/2010/main" val="25191341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3F805-0DDA-43DF-B967-79692DFB0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Screenshots of algorithms/code for building the model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71477F1-76EC-4EF2-B1F9-378F24EF58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49709" y="2190010"/>
            <a:ext cx="4168161" cy="352725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03D6084-63E6-493D-AC2B-6E6408BD19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9046" y="2190010"/>
            <a:ext cx="2855456" cy="352725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297044E-80A3-4D37-9DF9-002A460D9E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508" y="2953290"/>
            <a:ext cx="3937025" cy="272648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D1D53E7-2E7E-4292-AE35-B99596E795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1508" y="2466656"/>
            <a:ext cx="3937026" cy="31081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BCB2423-E13A-4F3E-B2BA-178450CD560A}"/>
              </a:ext>
            </a:extLst>
          </p:cNvPr>
          <p:cNvSpPr txBox="1"/>
          <p:nvPr/>
        </p:nvSpPr>
        <p:spPr>
          <a:xfrm>
            <a:off x="521508" y="2014194"/>
            <a:ext cx="9055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Snippets:</a:t>
            </a:r>
          </a:p>
        </p:txBody>
      </p:sp>
    </p:spTree>
    <p:extLst>
      <p:ext uri="{BB962C8B-B14F-4D97-AF65-F5344CB8AC3E}">
        <p14:creationId xmlns:p14="http://schemas.microsoft.com/office/powerpoint/2010/main" val="17144261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{C5970DFD-8F2C-4E32-A257-BFD4CF4ABBE4}tf78438558_win32</Template>
  <TotalTime>115</TotalTime>
  <Words>849</Words>
  <Application>Microsoft Office PowerPoint</Application>
  <PresentationFormat>Widescreen</PresentationFormat>
  <Paragraphs>223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Century Gothic</vt:lpstr>
      <vt:lpstr>Garamond</vt:lpstr>
      <vt:lpstr>SavonVTI</vt:lpstr>
      <vt:lpstr>Churn Rate  Analysis &amp; Predictions </vt:lpstr>
      <vt:lpstr>Purpose of Analysis &amp; Research Question</vt:lpstr>
      <vt:lpstr>Description of Dataset &amp; Source</vt:lpstr>
      <vt:lpstr>Description of input &amp; output variables in the dataset</vt:lpstr>
      <vt:lpstr>Data Preprocessing </vt:lpstr>
      <vt:lpstr>Visualizing the Categorical Attributes</vt:lpstr>
      <vt:lpstr>Visualizing the Categorical Attributes Cont.</vt:lpstr>
      <vt:lpstr>Data Visualization and Splitting</vt:lpstr>
      <vt:lpstr>Screenshots of algorithms/code for building the model</vt:lpstr>
      <vt:lpstr>Model selection &amp; model evaluation—performance measures, graphs, &amp; so forth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Tools II</dc:title>
  <dc:creator>Brenda Woodard</dc:creator>
  <cp:lastModifiedBy>Brenda Woodard</cp:lastModifiedBy>
  <cp:revision>30</cp:revision>
  <dcterms:created xsi:type="dcterms:W3CDTF">2020-11-26T07:39:17Z</dcterms:created>
  <dcterms:modified xsi:type="dcterms:W3CDTF">2021-01-03T19:35:31Z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