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1c3e0d41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1c3e0d41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Podcast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Quote </a:t>
            </a:r>
            <a:r>
              <a:rPr lang="en" sz="1000">
                <a:solidFill>
                  <a:schemeClr val="dk1"/>
                </a:solidFill>
              </a:rPr>
              <a:t>(Howard University Commencement 2016)</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1c3e0d416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1c3e0d41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on ‘Doom Scrolling’ and how it leads us to think.</a:t>
            </a:r>
            <a:endParaRPr/>
          </a:p>
          <a:p>
            <a:pPr indent="0" lvl="0" marL="0" rtl="0" algn="l">
              <a:spcBef>
                <a:spcPts val="0"/>
              </a:spcBef>
              <a:spcAft>
                <a:spcPts val="0"/>
              </a:spcAft>
              <a:buNone/>
            </a:pPr>
            <a:r>
              <a:rPr lang="en"/>
              <a:t>Ask on dashboard… these are the things that were happening at the time. Try to think back to those times and make a hypothesis for what these </a:t>
            </a:r>
            <a:r>
              <a:rPr lang="en"/>
              <a:t>trends</a:t>
            </a:r>
            <a:r>
              <a:rPr lang="en"/>
              <a:t> might show.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1c3e0d416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1c3e0d416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1c3e0d41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1c3e0d41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1c3e0d41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1c3e0d41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600">
                <a:solidFill>
                  <a:schemeClr val="dk1"/>
                </a:solidFill>
                <a:latin typeface="Average"/>
                <a:ea typeface="Average"/>
                <a:cs typeface="Average"/>
                <a:sym typeface="Average"/>
              </a:rPr>
              <a:t>‘</a:t>
            </a:r>
            <a:r>
              <a:rPr lang="en" sz="1600">
                <a:solidFill>
                  <a:schemeClr val="dk1"/>
                </a:solidFill>
                <a:latin typeface="Average"/>
                <a:ea typeface="Average"/>
                <a:cs typeface="Average"/>
                <a:sym typeface="Average"/>
              </a:rPr>
              <a:t>I am the end user, these are the things I would want to know.’</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1e5eaddf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1e5eaddf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that all factors are not equal, I </a:t>
            </a:r>
            <a:r>
              <a:rPr lang="en"/>
              <a:t>wanted to find a way to add a weight to the scores. </a:t>
            </a:r>
            <a:endParaRPr/>
          </a:p>
          <a:p>
            <a:pPr indent="0" lvl="0" marL="0" rtl="0" algn="l">
              <a:spcBef>
                <a:spcPts val="0"/>
              </a:spcBef>
              <a:spcAft>
                <a:spcPts val="0"/>
              </a:spcAft>
              <a:buNone/>
            </a:pPr>
            <a:r>
              <a:rPr lang="en"/>
              <a:t>First, I thought a survey asking for a ranking of the factors by importance would be perfect and reduce bias.</a:t>
            </a:r>
            <a:endParaRPr/>
          </a:p>
          <a:p>
            <a:pPr indent="0" lvl="0" marL="0" rtl="0" algn="l">
              <a:spcBef>
                <a:spcPts val="0"/>
              </a:spcBef>
              <a:spcAft>
                <a:spcPts val="0"/>
              </a:spcAft>
              <a:buNone/>
            </a:pPr>
            <a:r>
              <a:rPr lang="en"/>
              <a:t>Because of time restrictions it was decided that this would not be the best way to go about this challenge. I would also be adding several bias’ with this strategy as well. Not having historical data for the survey over the selected time period.</a:t>
            </a:r>
            <a:endParaRPr/>
          </a:p>
          <a:p>
            <a:pPr indent="0" lvl="0" marL="0" rtl="0" algn="l">
              <a:spcBef>
                <a:spcPts val="0"/>
              </a:spcBef>
              <a:spcAft>
                <a:spcPts val="0"/>
              </a:spcAft>
              <a:buNone/>
            </a:pPr>
            <a:r>
              <a:rPr lang="en"/>
              <a:t>Second, It was brought up that I should try a correlation factor. I should find a factor that best encompases a healthy america and find the correlation this factor has with the other factors. There were a few candidates, but as I saw the correlations and how they changed from factor to factor I realized that using the correlation as weights would only add inaccuracy to my project. Trying to decide which of the selected factors are more important than others was out of my reach as It changes at the individual 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Tidy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ourworldindata.org/" TargetMode="External"/><Relationship Id="rId4" Type="http://schemas.openxmlformats.org/officeDocument/2006/relationships/image" Target="../media/image1.png"/><Relationship Id="rId10" Type="http://schemas.openxmlformats.org/officeDocument/2006/relationships/hyperlink" Target="https://ucr.fbi.gov/crime-in-the-u.s/2016/crime-in-the-u.s.-2016/tables/table-1" TargetMode="External"/><Relationship Id="rId9" Type="http://schemas.openxmlformats.org/officeDocument/2006/relationships/hyperlink" Target="https://ucr.fbi.gov/crime-in-the-u.s/2016/crime-in-the-u.s.-2016/tables/table-1" TargetMode="External"/><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hyperlink" Target="https://www.oecd.org/" TargetMode="External"/><Relationship Id="rId8" Type="http://schemas.openxmlformats.org/officeDocument/2006/relationships/hyperlink" Target="https://ucr.fbi.gov/crime-in-the-u.s/2016/crime-in-the-u.s.-2016/tables/table-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 Prosperity</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BF9000"/>
                </a:solidFill>
              </a:rPr>
              <a:t>Major Factors in the United States, are they improving?</a:t>
            </a:r>
            <a:endParaRPr>
              <a:solidFill>
                <a:srgbClr val="BF9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grpSp>
        <p:nvGrpSpPr>
          <p:cNvPr id="65" name="Google Shape;65;p14"/>
          <p:cNvGrpSpPr/>
          <p:nvPr/>
        </p:nvGrpSpPr>
        <p:grpSpPr>
          <a:xfrm>
            <a:off x="4754465" y="290225"/>
            <a:ext cx="2074277" cy="2379600"/>
            <a:chOff x="4939500" y="373775"/>
            <a:chExt cx="2036400" cy="2379600"/>
          </a:xfrm>
        </p:grpSpPr>
        <p:pic>
          <p:nvPicPr>
            <p:cNvPr id="66" name="Google Shape;66;p14"/>
            <p:cNvPicPr preferRelativeResize="0"/>
            <p:nvPr/>
          </p:nvPicPr>
          <p:blipFill>
            <a:blip r:embed="rId3">
              <a:alphaModFix/>
            </a:blip>
            <a:stretch>
              <a:fillRect/>
            </a:stretch>
          </p:blipFill>
          <p:spPr>
            <a:xfrm>
              <a:off x="5074950" y="518000"/>
              <a:ext cx="1739999" cy="2074900"/>
            </a:xfrm>
            <a:prstGeom prst="rect">
              <a:avLst/>
            </a:prstGeom>
            <a:noFill/>
            <a:ln>
              <a:noFill/>
            </a:ln>
            <a:effectLst>
              <a:outerShdw blurRad="57150" rotWithShape="0" algn="bl" dir="5400000" dist="19050">
                <a:srgbClr val="000000">
                  <a:alpha val="50000"/>
                </a:srgbClr>
              </a:outerShdw>
            </a:effectLst>
          </p:spPr>
        </p:pic>
        <p:sp>
          <p:nvSpPr>
            <p:cNvPr id="67" name="Google Shape;67;p14"/>
            <p:cNvSpPr/>
            <p:nvPr/>
          </p:nvSpPr>
          <p:spPr>
            <a:xfrm>
              <a:off x="4939500" y="373775"/>
              <a:ext cx="2036400" cy="2379600"/>
            </a:xfrm>
            <a:prstGeom prst="frame">
              <a:avLst>
                <a:gd fmla="val 7888" name="adj1"/>
              </a:avLst>
            </a:prstGeom>
            <a:solidFill>
              <a:srgbClr val="485A6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4"/>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Inspiration</a:t>
            </a:r>
            <a:endParaRPr/>
          </a:p>
        </p:txBody>
      </p:sp>
      <p:sp>
        <p:nvSpPr>
          <p:cNvPr id="69" name="Google Shape;69;p14"/>
          <p:cNvSpPr txBox="1"/>
          <p:nvPr>
            <p:ph idx="2" type="body"/>
          </p:nvPr>
        </p:nvSpPr>
        <p:spPr>
          <a:xfrm>
            <a:off x="4832925" y="2571750"/>
            <a:ext cx="4350000" cy="2379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sz="1300">
                <a:solidFill>
                  <a:srgbClr val="000000"/>
                </a:solidFill>
                <a:latin typeface="Arial"/>
                <a:ea typeface="Arial"/>
                <a:cs typeface="Arial"/>
                <a:sym typeface="Arial"/>
              </a:rPr>
              <a:t>you were going to be from, what your status was, you</a:t>
            </a:r>
            <a:r>
              <a:rPr i="1" lang="en" sz="1300">
                <a:solidFill>
                  <a:srgbClr val="000000"/>
                </a:solidFill>
                <a:latin typeface="Arial"/>
                <a:ea typeface="Arial"/>
                <a:cs typeface="Arial"/>
                <a:sym typeface="Arial"/>
              </a:rPr>
              <a:t>'d choose right now…  [the world has never been] "healthier, or wealthier, or better educated, or in many ways more tolerant, or less violent, than it is today."</a:t>
            </a:r>
            <a:endParaRPr i="1" sz="1300">
              <a:solidFill>
                <a:srgbClr val="000000"/>
              </a:solidFill>
              <a:latin typeface="Arial"/>
              <a:ea typeface="Arial"/>
              <a:cs typeface="Arial"/>
              <a:sym typeface="Arial"/>
            </a:endParaRPr>
          </a:p>
          <a:p>
            <a:pPr indent="0" lvl="0" marL="2286000" rtl="0" algn="l">
              <a:spcBef>
                <a:spcPts val="0"/>
              </a:spcBef>
              <a:spcAft>
                <a:spcPts val="0"/>
              </a:spcAft>
              <a:buNone/>
            </a:pPr>
            <a:r>
              <a:rPr lang="en" sz="4707">
                <a:solidFill>
                  <a:srgbClr val="000000"/>
                </a:solidFill>
                <a:latin typeface="Arial"/>
                <a:ea typeface="Arial"/>
                <a:cs typeface="Arial"/>
                <a:sym typeface="Arial"/>
              </a:rPr>
              <a:t>  </a:t>
            </a:r>
            <a:endParaRPr/>
          </a:p>
        </p:txBody>
      </p:sp>
      <p:sp>
        <p:nvSpPr>
          <p:cNvPr id="70" name="Google Shape;70;p14"/>
          <p:cNvSpPr txBox="1"/>
          <p:nvPr>
            <p:ph idx="2" type="body"/>
          </p:nvPr>
        </p:nvSpPr>
        <p:spPr>
          <a:xfrm>
            <a:off x="7417275" y="4097075"/>
            <a:ext cx="1502400" cy="476700"/>
          </a:xfrm>
          <a:prstGeom prst="rect">
            <a:avLst/>
          </a:prstGeom>
        </p:spPr>
        <p:txBody>
          <a:bodyPr anchorCtr="0" anchor="ctr" bIns="91425" lIns="91425" spcFirstLastPara="1" rIns="91425" wrap="square" tIns="91425">
            <a:normAutofit fontScale="25000"/>
          </a:bodyPr>
          <a:lstStyle/>
          <a:p>
            <a:pPr indent="0" lvl="0" marL="0" rtl="0" algn="l">
              <a:spcBef>
                <a:spcPts val="0"/>
              </a:spcBef>
              <a:spcAft>
                <a:spcPts val="0"/>
              </a:spcAft>
              <a:buNone/>
            </a:pPr>
            <a:r>
              <a:rPr b="1" lang="en" sz="4707">
                <a:solidFill>
                  <a:srgbClr val="000000"/>
                </a:solidFill>
                <a:latin typeface="Oswald"/>
                <a:ea typeface="Oswald"/>
                <a:cs typeface="Oswald"/>
                <a:sym typeface="Oswald"/>
              </a:rPr>
              <a:t> -   </a:t>
            </a:r>
            <a:r>
              <a:rPr b="1" lang="en" sz="4707">
                <a:solidFill>
                  <a:srgbClr val="000000"/>
                </a:solidFill>
                <a:latin typeface="Oswald"/>
                <a:ea typeface="Oswald"/>
                <a:cs typeface="Oswald"/>
                <a:sym typeface="Oswald"/>
              </a:rPr>
              <a:t>Barack Obama</a:t>
            </a:r>
            <a:r>
              <a:rPr lang="en" sz="4707">
                <a:solidFill>
                  <a:srgbClr val="000000"/>
                </a:solidFill>
                <a:latin typeface="Arial"/>
                <a:ea typeface="Arial"/>
                <a:cs typeface="Arial"/>
                <a:sym typeface="Arial"/>
              </a:rPr>
              <a:t> </a:t>
            </a:r>
            <a:endParaRPr sz="4707">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71" name="Google Shape;71;p14"/>
          <p:cNvSpPr txBox="1"/>
          <p:nvPr>
            <p:ph idx="1" type="subTitle"/>
          </p:nvPr>
        </p:nvSpPr>
        <p:spPr>
          <a:xfrm>
            <a:off x="265500" y="2753375"/>
            <a:ext cx="4045200" cy="12675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 </a:t>
            </a:r>
            <a:endParaRPr>
              <a:solidFill>
                <a:srgbClr val="000000"/>
              </a:solidFill>
            </a:endParaRPr>
          </a:p>
        </p:txBody>
      </p:sp>
      <p:sp>
        <p:nvSpPr>
          <p:cNvPr id="72" name="Google Shape;72;p14"/>
          <p:cNvSpPr txBox="1"/>
          <p:nvPr>
            <p:ph idx="2" type="body"/>
          </p:nvPr>
        </p:nvSpPr>
        <p:spPr>
          <a:xfrm>
            <a:off x="7009650" y="1539200"/>
            <a:ext cx="2014500" cy="19716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SzPts val="770"/>
              <a:buNone/>
            </a:pPr>
            <a:r>
              <a:rPr i="1" lang="en" sz="1300">
                <a:solidFill>
                  <a:srgbClr val="000000"/>
                </a:solidFill>
                <a:latin typeface="Arial"/>
                <a:ea typeface="Arial"/>
                <a:cs typeface="Arial"/>
                <a:sym typeface="Arial"/>
              </a:rPr>
              <a:t>"If you had to choose one moment in history in which to be born, and you didn't know in advance whether you were going to be male or female, </a:t>
            </a:r>
            <a:r>
              <a:rPr i="1" lang="en" sz="1300">
                <a:solidFill>
                  <a:srgbClr val="000000"/>
                </a:solidFill>
                <a:latin typeface="Arial"/>
                <a:ea typeface="Arial"/>
                <a:cs typeface="Arial"/>
                <a:sym typeface="Arial"/>
              </a:rPr>
              <a:t>which country</a:t>
            </a:r>
            <a:endParaRPr i="1" sz="1300">
              <a:solidFill>
                <a:srgbClr val="000000"/>
              </a:solidFill>
              <a:latin typeface="Arial"/>
              <a:ea typeface="Arial"/>
              <a:cs typeface="Arial"/>
              <a:sym typeface="Arial"/>
            </a:endParaRPr>
          </a:p>
          <a:p>
            <a:pPr indent="0" lvl="0" marL="2286000" rtl="0" algn="l">
              <a:lnSpc>
                <a:spcPct val="95000"/>
              </a:lnSpc>
              <a:spcBef>
                <a:spcPts val="0"/>
              </a:spcBef>
              <a:spcAft>
                <a:spcPts val="0"/>
              </a:spcAft>
              <a:buSzPts val="770"/>
              <a:buNone/>
            </a:pPr>
            <a:r>
              <a:rPr lang="en" sz="3595">
                <a:solidFill>
                  <a:srgbClr val="000000"/>
                </a:solidFill>
                <a:latin typeface="Arial"/>
                <a:ea typeface="Arial"/>
                <a:cs typeface="Arial"/>
                <a:sym typeface="Arial"/>
              </a:rPr>
              <a:t>    </a:t>
            </a:r>
            <a:r>
              <a:rPr lang="en" sz="3595">
                <a:solidFill>
                  <a:srgbClr val="000000"/>
                </a:solidFill>
                <a:latin typeface="Arial"/>
                <a:ea typeface="Arial"/>
                <a:cs typeface="Arial"/>
                <a:sym typeface="Arial"/>
              </a:rPr>
              <a:t>    </a:t>
            </a:r>
            <a:endParaRPr sz="15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p:nvPr/>
        </p:nvSpPr>
        <p:spPr>
          <a:xfrm>
            <a:off x="1690225" y="1117600"/>
            <a:ext cx="6049800" cy="3159000"/>
          </a:xfrm>
          <a:prstGeom prst="rect">
            <a:avLst/>
          </a:prstGeom>
          <a:solidFill>
            <a:srgbClr val="2D2A2A">
              <a:alpha val="541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type="title"/>
          </p:nvPr>
        </p:nvSpPr>
        <p:spPr>
          <a:xfrm>
            <a:off x="311700" y="445025"/>
            <a:ext cx="454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Goals</a:t>
            </a:r>
            <a:endParaRPr sz="2900"/>
          </a:p>
        </p:txBody>
      </p:sp>
      <p:pic>
        <p:nvPicPr>
          <p:cNvPr id="79" name="Google Shape;79;p15"/>
          <p:cNvPicPr preferRelativeResize="0"/>
          <p:nvPr/>
        </p:nvPicPr>
        <p:blipFill>
          <a:blip r:embed="rId3">
            <a:alphaModFix/>
          </a:blip>
          <a:stretch>
            <a:fillRect/>
          </a:stretch>
        </p:blipFill>
        <p:spPr>
          <a:xfrm>
            <a:off x="5013225" y="370518"/>
            <a:ext cx="3768679" cy="2155056"/>
          </a:xfrm>
          <a:prstGeom prst="rect">
            <a:avLst/>
          </a:prstGeom>
          <a:noFill/>
          <a:ln>
            <a:noFill/>
          </a:ln>
        </p:spPr>
      </p:pic>
      <p:sp>
        <p:nvSpPr>
          <p:cNvPr id="80" name="Google Shape;80;p15"/>
          <p:cNvSpPr/>
          <p:nvPr/>
        </p:nvSpPr>
        <p:spPr>
          <a:xfrm>
            <a:off x="5015484" y="367275"/>
            <a:ext cx="3768900" cy="2154600"/>
          </a:xfrm>
          <a:prstGeom prst="rect">
            <a:avLst/>
          </a:prstGeom>
          <a:solidFill>
            <a:srgbClr val="FFD966">
              <a:alpha val="60780"/>
            </a:srgbClr>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ph idx="2" type="body"/>
          </p:nvPr>
        </p:nvSpPr>
        <p:spPr>
          <a:xfrm>
            <a:off x="4947375" y="2677150"/>
            <a:ext cx="4110900" cy="1173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solidFill>
                  <a:schemeClr val="dk1"/>
                </a:solidFill>
                <a:latin typeface="Arial"/>
                <a:ea typeface="Arial"/>
                <a:cs typeface="Arial"/>
                <a:sym typeface="Arial"/>
              </a:rPr>
              <a:t>Visualize the growth and decay of major world concerns to find insights about how these factors interact together over time. </a:t>
            </a:r>
            <a:endParaRPr sz="1500">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endParaRPr>
          </a:p>
        </p:txBody>
      </p:sp>
      <p:pic>
        <p:nvPicPr>
          <p:cNvPr id="82" name="Google Shape;82;p15"/>
          <p:cNvPicPr preferRelativeResize="0"/>
          <p:nvPr/>
        </p:nvPicPr>
        <p:blipFill>
          <a:blip r:embed="rId4">
            <a:alphaModFix/>
          </a:blip>
          <a:stretch>
            <a:fillRect/>
          </a:stretch>
        </p:blipFill>
        <p:spPr>
          <a:xfrm>
            <a:off x="352100" y="2620950"/>
            <a:ext cx="3837002" cy="2158312"/>
          </a:xfrm>
          <a:prstGeom prst="rect">
            <a:avLst/>
          </a:prstGeom>
          <a:noFill/>
          <a:ln cap="flat" cmpd="sng" w="9525">
            <a:solidFill>
              <a:srgbClr val="000000"/>
            </a:solidFill>
            <a:prstDash val="solid"/>
            <a:round/>
            <a:headEnd len="sm" w="sm" type="none"/>
            <a:tailEnd len="sm" w="sm" type="none"/>
          </a:ln>
          <a:effectLst>
            <a:outerShdw blurRad="114300" rotWithShape="0" algn="bl" dir="5400000" dist="19050">
              <a:srgbClr val="000000">
                <a:alpha val="50000"/>
              </a:srgbClr>
            </a:outerShdw>
          </a:effectLst>
        </p:spPr>
      </p:pic>
      <p:sp>
        <p:nvSpPr>
          <p:cNvPr id="83" name="Google Shape;83;p15"/>
          <p:cNvSpPr txBox="1"/>
          <p:nvPr>
            <p:ph idx="2" type="body"/>
          </p:nvPr>
        </p:nvSpPr>
        <p:spPr>
          <a:xfrm>
            <a:off x="272450" y="1696175"/>
            <a:ext cx="3837000" cy="773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a:solidFill>
                  <a:schemeClr val="dk1"/>
                </a:solidFill>
                <a:latin typeface="Arial"/>
                <a:ea typeface="Arial"/>
                <a:cs typeface="Arial"/>
                <a:sym typeface="Arial"/>
              </a:rPr>
              <a:t>Combat effects of ‘doom scrolling’ and </a:t>
            </a:r>
            <a:r>
              <a:rPr lang="en">
                <a:solidFill>
                  <a:schemeClr val="dk1"/>
                </a:solidFill>
                <a:latin typeface="Arial"/>
                <a:ea typeface="Arial"/>
                <a:cs typeface="Arial"/>
                <a:sym typeface="Arial"/>
              </a:rPr>
              <a:t>better understand the country’s current level of growth </a:t>
            </a:r>
            <a:r>
              <a:rPr lang="en">
                <a:solidFill>
                  <a:schemeClr val="dk1"/>
                </a:solidFill>
                <a:latin typeface="Arial"/>
                <a:ea typeface="Arial"/>
                <a:cs typeface="Arial"/>
                <a:sym typeface="Arial"/>
              </a:rPr>
              <a:t>by a</a:t>
            </a:r>
            <a:r>
              <a:rPr lang="en">
                <a:solidFill>
                  <a:schemeClr val="dk1"/>
                </a:solidFill>
                <a:latin typeface="Arial"/>
                <a:ea typeface="Arial"/>
                <a:cs typeface="Arial"/>
                <a:sym typeface="Arial"/>
              </a:rPr>
              <a:t>dding historical context.</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p:nvPr/>
        </p:nvSpPr>
        <p:spPr>
          <a:xfrm>
            <a:off x="270425" y="3511688"/>
            <a:ext cx="913200" cy="864300"/>
          </a:xfrm>
          <a:prstGeom prst="rect">
            <a:avLst/>
          </a:prstGeom>
          <a:solidFill>
            <a:srgbClr val="434343"/>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270413" y="2277575"/>
            <a:ext cx="1537800" cy="724200"/>
          </a:xfrm>
          <a:prstGeom prst="rect">
            <a:avLst/>
          </a:prstGeom>
          <a:solidFill>
            <a:srgbClr val="434343"/>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307375" y="997525"/>
            <a:ext cx="1191900" cy="808500"/>
          </a:xfrm>
          <a:prstGeom prst="rect">
            <a:avLst/>
          </a:prstGeom>
          <a:solidFill>
            <a:srgbClr val="434343"/>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ph type="title"/>
          </p:nvPr>
        </p:nvSpPr>
        <p:spPr>
          <a:xfrm>
            <a:off x="4783850" y="8415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Process</a:t>
            </a:r>
            <a:endParaRPr>
              <a:solidFill>
                <a:schemeClr val="lt1"/>
              </a:solidFill>
            </a:endParaRPr>
          </a:p>
        </p:txBody>
      </p:sp>
      <p:sp>
        <p:nvSpPr>
          <p:cNvPr id="92" name="Google Shape;92;p16"/>
          <p:cNvSpPr txBox="1"/>
          <p:nvPr>
            <p:ph idx="1" type="subTitle"/>
          </p:nvPr>
        </p:nvSpPr>
        <p:spPr>
          <a:xfrm>
            <a:off x="4783850" y="2494726"/>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7F6000"/>
                </a:solidFill>
              </a:rPr>
              <a:t>Data Collection</a:t>
            </a:r>
            <a:r>
              <a:rPr lang="en">
                <a:solidFill>
                  <a:srgbClr val="000000"/>
                </a:solidFill>
              </a:rPr>
              <a:t> </a:t>
            </a:r>
            <a:endParaRPr>
              <a:solidFill>
                <a:srgbClr val="000000"/>
              </a:solidFill>
            </a:endParaRPr>
          </a:p>
        </p:txBody>
      </p:sp>
      <p:sp>
        <p:nvSpPr>
          <p:cNvPr id="93" name="Google Shape;93;p16"/>
          <p:cNvSpPr txBox="1"/>
          <p:nvPr>
            <p:ph idx="2" type="body"/>
          </p:nvPr>
        </p:nvSpPr>
        <p:spPr>
          <a:xfrm>
            <a:off x="1801550" y="1326675"/>
            <a:ext cx="3104100" cy="6549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rPr lang="en" sz="7000"/>
              <a:t> </a:t>
            </a:r>
            <a:r>
              <a:rPr lang="en" sz="7000">
                <a:solidFill>
                  <a:srgbClr val="BF9000"/>
                </a:solidFill>
                <a:uFill>
                  <a:noFill/>
                </a:uFill>
                <a:hlinkClick r:id="rId3">
                  <a:extLst>
                    <a:ext uri="{A12FA001-AC4F-418D-AE19-62706E023703}">
                      <ahyp:hlinkClr val="tx"/>
                    </a:ext>
                  </a:extLst>
                </a:hlinkClick>
              </a:rPr>
              <a:t>Our World in Data</a:t>
            </a:r>
            <a:r>
              <a:rPr lang="en" sz="7000" u="sng">
                <a:solidFill>
                  <a:srgbClr val="BF9000"/>
                </a:solidFill>
              </a:rPr>
              <a:t> </a:t>
            </a:r>
            <a:endParaRPr sz="7000" u="sng">
              <a:solidFill>
                <a:srgbClr val="BF9000"/>
              </a:solidFill>
            </a:endParaRPr>
          </a:p>
          <a:p>
            <a:pPr indent="0" lvl="0" marL="0" rtl="0" algn="l">
              <a:spcBef>
                <a:spcPts val="1200"/>
              </a:spcBef>
              <a:spcAft>
                <a:spcPts val="0"/>
              </a:spcAft>
              <a:buNone/>
            </a:pPr>
            <a:r>
              <a:t/>
            </a:r>
            <a:endParaRPr>
              <a:solidFill>
                <a:srgbClr val="BF9000"/>
              </a:solidFill>
            </a:endParaRPr>
          </a:p>
          <a:p>
            <a:pPr indent="0" lvl="0" marL="0" rtl="0" algn="l">
              <a:spcBef>
                <a:spcPts val="1200"/>
              </a:spcBef>
              <a:spcAft>
                <a:spcPts val="0"/>
              </a:spcAft>
              <a:buNone/>
            </a:pPr>
            <a:r>
              <a:rPr lang="en">
                <a:solidFill>
                  <a:srgbClr val="BF9000"/>
                </a:solidFill>
              </a:rPr>
              <a:t>        </a:t>
            </a:r>
            <a:endParaRPr sz="950">
              <a:latin typeface="Arial"/>
              <a:ea typeface="Arial"/>
              <a:cs typeface="Arial"/>
              <a:sym typeface="Arial"/>
            </a:endParaRPr>
          </a:p>
          <a:p>
            <a:pPr indent="0" lvl="0" marL="0" rtl="0" algn="l">
              <a:lnSpc>
                <a:spcPct val="100000"/>
              </a:lnSpc>
              <a:spcBef>
                <a:spcPts val="1200"/>
              </a:spcBef>
              <a:spcAft>
                <a:spcPts val="0"/>
              </a:spcAft>
              <a:buNone/>
            </a:pPr>
            <a:r>
              <a:t/>
            </a:r>
            <a:endParaRPr sz="950">
              <a:latin typeface="Arial"/>
              <a:ea typeface="Arial"/>
              <a:cs typeface="Arial"/>
              <a:sym typeface="Arial"/>
            </a:endParaRPr>
          </a:p>
          <a:p>
            <a:pPr indent="0" lvl="0" marL="0" rtl="0" algn="l">
              <a:lnSpc>
                <a:spcPct val="100000"/>
              </a:lnSpc>
              <a:spcBef>
                <a:spcPts val="0"/>
              </a:spcBef>
              <a:spcAft>
                <a:spcPts val="0"/>
              </a:spcAft>
              <a:buNone/>
            </a:pPr>
            <a:r>
              <a:t/>
            </a:r>
            <a:endParaRPr sz="950">
              <a:latin typeface="Arial"/>
              <a:ea typeface="Arial"/>
              <a:cs typeface="Arial"/>
              <a:sym typeface="Arial"/>
            </a:endParaRPr>
          </a:p>
        </p:txBody>
      </p:sp>
      <p:pic>
        <p:nvPicPr>
          <p:cNvPr id="94" name="Google Shape;94;p16"/>
          <p:cNvPicPr preferRelativeResize="0"/>
          <p:nvPr/>
        </p:nvPicPr>
        <p:blipFill>
          <a:blip r:embed="rId4">
            <a:alphaModFix/>
          </a:blip>
          <a:stretch>
            <a:fillRect/>
          </a:stretch>
        </p:blipFill>
        <p:spPr>
          <a:xfrm rot="-2">
            <a:off x="497637" y="1131312"/>
            <a:ext cx="811375" cy="540925"/>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pic>
        <p:nvPicPr>
          <p:cNvPr id="95" name="Google Shape;95;p16"/>
          <p:cNvPicPr preferRelativeResize="0"/>
          <p:nvPr/>
        </p:nvPicPr>
        <p:blipFill>
          <a:blip r:embed="rId5">
            <a:alphaModFix/>
          </a:blip>
          <a:stretch>
            <a:fillRect/>
          </a:stretch>
        </p:blipFill>
        <p:spPr>
          <a:xfrm>
            <a:off x="419900" y="2469337"/>
            <a:ext cx="1238825" cy="340675"/>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pic>
        <p:nvPicPr>
          <p:cNvPr id="96" name="Google Shape;96;p16"/>
          <p:cNvPicPr preferRelativeResize="0"/>
          <p:nvPr/>
        </p:nvPicPr>
        <p:blipFill>
          <a:blip r:embed="rId6">
            <a:alphaModFix/>
          </a:blip>
          <a:stretch>
            <a:fillRect/>
          </a:stretch>
        </p:blipFill>
        <p:spPr>
          <a:xfrm>
            <a:off x="425002" y="3646950"/>
            <a:ext cx="604249" cy="593774"/>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sp>
        <p:nvSpPr>
          <p:cNvPr id="97" name="Google Shape;97;p16"/>
          <p:cNvSpPr txBox="1"/>
          <p:nvPr>
            <p:ph idx="2" type="body"/>
          </p:nvPr>
        </p:nvSpPr>
        <p:spPr>
          <a:xfrm>
            <a:off x="2179913" y="2427913"/>
            <a:ext cx="2452200" cy="6549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rPr lang="en"/>
              <a:t> </a:t>
            </a:r>
            <a:endParaRPr>
              <a:solidFill>
                <a:srgbClr val="BF9000"/>
              </a:solidFill>
            </a:endParaRPr>
          </a:p>
          <a:p>
            <a:pPr indent="0" lvl="0" marL="0" rtl="0" algn="l">
              <a:spcBef>
                <a:spcPts val="1200"/>
              </a:spcBef>
              <a:spcAft>
                <a:spcPts val="0"/>
              </a:spcAft>
              <a:buNone/>
            </a:pPr>
            <a:r>
              <a:t/>
            </a:r>
            <a:endParaRPr>
              <a:solidFill>
                <a:srgbClr val="BF9000"/>
              </a:solidFill>
            </a:endParaRPr>
          </a:p>
          <a:p>
            <a:pPr indent="0" lvl="0" marL="0" rtl="0" algn="l">
              <a:spcBef>
                <a:spcPts val="1200"/>
              </a:spcBef>
              <a:spcAft>
                <a:spcPts val="0"/>
              </a:spcAft>
              <a:buNone/>
            </a:pPr>
            <a:r>
              <a:rPr lang="en" sz="7200">
                <a:solidFill>
                  <a:srgbClr val="BF9000"/>
                </a:solidFill>
                <a:uFill>
                  <a:noFill/>
                </a:uFill>
                <a:hlinkClick r:id="rId7">
                  <a:extLst>
                    <a:ext uri="{A12FA001-AC4F-418D-AE19-62706E023703}">
                      <ahyp:hlinkClr val="tx"/>
                    </a:ext>
                  </a:extLst>
                </a:hlinkClick>
              </a:rPr>
              <a:t>Organization for                Economic Co-operation and Development</a:t>
            </a:r>
            <a:endParaRPr sz="7200">
              <a:solidFill>
                <a:srgbClr val="BF9000"/>
              </a:solidFill>
              <a:highlight>
                <a:srgbClr val="0F629A"/>
              </a:highlight>
              <a:latin typeface="Arial"/>
              <a:ea typeface="Arial"/>
              <a:cs typeface="Arial"/>
              <a:sym typeface="Arial"/>
            </a:endParaRPr>
          </a:p>
          <a:p>
            <a:pPr indent="0" lvl="0" marL="0" rtl="0" algn="l">
              <a:spcBef>
                <a:spcPts val="1200"/>
              </a:spcBef>
              <a:spcAft>
                <a:spcPts val="0"/>
              </a:spcAft>
              <a:buNone/>
            </a:pPr>
            <a:r>
              <a:t/>
            </a:r>
            <a:endParaRPr sz="1050">
              <a:solidFill>
                <a:srgbClr val="BF9000"/>
              </a:solidFill>
              <a:highlight>
                <a:srgbClr val="0F629A"/>
              </a:highlight>
              <a:latin typeface="Arial"/>
              <a:ea typeface="Arial"/>
              <a:cs typeface="Arial"/>
              <a:sym typeface="Arial"/>
            </a:endParaRPr>
          </a:p>
          <a:p>
            <a:pPr indent="0" lvl="0" marL="0" rtl="0" algn="l">
              <a:spcBef>
                <a:spcPts val="1200"/>
              </a:spcBef>
              <a:spcAft>
                <a:spcPts val="0"/>
              </a:spcAft>
              <a:buNone/>
            </a:pPr>
            <a:r>
              <a:t/>
            </a:r>
            <a:endParaRPr>
              <a:solidFill>
                <a:srgbClr val="BF9000"/>
              </a:solidFill>
            </a:endParaRPr>
          </a:p>
          <a:p>
            <a:pPr indent="0" lvl="0" marL="0" rtl="0" algn="l">
              <a:spcBef>
                <a:spcPts val="1200"/>
              </a:spcBef>
              <a:spcAft>
                <a:spcPts val="0"/>
              </a:spcAft>
              <a:buNone/>
            </a:pPr>
            <a:r>
              <a:t/>
            </a:r>
            <a:endParaRPr>
              <a:solidFill>
                <a:srgbClr val="F1C232"/>
              </a:solidFill>
            </a:endParaRPr>
          </a:p>
          <a:p>
            <a:pPr indent="0" lvl="0" marL="0" rtl="0" algn="l">
              <a:lnSpc>
                <a:spcPct val="100000"/>
              </a:lnSpc>
              <a:spcBef>
                <a:spcPts val="1200"/>
              </a:spcBef>
              <a:spcAft>
                <a:spcPts val="0"/>
              </a:spcAft>
              <a:buNone/>
            </a:pPr>
            <a:r>
              <a:t/>
            </a:r>
            <a:endParaRPr sz="950">
              <a:latin typeface="Arial"/>
              <a:ea typeface="Arial"/>
              <a:cs typeface="Arial"/>
              <a:sym typeface="Arial"/>
            </a:endParaRPr>
          </a:p>
          <a:p>
            <a:pPr indent="0" lvl="0" marL="0" rtl="0" algn="l">
              <a:lnSpc>
                <a:spcPct val="100000"/>
              </a:lnSpc>
              <a:spcBef>
                <a:spcPts val="0"/>
              </a:spcBef>
              <a:spcAft>
                <a:spcPts val="0"/>
              </a:spcAft>
              <a:buNone/>
            </a:pPr>
            <a:r>
              <a:t/>
            </a:r>
            <a:endParaRPr sz="950">
              <a:latin typeface="Arial"/>
              <a:ea typeface="Arial"/>
              <a:cs typeface="Arial"/>
              <a:sym typeface="Arial"/>
            </a:endParaRPr>
          </a:p>
          <a:p>
            <a:pPr indent="0" lvl="0" marL="0" rtl="0" algn="l">
              <a:lnSpc>
                <a:spcPct val="100000"/>
              </a:lnSpc>
              <a:spcBef>
                <a:spcPts val="0"/>
              </a:spcBef>
              <a:spcAft>
                <a:spcPts val="0"/>
              </a:spcAft>
              <a:buNone/>
            </a:pPr>
            <a:r>
              <a:t/>
            </a:r>
            <a:endParaRPr sz="950">
              <a:latin typeface="Arial"/>
              <a:ea typeface="Arial"/>
              <a:cs typeface="Arial"/>
              <a:sym typeface="Arial"/>
            </a:endParaRPr>
          </a:p>
        </p:txBody>
      </p:sp>
      <p:sp>
        <p:nvSpPr>
          <p:cNvPr id="98" name="Google Shape;98;p16"/>
          <p:cNvSpPr txBox="1"/>
          <p:nvPr>
            <p:ph idx="2" type="body"/>
          </p:nvPr>
        </p:nvSpPr>
        <p:spPr>
          <a:xfrm>
            <a:off x="1538525" y="3792650"/>
            <a:ext cx="2199000" cy="7242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rPr lang="en" sz="7200">
                <a:solidFill>
                  <a:srgbClr val="BF9000"/>
                </a:solidFill>
                <a:uFill>
                  <a:noFill/>
                </a:uFill>
                <a:hlinkClick r:id="rId8">
                  <a:extLst>
                    <a:ext uri="{A12FA001-AC4F-418D-AE19-62706E023703}">
                      <ahyp:hlinkClr val="tx"/>
                    </a:ext>
                  </a:extLst>
                </a:hlinkClick>
              </a:rPr>
              <a:t>Federal </a:t>
            </a:r>
            <a:r>
              <a:rPr lang="en" sz="7200">
                <a:solidFill>
                  <a:srgbClr val="BF9000"/>
                </a:solidFill>
                <a:uFill>
                  <a:noFill/>
                </a:uFill>
                <a:hlinkClick r:id="rId9">
                  <a:extLst>
                    <a:ext uri="{A12FA001-AC4F-418D-AE19-62706E023703}">
                      <ahyp:hlinkClr val="tx"/>
                    </a:ext>
                  </a:extLst>
                </a:hlinkClick>
              </a:rPr>
              <a:t>Bureau</a:t>
            </a:r>
            <a:r>
              <a:rPr lang="en" sz="7200">
                <a:solidFill>
                  <a:srgbClr val="BF9000"/>
                </a:solidFill>
                <a:uFill>
                  <a:noFill/>
                </a:uFill>
                <a:hlinkClick r:id="rId10">
                  <a:extLst>
                    <a:ext uri="{A12FA001-AC4F-418D-AE19-62706E023703}">
                      <ahyp:hlinkClr val="tx"/>
                    </a:ext>
                  </a:extLst>
                </a:hlinkClick>
              </a:rPr>
              <a:t> of </a:t>
            </a:r>
            <a:r>
              <a:rPr lang="en" sz="7200">
                <a:solidFill>
                  <a:srgbClr val="BF9000"/>
                </a:solidFill>
              </a:rPr>
              <a:t>In</a:t>
            </a:r>
            <a:r>
              <a:rPr lang="en" sz="7200">
                <a:solidFill>
                  <a:srgbClr val="BF9000"/>
                </a:solidFill>
              </a:rPr>
              <a:t>vestigation</a:t>
            </a:r>
            <a:endParaRPr sz="7200">
              <a:solidFill>
                <a:srgbClr val="BF9000"/>
              </a:solidFill>
            </a:endParaRPr>
          </a:p>
          <a:p>
            <a:pPr indent="0" lvl="0" marL="0" rtl="0" algn="l">
              <a:spcBef>
                <a:spcPts val="1200"/>
              </a:spcBef>
              <a:spcAft>
                <a:spcPts val="0"/>
              </a:spcAft>
              <a:buNone/>
            </a:pPr>
            <a:r>
              <a:t/>
            </a:r>
            <a:endParaRPr>
              <a:solidFill>
                <a:srgbClr val="F1C232"/>
              </a:solidFill>
            </a:endParaRPr>
          </a:p>
          <a:p>
            <a:pPr indent="0" lvl="0" marL="0" rtl="0" algn="l">
              <a:lnSpc>
                <a:spcPct val="100000"/>
              </a:lnSpc>
              <a:spcBef>
                <a:spcPts val="1200"/>
              </a:spcBef>
              <a:spcAft>
                <a:spcPts val="0"/>
              </a:spcAft>
              <a:buNone/>
            </a:pPr>
            <a:r>
              <a:t/>
            </a:r>
            <a:endParaRPr sz="950">
              <a:latin typeface="Arial"/>
              <a:ea typeface="Arial"/>
              <a:cs typeface="Arial"/>
              <a:sym typeface="Arial"/>
            </a:endParaRPr>
          </a:p>
          <a:p>
            <a:pPr indent="0" lvl="0" marL="0" rtl="0" algn="l">
              <a:lnSpc>
                <a:spcPct val="100000"/>
              </a:lnSpc>
              <a:spcBef>
                <a:spcPts val="0"/>
              </a:spcBef>
              <a:spcAft>
                <a:spcPts val="0"/>
              </a:spcAft>
              <a:buNone/>
            </a:pPr>
            <a:r>
              <a:t/>
            </a:r>
            <a:endParaRPr sz="950">
              <a:latin typeface="Arial"/>
              <a:ea typeface="Arial"/>
              <a:cs typeface="Arial"/>
              <a:sym typeface="Arial"/>
            </a:endParaRPr>
          </a:p>
          <a:p>
            <a:pPr indent="0" lvl="0" marL="0" rtl="0" algn="l">
              <a:lnSpc>
                <a:spcPct val="100000"/>
              </a:lnSpc>
              <a:spcBef>
                <a:spcPts val="0"/>
              </a:spcBef>
              <a:spcAft>
                <a:spcPts val="0"/>
              </a:spcAft>
              <a:buNone/>
            </a:pPr>
            <a:r>
              <a:t/>
            </a:r>
            <a:endParaRPr sz="95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p:nvPr/>
        </p:nvSpPr>
        <p:spPr>
          <a:xfrm>
            <a:off x="6844150" y="462025"/>
            <a:ext cx="1865700" cy="776400"/>
          </a:xfrm>
          <a:prstGeom prst="bevel">
            <a:avLst>
              <a:gd fmla="val 12500" name="adj"/>
            </a:avLst>
          </a:prstGeom>
          <a:solidFill>
            <a:srgbClr val="D9A915"/>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Process</a:t>
            </a:r>
            <a:endParaRPr/>
          </a:p>
        </p:txBody>
      </p:sp>
      <p:sp>
        <p:nvSpPr>
          <p:cNvPr id="105" name="Google Shape;105;p17"/>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BF9000"/>
                </a:solidFill>
              </a:rPr>
              <a:t>Clean</a:t>
            </a:r>
            <a:r>
              <a:rPr lang="en">
                <a:solidFill>
                  <a:srgbClr val="BF9000"/>
                </a:solidFill>
              </a:rPr>
              <a:t> and Transform Data</a:t>
            </a:r>
            <a:endParaRPr>
              <a:solidFill>
                <a:srgbClr val="BF9000"/>
              </a:solidFill>
            </a:endParaRPr>
          </a:p>
        </p:txBody>
      </p:sp>
      <p:sp>
        <p:nvSpPr>
          <p:cNvPr id="106" name="Google Shape;106;p17"/>
          <p:cNvSpPr txBox="1"/>
          <p:nvPr>
            <p:ph idx="2" type="body"/>
          </p:nvPr>
        </p:nvSpPr>
        <p:spPr>
          <a:xfrm>
            <a:off x="4930000" y="998875"/>
            <a:ext cx="3955200" cy="5538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rPr b="1" lang="en" sz="6423" u="sng"/>
              <a:t>T</a:t>
            </a:r>
            <a:r>
              <a:rPr b="1" lang="en" sz="6423" u="sng"/>
              <a:t>ool:</a:t>
            </a:r>
            <a:r>
              <a:rPr lang="en" sz="6423"/>
              <a:t> Python</a:t>
            </a:r>
            <a:endParaRPr sz="6423"/>
          </a:p>
          <a:p>
            <a:pPr indent="0" lvl="0" marL="0" rtl="0" algn="l">
              <a:spcBef>
                <a:spcPts val="1200"/>
              </a:spcBef>
              <a:spcAft>
                <a:spcPts val="1200"/>
              </a:spcAft>
              <a:buNone/>
            </a:pPr>
            <a:r>
              <a:t/>
            </a:r>
            <a:endParaRPr/>
          </a:p>
        </p:txBody>
      </p:sp>
      <p:sp>
        <p:nvSpPr>
          <p:cNvPr id="107" name="Google Shape;107;p17"/>
          <p:cNvSpPr txBox="1"/>
          <p:nvPr>
            <p:ph idx="2" type="body"/>
          </p:nvPr>
        </p:nvSpPr>
        <p:spPr>
          <a:xfrm>
            <a:off x="4930000" y="1667850"/>
            <a:ext cx="3955200" cy="7764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SzPts val="275"/>
              <a:buNone/>
            </a:pPr>
            <a:r>
              <a:rPr b="1" lang="en" sz="1533" u="sng"/>
              <a:t>Packages:</a:t>
            </a:r>
            <a:r>
              <a:rPr lang="en" sz="1533"/>
              <a:t>  </a:t>
            </a:r>
            <a:r>
              <a:rPr lang="en" sz="1533"/>
              <a:t>Pandas, Numpy, Matplotlib,       Seaborn, Functools</a:t>
            </a:r>
            <a:r>
              <a:rPr lang="en" sz="1905"/>
              <a:t> </a:t>
            </a:r>
            <a:endParaRPr sz="1905"/>
          </a:p>
          <a:p>
            <a:pPr indent="0" lvl="0" marL="0" rtl="0" algn="l">
              <a:lnSpc>
                <a:spcPct val="95000"/>
              </a:lnSpc>
              <a:spcBef>
                <a:spcPts val="1200"/>
              </a:spcBef>
              <a:spcAft>
                <a:spcPts val="1200"/>
              </a:spcAft>
              <a:buSzPts val="275"/>
              <a:buNone/>
            </a:pPr>
            <a:r>
              <a:t/>
            </a:r>
            <a:endParaRPr sz="750"/>
          </a:p>
        </p:txBody>
      </p:sp>
      <p:sp>
        <p:nvSpPr>
          <p:cNvPr id="108" name="Google Shape;108;p17"/>
          <p:cNvSpPr txBox="1"/>
          <p:nvPr>
            <p:ph idx="2" type="body"/>
          </p:nvPr>
        </p:nvSpPr>
        <p:spPr>
          <a:xfrm>
            <a:off x="4930000" y="2517825"/>
            <a:ext cx="3955200" cy="6477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rPr b="1" lang="en" sz="6400" u="sng"/>
              <a:t>Data Structures</a:t>
            </a:r>
            <a:r>
              <a:rPr b="1" lang="en" sz="6400" u="sng"/>
              <a:t>:</a:t>
            </a:r>
            <a:r>
              <a:rPr lang="en" sz="6400"/>
              <a:t> </a:t>
            </a:r>
            <a:r>
              <a:rPr lang="en" sz="6400"/>
              <a:t>DataFrames, Lists, Dictionaries</a:t>
            </a:r>
            <a:r>
              <a:rPr lang="en" sz="6400"/>
              <a:t> </a:t>
            </a:r>
            <a:endParaRPr sz="6400"/>
          </a:p>
          <a:p>
            <a:pPr indent="0" lvl="0" marL="0" rtl="0" algn="l">
              <a:spcBef>
                <a:spcPts val="1200"/>
              </a:spcBef>
              <a:spcAft>
                <a:spcPts val="1200"/>
              </a:spcAft>
              <a:buNone/>
            </a:pPr>
            <a:r>
              <a:t/>
            </a:r>
            <a:endParaRPr/>
          </a:p>
        </p:txBody>
      </p:sp>
      <p:sp>
        <p:nvSpPr>
          <p:cNvPr id="109" name="Google Shape;109;p17"/>
          <p:cNvSpPr txBox="1"/>
          <p:nvPr>
            <p:ph idx="2" type="body"/>
          </p:nvPr>
        </p:nvSpPr>
        <p:spPr>
          <a:xfrm>
            <a:off x="4930000" y="3045125"/>
            <a:ext cx="3955200" cy="1608000"/>
          </a:xfrm>
          <a:prstGeom prst="rect">
            <a:avLst/>
          </a:prstGeom>
        </p:spPr>
        <p:txBody>
          <a:bodyPr anchorCtr="0" anchor="ctr" bIns="91425" lIns="91425" spcFirstLastPara="1" rIns="91425" wrap="square" tIns="91425">
            <a:normAutofit fontScale="25000"/>
          </a:bodyPr>
          <a:lstStyle/>
          <a:p>
            <a:pPr indent="0" lvl="0" marL="0" rtl="0" algn="l">
              <a:spcBef>
                <a:spcPts val="0"/>
              </a:spcBef>
              <a:spcAft>
                <a:spcPts val="0"/>
              </a:spcAft>
              <a:buNone/>
            </a:pPr>
            <a:r>
              <a:rPr b="1" lang="en" sz="6400" u="sng"/>
              <a:t>Abilities Exhibited:</a:t>
            </a:r>
            <a:r>
              <a:rPr lang="en" sz="6400"/>
              <a:t> Data wrangling, </a:t>
            </a:r>
            <a:r>
              <a:rPr lang="en" sz="6400"/>
              <a:t>Loops, </a:t>
            </a:r>
            <a:r>
              <a:rPr lang="en" sz="6400"/>
              <a:t>Calculated fields, Concatenation, Heatmaps, Plots, Merging data, </a:t>
            </a:r>
            <a:r>
              <a:rPr lang="en" sz="6400"/>
              <a:t>Integer</a:t>
            </a:r>
            <a:r>
              <a:rPr lang="en" sz="6400"/>
              <a:t> location </a:t>
            </a:r>
            <a:endParaRPr sz="6400"/>
          </a:p>
          <a:p>
            <a:pPr indent="0" lvl="0" marL="0" rtl="0" algn="l">
              <a:spcBef>
                <a:spcPts val="1200"/>
              </a:spcBef>
              <a:spcAft>
                <a:spcPts val="1200"/>
              </a:spcAft>
              <a:buNone/>
            </a:pPr>
            <a:r>
              <a:t/>
            </a:r>
            <a:endParaRPr/>
          </a:p>
        </p:txBody>
      </p:sp>
      <p:pic>
        <p:nvPicPr>
          <p:cNvPr id="110" name="Google Shape;110;p17"/>
          <p:cNvPicPr preferRelativeResize="0"/>
          <p:nvPr/>
        </p:nvPicPr>
        <p:blipFill>
          <a:blip r:embed="rId3">
            <a:alphaModFix/>
          </a:blip>
          <a:stretch>
            <a:fillRect/>
          </a:stretch>
        </p:blipFill>
        <p:spPr>
          <a:xfrm>
            <a:off x="6954963" y="573325"/>
            <a:ext cx="1644075" cy="55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p:nvPr/>
        </p:nvSpPr>
        <p:spPr>
          <a:xfrm>
            <a:off x="1099100" y="3350325"/>
            <a:ext cx="2355300" cy="929400"/>
          </a:xfrm>
          <a:prstGeom prst="bevel">
            <a:avLst>
              <a:gd fmla="val 12500" name="adj"/>
            </a:avLst>
          </a:prstGeom>
          <a:solidFill>
            <a:srgbClr val="E5B214"/>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type="title"/>
          </p:nvPr>
        </p:nvSpPr>
        <p:spPr>
          <a:xfrm>
            <a:off x="4795675" y="878075"/>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Process</a:t>
            </a:r>
            <a:endParaRPr>
              <a:solidFill>
                <a:schemeClr val="lt1"/>
              </a:solidFill>
            </a:endParaRPr>
          </a:p>
        </p:txBody>
      </p:sp>
      <p:sp>
        <p:nvSpPr>
          <p:cNvPr id="117" name="Google Shape;117;p18"/>
          <p:cNvSpPr txBox="1"/>
          <p:nvPr>
            <p:ph idx="1" type="subTitle"/>
          </p:nvPr>
        </p:nvSpPr>
        <p:spPr>
          <a:xfrm>
            <a:off x="4795675" y="2522076"/>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7F6000"/>
                </a:solidFill>
              </a:rPr>
              <a:t>Create the Visualization</a:t>
            </a:r>
            <a:r>
              <a:rPr lang="en">
                <a:solidFill>
                  <a:srgbClr val="000000"/>
                </a:solidFill>
              </a:rPr>
              <a:t> </a:t>
            </a:r>
            <a:endParaRPr>
              <a:solidFill>
                <a:srgbClr val="000000"/>
              </a:solidFill>
            </a:endParaRPr>
          </a:p>
        </p:txBody>
      </p:sp>
      <p:pic>
        <p:nvPicPr>
          <p:cNvPr id="118" name="Google Shape;118;p18"/>
          <p:cNvPicPr preferRelativeResize="0"/>
          <p:nvPr/>
        </p:nvPicPr>
        <p:blipFill>
          <a:blip r:embed="rId3">
            <a:alphaModFix/>
          </a:blip>
          <a:stretch>
            <a:fillRect/>
          </a:stretch>
        </p:blipFill>
        <p:spPr>
          <a:xfrm>
            <a:off x="1226000" y="3490588"/>
            <a:ext cx="2101500" cy="648875"/>
          </a:xfrm>
          <a:prstGeom prst="rect">
            <a:avLst/>
          </a:prstGeom>
          <a:noFill/>
          <a:ln>
            <a:noFill/>
          </a:ln>
        </p:spPr>
      </p:pic>
      <p:sp>
        <p:nvSpPr>
          <p:cNvPr id="119" name="Google Shape;119;p18"/>
          <p:cNvSpPr txBox="1"/>
          <p:nvPr>
            <p:ph idx="2" type="body"/>
          </p:nvPr>
        </p:nvSpPr>
        <p:spPr>
          <a:xfrm>
            <a:off x="1124525" y="1565600"/>
            <a:ext cx="3675900" cy="15036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t/>
            </a:r>
            <a:endParaRPr sz="6457" u="sng">
              <a:solidFill>
                <a:srgbClr val="E5B214"/>
              </a:solidFill>
            </a:endParaRPr>
          </a:p>
          <a:p>
            <a:pPr indent="-331115" lvl="0" marL="457200" rtl="0" algn="l">
              <a:spcBef>
                <a:spcPts val="1200"/>
              </a:spcBef>
              <a:spcAft>
                <a:spcPts val="0"/>
              </a:spcAft>
              <a:buClr>
                <a:srgbClr val="F1C232"/>
              </a:buClr>
              <a:buSzPct val="100000"/>
              <a:buAutoNum type="arabicPeriod"/>
            </a:pPr>
            <a:r>
              <a:rPr lang="en" sz="6457">
                <a:solidFill>
                  <a:srgbClr val="F1C232"/>
                </a:solidFill>
              </a:rPr>
              <a:t>Import the cleaned data</a:t>
            </a:r>
            <a:endParaRPr sz="6457">
              <a:solidFill>
                <a:srgbClr val="F1C232"/>
              </a:solidFill>
            </a:endParaRPr>
          </a:p>
          <a:p>
            <a:pPr indent="-331115" lvl="0" marL="457200" rtl="0" algn="l">
              <a:spcBef>
                <a:spcPts val="0"/>
              </a:spcBef>
              <a:spcAft>
                <a:spcPts val="0"/>
              </a:spcAft>
              <a:buClr>
                <a:srgbClr val="F1C232"/>
              </a:buClr>
              <a:buSzPct val="100000"/>
              <a:buAutoNum type="arabicPeriod"/>
            </a:pPr>
            <a:r>
              <a:rPr lang="en" sz="6457">
                <a:solidFill>
                  <a:srgbClr val="F1C232"/>
                </a:solidFill>
              </a:rPr>
              <a:t>Choose the best visuals</a:t>
            </a:r>
            <a:endParaRPr sz="6457">
              <a:solidFill>
                <a:srgbClr val="F1C232"/>
              </a:solidFill>
            </a:endParaRPr>
          </a:p>
          <a:p>
            <a:pPr indent="-331115" lvl="0" marL="457200" rtl="0" algn="l">
              <a:spcBef>
                <a:spcPts val="0"/>
              </a:spcBef>
              <a:spcAft>
                <a:spcPts val="0"/>
              </a:spcAft>
              <a:buClr>
                <a:srgbClr val="F1C232"/>
              </a:buClr>
              <a:buSzPct val="100000"/>
              <a:buAutoNum type="arabicPeriod"/>
            </a:pPr>
            <a:r>
              <a:rPr lang="en" sz="6457">
                <a:solidFill>
                  <a:srgbClr val="F1C232"/>
                </a:solidFill>
              </a:rPr>
              <a:t>Analyze the data</a:t>
            </a:r>
            <a:r>
              <a:rPr lang="en" sz="6457">
                <a:solidFill>
                  <a:srgbClr val="F1C232"/>
                </a:solidFill>
              </a:rPr>
              <a:t> </a:t>
            </a:r>
            <a:r>
              <a:rPr lang="en" sz="6457">
                <a:solidFill>
                  <a:srgbClr val="E5B214"/>
                </a:solidFill>
              </a:rPr>
              <a:t> </a:t>
            </a:r>
            <a:endParaRPr sz="6457">
              <a:solidFill>
                <a:srgbClr val="E5B214"/>
              </a:solidFill>
            </a:endParaRPr>
          </a:p>
          <a:p>
            <a:pPr indent="0" lvl="0" marL="0" rtl="0" algn="l">
              <a:spcBef>
                <a:spcPts val="1200"/>
              </a:spcBef>
              <a:spcAft>
                <a:spcPts val="1200"/>
              </a:spcAft>
              <a:buNone/>
            </a:pPr>
            <a:r>
              <a:t/>
            </a:r>
            <a:endParaRPr/>
          </a:p>
        </p:txBody>
      </p:sp>
      <p:sp>
        <p:nvSpPr>
          <p:cNvPr id="120" name="Google Shape;120;p18"/>
          <p:cNvSpPr txBox="1"/>
          <p:nvPr>
            <p:ph idx="2" type="body"/>
          </p:nvPr>
        </p:nvSpPr>
        <p:spPr>
          <a:xfrm>
            <a:off x="283875" y="823625"/>
            <a:ext cx="2101500" cy="553800"/>
          </a:xfrm>
          <a:prstGeom prst="rect">
            <a:avLst/>
          </a:prstGeom>
        </p:spPr>
        <p:txBody>
          <a:bodyPr anchorCtr="0" anchor="ctr" bIns="91425" lIns="91425" spcFirstLastPara="1" rIns="91425" wrap="square" tIns="91425">
            <a:normAutofit fontScale="25000" lnSpcReduction="20000"/>
          </a:bodyPr>
          <a:lstStyle/>
          <a:p>
            <a:pPr indent="0" lvl="0" marL="0" rtl="0" algn="ctr">
              <a:spcBef>
                <a:spcPts val="0"/>
              </a:spcBef>
              <a:spcAft>
                <a:spcPts val="0"/>
              </a:spcAft>
              <a:buNone/>
            </a:pPr>
            <a:r>
              <a:rPr lang="en" sz="6423" u="sng">
                <a:solidFill>
                  <a:srgbClr val="F1C232"/>
                </a:solidFill>
              </a:rPr>
              <a:t>Tool:</a:t>
            </a:r>
            <a:r>
              <a:rPr lang="en" sz="6423">
                <a:solidFill>
                  <a:srgbClr val="F1C232"/>
                </a:solidFill>
              </a:rPr>
              <a:t>  Power BI</a:t>
            </a:r>
            <a:endParaRPr sz="6423">
              <a:solidFill>
                <a:srgbClr val="F1C232"/>
              </a:solidFill>
            </a:endParaRPr>
          </a:p>
          <a:p>
            <a:pPr indent="0" lvl="0" marL="0" rtl="0" algn="ctr">
              <a:spcBef>
                <a:spcPts val="1200"/>
              </a:spcBef>
              <a:spcAft>
                <a:spcPts val="1200"/>
              </a:spcAft>
              <a:buNone/>
            </a:pPr>
            <a:r>
              <a:t/>
            </a:r>
            <a:endParaRPr/>
          </a:p>
        </p:txBody>
      </p:sp>
      <p:sp>
        <p:nvSpPr>
          <p:cNvPr id="121" name="Google Shape;121;p18"/>
          <p:cNvSpPr txBox="1"/>
          <p:nvPr/>
        </p:nvSpPr>
        <p:spPr>
          <a:xfrm>
            <a:off x="409449" y="1565600"/>
            <a:ext cx="23004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600" u="sng">
                <a:solidFill>
                  <a:srgbClr val="F1C232"/>
                </a:solidFill>
                <a:latin typeface="Average"/>
                <a:ea typeface="Average"/>
                <a:cs typeface="Average"/>
                <a:sym typeface="Average"/>
              </a:rPr>
              <a:t>Order of Operations</a:t>
            </a:r>
            <a:r>
              <a:rPr lang="en" sz="1600" u="sng">
                <a:solidFill>
                  <a:srgbClr val="F1C232"/>
                </a:solidFill>
                <a:latin typeface="Average"/>
                <a:ea typeface="Average"/>
                <a:cs typeface="Average"/>
                <a:sym typeface="Average"/>
              </a:rPr>
              <a:t>: </a:t>
            </a:r>
            <a:endParaRPr sz="1600">
              <a:solidFill>
                <a:srgbClr val="F1C23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p:nvPr/>
        </p:nvSpPr>
        <p:spPr>
          <a:xfrm>
            <a:off x="5637450" y="4451450"/>
            <a:ext cx="3328800" cy="572700"/>
          </a:xfrm>
          <a:prstGeom prst="rect">
            <a:avLst/>
          </a:prstGeom>
          <a:solidFill>
            <a:srgbClr val="F1C232"/>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1690225" y="1117600"/>
            <a:ext cx="6049800" cy="3159000"/>
          </a:xfrm>
          <a:prstGeom prst="rect">
            <a:avLst/>
          </a:prstGeom>
          <a:solidFill>
            <a:srgbClr val="2D2A2A">
              <a:alpha val="541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 </a:t>
            </a:r>
            <a:r>
              <a:rPr lang="en"/>
              <a:t>Obstacles</a:t>
            </a:r>
            <a:r>
              <a:rPr lang="en"/>
              <a:t> </a:t>
            </a:r>
            <a:endParaRPr/>
          </a:p>
        </p:txBody>
      </p:sp>
      <p:sp>
        <p:nvSpPr>
          <p:cNvPr id="129" name="Google Shape;129;p19"/>
          <p:cNvSpPr txBox="1"/>
          <p:nvPr>
            <p:ph idx="1" type="body"/>
          </p:nvPr>
        </p:nvSpPr>
        <p:spPr>
          <a:xfrm>
            <a:off x="387900" y="1475650"/>
            <a:ext cx="750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1C232"/>
                </a:solidFill>
              </a:rPr>
              <a:t>Weighting the </a:t>
            </a:r>
            <a:r>
              <a:rPr lang="en">
                <a:solidFill>
                  <a:srgbClr val="F1C232"/>
                </a:solidFill>
              </a:rPr>
              <a:t>factors for importance</a:t>
            </a:r>
            <a:endParaRPr>
              <a:solidFill>
                <a:srgbClr val="F1C232"/>
              </a:solidFill>
            </a:endParaRPr>
          </a:p>
          <a:p>
            <a:pPr indent="0" lvl="0" marL="0" rtl="0" algn="l">
              <a:spcBef>
                <a:spcPts val="1200"/>
              </a:spcBef>
              <a:spcAft>
                <a:spcPts val="0"/>
              </a:spcAft>
              <a:buNone/>
            </a:pPr>
            <a:r>
              <a:t/>
            </a:r>
            <a:endParaRPr>
              <a:solidFill>
                <a:srgbClr val="F1C232"/>
              </a:solidFill>
            </a:endParaRPr>
          </a:p>
          <a:p>
            <a:pPr indent="0" lvl="0" marL="0" rtl="0" algn="l">
              <a:spcBef>
                <a:spcPts val="1200"/>
              </a:spcBef>
              <a:spcAft>
                <a:spcPts val="0"/>
              </a:spcAft>
              <a:buNone/>
            </a:pPr>
            <a:r>
              <a:rPr lang="en">
                <a:solidFill>
                  <a:srgbClr val="F1C232"/>
                </a:solidFill>
              </a:rPr>
              <a:t>Varying abilities of visualization tools</a:t>
            </a:r>
            <a:endParaRPr>
              <a:solidFill>
                <a:srgbClr val="F1C232"/>
              </a:solidFill>
            </a:endParaRPr>
          </a:p>
          <a:p>
            <a:pPr indent="0" lvl="0" marL="0" rtl="0" algn="l">
              <a:spcBef>
                <a:spcPts val="1200"/>
              </a:spcBef>
              <a:spcAft>
                <a:spcPts val="0"/>
              </a:spcAft>
              <a:buNone/>
            </a:pPr>
            <a:r>
              <a:t/>
            </a:r>
            <a:endParaRPr>
              <a:solidFill>
                <a:srgbClr val="F1C232"/>
              </a:solidFill>
            </a:endParaRPr>
          </a:p>
          <a:p>
            <a:pPr indent="0" lvl="0" marL="0" rtl="0" algn="l">
              <a:spcBef>
                <a:spcPts val="1200"/>
              </a:spcBef>
              <a:spcAft>
                <a:spcPts val="1200"/>
              </a:spcAft>
              <a:buNone/>
            </a:pPr>
            <a:r>
              <a:rPr lang="en">
                <a:solidFill>
                  <a:srgbClr val="F1C232"/>
                </a:solidFill>
              </a:rPr>
              <a:t>Formatting the Python DataFrame to be visualized properly in Power BI</a:t>
            </a:r>
            <a:r>
              <a:rPr lang="en">
                <a:solidFill>
                  <a:srgbClr val="F1C232"/>
                </a:solidFill>
              </a:rPr>
              <a:t> </a:t>
            </a:r>
            <a:endParaRPr>
              <a:solidFill>
                <a:srgbClr val="F1C232"/>
              </a:solidFill>
            </a:endParaRPr>
          </a:p>
        </p:txBody>
      </p:sp>
      <p:pic>
        <p:nvPicPr>
          <p:cNvPr id="130" name="Google Shape;130;p19"/>
          <p:cNvPicPr preferRelativeResize="0"/>
          <p:nvPr/>
        </p:nvPicPr>
        <p:blipFill>
          <a:blip r:embed="rId3">
            <a:alphaModFix/>
          </a:blip>
          <a:stretch>
            <a:fillRect/>
          </a:stretch>
        </p:blipFill>
        <p:spPr>
          <a:xfrm>
            <a:off x="4971700" y="445025"/>
            <a:ext cx="3676375" cy="2067949"/>
          </a:xfrm>
          <a:prstGeom prst="rect">
            <a:avLst/>
          </a:prstGeom>
          <a:noFill/>
          <a:ln cap="flat" cmpd="sng" w="9525">
            <a:solidFill>
              <a:srgbClr val="000000"/>
            </a:solidFill>
            <a:prstDash val="solid"/>
            <a:round/>
            <a:headEnd len="sm" w="sm" type="none"/>
            <a:tailEnd len="sm" w="sm" type="none"/>
          </a:ln>
          <a:effectLst>
            <a:outerShdw blurRad="157163" rotWithShape="0" algn="bl" dir="5400000" dist="19050">
              <a:srgbClr val="000000">
                <a:alpha val="50000"/>
              </a:srgbClr>
            </a:outerShdw>
          </a:effectLst>
        </p:spPr>
      </p:pic>
      <p:sp>
        <p:nvSpPr>
          <p:cNvPr id="131" name="Google Shape;131;p19"/>
          <p:cNvSpPr txBox="1"/>
          <p:nvPr>
            <p:ph type="title"/>
          </p:nvPr>
        </p:nvSpPr>
        <p:spPr>
          <a:xfrm>
            <a:off x="5696550" y="4511450"/>
            <a:ext cx="3210600" cy="452700"/>
          </a:xfrm>
          <a:prstGeom prst="rect">
            <a:avLst/>
          </a:prstGeom>
          <a:solidFill>
            <a:srgbClr val="485A63"/>
          </a:solidFill>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Link to Published Dashboard</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