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bold.fntdata"/><Relationship Id="rId6" Type="http://schemas.openxmlformats.org/officeDocument/2006/relationships/slide" Target="slides/slide1.xml"/><Relationship Id="rId18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82dfb00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82dfb00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5551a988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5551a988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82dfb00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82dfb00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a79cbcea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a79cbcea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636c11b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636c11b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15538995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1553899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5fde94b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5fde94b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82dfb00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82dfb00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ampliar un poco aqui a detalle de tipo de producto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1553899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1553899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5b5477cc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5b5477c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5551a988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5551a988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636c11b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636c11b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8.jp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8.jp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3.jpg"/><Relationship Id="rId5" Type="http://schemas.openxmlformats.org/officeDocument/2006/relationships/image" Target="../media/image8.jpg"/><Relationship Id="rId6" Type="http://schemas.openxmlformats.org/officeDocument/2006/relationships/image" Target="../media/image17.jpg"/><Relationship Id="rId7" Type="http://schemas.openxmlformats.org/officeDocument/2006/relationships/image" Target="../media/image22.jp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8.jpg"/><Relationship Id="rId11" Type="http://schemas.openxmlformats.org/officeDocument/2006/relationships/image" Target="../media/image18.png"/><Relationship Id="rId10" Type="http://schemas.openxmlformats.org/officeDocument/2006/relationships/image" Target="../media/image21.png"/><Relationship Id="rId12" Type="http://schemas.openxmlformats.org/officeDocument/2006/relationships/image" Target="../media/image16.png"/><Relationship Id="rId9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8.jpg"/><Relationship Id="rId5" Type="http://schemas.openxmlformats.org/officeDocument/2006/relationships/hyperlink" Target="https://cseweb.ucsd.edu/~jmcauley/dataset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8.jpg"/><Relationship Id="rId5" Type="http://schemas.openxmlformats.org/officeDocument/2006/relationships/hyperlink" Target="https://github.com/antoniosh97/Recommender-System-202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8.jp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8.jp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748990"/>
            <a:ext cx="6075850" cy="36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100" y="2722925"/>
            <a:ext cx="2292649" cy="15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288" y="913625"/>
            <a:ext cx="2290277" cy="15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96200" y="225788"/>
            <a:ext cx="335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Recommender System</a:t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767600" y="4448925"/>
            <a:ext cx="560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User’s review Amazon products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- 6. Progress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50" y="1373362"/>
            <a:ext cx="8875710" cy="29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/>
          <p:nvPr/>
        </p:nvSpPr>
        <p:spPr>
          <a:xfrm>
            <a:off x="347825" y="1793250"/>
            <a:ext cx="4908300" cy="2380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757375" y="3261850"/>
            <a:ext cx="8061000" cy="1101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665175" y="1484375"/>
            <a:ext cx="7807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Is it relevant to apply the model to other datasets?</a:t>
            </a:r>
            <a:br>
              <a:rPr lang="es" sz="1500">
                <a:latin typeface="Lexend"/>
                <a:ea typeface="Lexend"/>
                <a:cs typeface="Lexend"/>
                <a:sym typeface="Lexend"/>
              </a:rPr>
            </a:b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Based on your experience, which metrics could we use for bias detection?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- 7. Our questions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0625" y="3239125"/>
            <a:ext cx="1016300" cy="10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748990"/>
            <a:ext cx="6075850" cy="36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100" y="2722925"/>
            <a:ext cx="2292649" cy="15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288" y="913625"/>
            <a:ext cx="2290277" cy="15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/>
          <p:nvPr/>
        </p:nvSpPr>
        <p:spPr>
          <a:xfrm>
            <a:off x="396200" y="225788"/>
            <a:ext cx="335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7F6000"/>
                </a:solidFill>
                <a:latin typeface="Lexend"/>
                <a:ea typeface="Lexend"/>
                <a:cs typeface="Lexend"/>
                <a:sym typeface="Lexend"/>
              </a:rPr>
              <a:t>Recommender System</a:t>
            </a:r>
            <a:endParaRPr sz="2200">
              <a:solidFill>
                <a:srgbClr val="7F6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1767600" y="4448925"/>
            <a:ext cx="560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Thank you! Questions?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4" name="Google Shape;2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8288" r="24602" t="0"/>
          <a:stretch/>
        </p:blipFill>
        <p:spPr>
          <a:xfrm>
            <a:off x="6817350" y="2448800"/>
            <a:ext cx="1063425" cy="14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982675" y="1675900"/>
            <a:ext cx="317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“A” Team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23550" y="319325"/>
            <a:ext cx="797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Our Team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4"/>
          <p:cNvGrpSpPr/>
          <p:nvPr/>
        </p:nvGrpSpPr>
        <p:grpSpPr>
          <a:xfrm>
            <a:off x="1136313" y="2435675"/>
            <a:ext cx="1317300" cy="1937100"/>
            <a:chOff x="1223350" y="2330900"/>
            <a:chExt cx="1317300" cy="19371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1223350" y="3836900"/>
              <a:ext cx="1317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latin typeface="Lexend"/>
                  <a:ea typeface="Lexend"/>
                  <a:cs typeface="Lexend"/>
                  <a:sym typeface="Lexend"/>
                </a:rPr>
                <a:t>Antonio</a:t>
              </a:r>
              <a:endParaRPr sz="1600"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350700" y="2330900"/>
              <a:ext cx="1062600" cy="14295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2955380" y="2435675"/>
            <a:ext cx="1537816" cy="1937100"/>
            <a:chOff x="2999600" y="2330900"/>
            <a:chExt cx="1317300" cy="1937100"/>
          </a:xfrm>
        </p:grpSpPr>
        <p:sp>
          <p:nvSpPr>
            <p:cNvPr id="75" name="Google Shape;75;p14"/>
            <p:cNvSpPr txBox="1"/>
            <p:nvPr/>
          </p:nvSpPr>
          <p:spPr>
            <a:xfrm>
              <a:off x="2999600" y="3836900"/>
              <a:ext cx="1317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latin typeface="Lexend"/>
                  <a:ea typeface="Lexend"/>
                  <a:cs typeface="Lexend"/>
                  <a:sym typeface="Lexend"/>
                </a:rPr>
                <a:t>Brenda</a:t>
              </a:r>
              <a:endParaRPr sz="1600"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126950" y="2330900"/>
              <a:ext cx="1062600" cy="1429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4"/>
          <p:cNvSpPr txBox="1"/>
          <p:nvPr/>
        </p:nvSpPr>
        <p:spPr>
          <a:xfrm>
            <a:off x="4839029" y="3941675"/>
            <a:ext cx="131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Evaristo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690388" y="3941675"/>
            <a:ext cx="131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Joan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6">
            <a:alphaModFix/>
          </a:blip>
          <a:srcRect b="1273" l="26272" r="21926" t="0"/>
          <a:stretch/>
        </p:blipFill>
        <p:spPr>
          <a:xfrm>
            <a:off x="4965975" y="2435675"/>
            <a:ext cx="1063413" cy="142966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6050" y="2435675"/>
            <a:ext cx="1063427" cy="141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8">
            <a:alphaModFix/>
          </a:blip>
          <a:srcRect b="37029" l="0" r="0" t="25308"/>
          <a:stretch/>
        </p:blipFill>
        <p:spPr>
          <a:xfrm>
            <a:off x="2955400" y="2550692"/>
            <a:ext cx="1616600" cy="132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- 1. Motivation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1568850" y="1390000"/>
            <a:ext cx="69036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Lexend"/>
                <a:ea typeface="Lexend"/>
                <a:cs typeface="Lexend"/>
                <a:sym typeface="Lexend"/>
              </a:rPr>
              <a:t>Improve user experience</a:t>
            </a:r>
            <a:r>
              <a:rPr lang="es" sz="1500">
                <a:latin typeface="Lexend"/>
                <a:ea typeface="Lexend"/>
                <a:cs typeface="Lexend"/>
                <a:sym typeface="Lexend"/>
              </a:rPr>
              <a:t>: help users to discover new products and services based on their own interests.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User engagement: encourage users to </a:t>
            </a:r>
            <a:r>
              <a:rPr b="1" lang="es" sz="1500">
                <a:latin typeface="Lexend"/>
                <a:ea typeface="Lexend"/>
                <a:cs typeface="Lexend"/>
                <a:sym typeface="Lexend"/>
              </a:rPr>
              <a:t>engage </a:t>
            </a:r>
            <a:r>
              <a:rPr b="1" lang="es" sz="1500">
                <a:latin typeface="Lexend"/>
                <a:ea typeface="Lexend"/>
                <a:cs typeface="Lexend"/>
                <a:sym typeface="Lexend"/>
              </a:rPr>
              <a:t>with </a:t>
            </a:r>
            <a:r>
              <a:rPr b="1" lang="es" sz="1500">
                <a:latin typeface="Lexend"/>
                <a:ea typeface="Lexend"/>
                <a:cs typeface="Lexend"/>
                <a:sym typeface="Lexend"/>
              </a:rPr>
              <a:t>the content</a:t>
            </a:r>
            <a:r>
              <a:rPr lang="es" sz="1500">
                <a:latin typeface="Lexend"/>
                <a:ea typeface="Lexend"/>
                <a:cs typeface="Lexend"/>
                <a:sym typeface="Lexend"/>
              </a:rPr>
              <a:t> based on the </a:t>
            </a:r>
            <a:r>
              <a:rPr lang="es" sz="1500">
                <a:latin typeface="Lexend"/>
                <a:ea typeface="Lexend"/>
                <a:cs typeface="Lexend"/>
                <a:sym typeface="Lexend"/>
              </a:rPr>
              <a:t>recommendation</a:t>
            </a:r>
            <a:r>
              <a:rPr lang="es" sz="1500">
                <a:latin typeface="Lexend"/>
                <a:ea typeface="Lexend"/>
                <a:cs typeface="Lexend"/>
                <a:sym typeface="Lexend"/>
              </a:rPr>
              <a:t> of the products or services.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User </a:t>
            </a:r>
            <a:r>
              <a:rPr b="1" lang="es" sz="1500">
                <a:latin typeface="Lexend"/>
                <a:ea typeface="Lexend"/>
                <a:cs typeface="Lexend"/>
                <a:sym typeface="Lexend"/>
              </a:rPr>
              <a:t>loyalty</a:t>
            </a:r>
            <a:r>
              <a:rPr lang="es" sz="1500">
                <a:latin typeface="Lexend"/>
                <a:ea typeface="Lexend"/>
                <a:cs typeface="Lexend"/>
                <a:sym typeface="Lexend"/>
              </a:rPr>
              <a:t>: encourage customers to return.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Marketing campaigns</a:t>
            </a:r>
            <a:r>
              <a:rPr lang="es" sz="1500">
                <a:latin typeface="Lexend"/>
                <a:ea typeface="Lexend"/>
                <a:cs typeface="Lexend"/>
                <a:sym typeface="Lexend"/>
              </a:rPr>
              <a:t>: knowing the users preferences, is better to target marketing action.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251" y="1488775"/>
            <a:ext cx="392924" cy="44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260" y="2156767"/>
            <a:ext cx="392903" cy="44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1250" y="2800012"/>
            <a:ext cx="392924" cy="44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250" y="3443301"/>
            <a:ext cx="392924" cy="44114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6849271" y="2997500"/>
            <a:ext cx="1655700" cy="585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735683" y="2982200"/>
            <a:ext cx="1655700" cy="585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2661371" y="2982200"/>
            <a:ext cx="1655700" cy="585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- 2. Goals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00721" y="2997500"/>
            <a:ext cx="1655700" cy="585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626195" y="3086547"/>
            <a:ext cx="163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/>
              <a:t>Baseline</a:t>
            </a:r>
            <a:endParaRPr b="1" sz="1300"/>
          </a:p>
        </p:txBody>
      </p:sp>
      <p:sp>
        <p:nvSpPr>
          <p:cNvPr id="111" name="Google Shape;111;p16"/>
          <p:cNvSpPr txBox="1"/>
          <p:nvPr/>
        </p:nvSpPr>
        <p:spPr>
          <a:xfrm>
            <a:off x="4722025" y="2970800"/>
            <a:ext cx="165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/>
              <a:t>More complex data (context)</a:t>
            </a:r>
            <a:endParaRPr b="1" sz="1300"/>
          </a:p>
        </p:txBody>
      </p:sp>
      <p:sp>
        <p:nvSpPr>
          <p:cNvPr id="112" name="Google Shape;112;p16"/>
          <p:cNvSpPr txBox="1"/>
          <p:nvPr/>
        </p:nvSpPr>
        <p:spPr>
          <a:xfrm>
            <a:off x="2698575" y="2982200"/>
            <a:ext cx="157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/>
              <a:t>More complex model</a:t>
            </a:r>
            <a:endParaRPr b="1" sz="1300"/>
          </a:p>
        </p:txBody>
      </p:sp>
      <p:sp>
        <p:nvSpPr>
          <p:cNvPr id="113" name="Google Shape;113;p16"/>
          <p:cNvSpPr txBox="1"/>
          <p:nvPr/>
        </p:nvSpPr>
        <p:spPr>
          <a:xfrm>
            <a:off x="6849275" y="2982200"/>
            <a:ext cx="165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999999"/>
                </a:solidFill>
              </a:rPr>
              <a:t>TBD: ethic recom, last seen …</a:t>
            </a:r>
            <a:endParaRPr b="1" sz="1300">
              <a:solidFill>
                <a:srgbClr val="999999"/>
              </a:solidFill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052" y="2322350"/>
            <a:ext cx="523207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8547" y="2380719"/>
            <a:ext cx="406502" cy="40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28129" y="2474346"/>
            <a:ext cx="219197" cy="21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9004" y="2390791"/>
            <a:ext cx="397709" cy="397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3037" y="2333687"/>
            <a:ext cx="511891" cy="5118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6"/>
          <p:cNvGrpSpPr/>
          <p:nvPr/>
        </p:nvGrpSpPr>
        <p:grpSpPr>
          <a:xfrm>
            <a:off x="5220938" y="2107004"/>
            <a:ext cx="660987" cy="120986"/>
            <a:chOff x="6090834" y="3613344"/>
            <a:chExt cx="1023358" cy="187313"/>
          </a:xfrm>
        </p:grpSpPr>
        <p:pic>
          <p:nvPicPr>
            <p:cNvPr id="120" name="Google Shape;120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090834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926870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299843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08852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17861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5" name="Google Shape;12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913248">
            <a:off x="5281319" y="2230057"/>
            <a:ext cx="214450" cy="21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354496">
            <a:off x="5528575" y="2230057"/>
            <a:ext cx="214452" cy="21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01600" y="1959450"/>
            <a:ext cx="843900" cy="8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11">
            <a:alphaModFix amt="50000"/>
          </a:blip>
          <a:stretch>
            <a:fillRect/>
          </a:stretch>
        </p:blipFill>
        <p:spPr>
          <a:xfrm>
            <a:off x="7064595" y="2187750"/>
            <a:ext cx="615591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12">
            <a:alphaModFix amt="50000"/>
          </a:blip>
          <a:stretch>
            <a:fillRect/>
          </a:stretch>
        </p:blipFill>
        <p:spPr>
          <a:xfrm>
            <a:off x="7746713" y="2187750"/>
            <a:ext cx="615591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59700" y="2424125"/>
            <a:ext cx="2293200" cy="1720200"/>
          </a:xfrm>
          <a:prstGeom prst="parallelogram">
            <a:avLst>
              <a:gd fmla="val 25000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2470158" y="2424125"/>
            <a:ext cx="2293200" cy="1720200"/>
          </a:xfrm>
          <a:prstGeom prst="parallelogram">
            <a:avLst>
              <a:gd fmla="val 25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380617" y="2424125"/>
            <a:ext cx="2293200" cy="1720200"/>
          </a:xfrm>
          <a:prstGeom prst="parallelogram">
            <a:avLst>
              <a:gd fmla="val 2500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6291075" y="2424150"/>
            <a:ext cx="2293200" cy="1720200"/>
          </a:xfrm>
          <a:prstGeom prst="parallelogram">
            <a:avLst>
              <a:gd fmla="val 25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871613" y="2914775"/>
            <a:ext cx="158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eviews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1,512,530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2151325" y="1498150"/>
            <a:ext cx="484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exend"/>
                <a:ea typeface="Lexend"/>
                <a:cs typeface="Lexend"/>
                <a:sym typeface="Lexend"/>
              </a:rPr>
              <a:t>Subset: </a:t>
            </a:r>
            <a:r>
              <a:rPr lang="es" sz="2000">
                <a:latin typeface="Lexend"/>
                <a:ea typeface="Lexend"/>
                <a:cs typeface="Lexend"/>
                <a:sym typeface="Lexend"/>
              </a:rPr>
              <a:t>Musical Instruments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2871388" y="2914775"/>
            <a:ext cx="149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roducts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112,222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781875" y="2914775"/>
            <a:ext cx="149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Users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903,330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6692350" y="2914800"/>
            <a:ext cx="149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795,6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Mb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 flipH="1">
            <a:off x="27150" y="0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- 3. Implementation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823550" y="1250350"/>
            <a:ext cx="76488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ANALYSIS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Amazon reviews </a:t>
            </a: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</a:t>
            </a:r>
            <a:r>
              <a:rPr lang="es" sz="1500" u="sng">
                <a:solidFill>
                  <a:schemeClr val="hlink"/>
                </a:solidFill>
                <a:hlinkClick r:id="rId5"/>
              </a:rPr>
              <a:t>Recommender Systems Datasets (ucsd.edu)</a:t>
            </a: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500" u="sng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One dataset for every product category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Common format: userId, itemId, rating, timespan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Get a script to set up category datasets: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○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Reformat data types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○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Remove duplicates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○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Reduce size by parametrization of minimum ratings: per item and user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- 3. Implementation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 title="RECOMMENDER SYSTEM PROJECT AIDL2023"/>
          <p:cNvSpPr txBox="1"/>
          <p:nvPr/>
        </p:nvSpPr>
        <p:spPr>
          <a:xfrm>
            <a:off x="1327200" y="1279225"/>
            <a:ext cx="65088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COMPUTATIONAL RESOURCES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GIT repository (</a:t>
            </a:r>
            <a:r>
              <a:rPr lang="es" sz="15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recommender system project AIDL2023</a:t>
            </a:r>
            <a:r>
              <a:rPr lang="es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colab notebooks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Google cloud virtual machine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DEEP LEARNING MODELS</a:t>
            </a: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Factorization Machines (FM)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Graph Convolutional Embeddings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Random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Popularity-Based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- 4. Milestones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2545175" y="1790725"/>
            <a:ext cx="4902600" cy="22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18/01 - Project Definition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30/01 - Data Analysis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08/02 - Model v1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08/02 - Presentation: Project Critical Review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14/03 - Model v2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22/03 - Presentation: Project Defense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9400" y="2496375"/>
            <a:ext cx="800000" cy="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- 5. Project plan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50" y="1373362"/>
            <a:ext cx="8875710" cy="29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3426000" y="2145425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18/01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4400724" y="2571750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30/01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5179421" y="3000332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08/02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5179421" y="3866037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08/02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8014721" y="3439800"/>
            <a:ext cx="55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14/03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8148784" y="4071820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22/03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747425" y="2452050"/>
            <a:ext cx="3455700" cy="169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747425" y="3720500"/>
            <a:ext cx="7916700" cy="209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747425" y="2878177"/>
            <a:ext cx="4321200" cy="169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747425" y="3283700"/>
            <a:ext cx="7267200" cy="209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747425" y="2021225"/>
            <a:ext cx="2615100" cy="169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