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92" r:id="rId5"/>
    <p:sldId id="289" r:id="rId6"/>
    <p:sldId id="293" r:id="rId7"/>
    <p:sldId id="290" r:id="rId8"/>
    <p:sldId id="291" r:id="rId9"/>
    <p:sldId id="287" r:id="rId10"/>
    <p:sldId id="274" r:id="rId11"/>
    <p:sldId id="259" r:id="rId12"/>
    <p:sldId id="260" r:id="rId13"/>
    <p:sldId id="261" r:id="rId14"/>
    <p:sldId id="262" r:id="rId15"/>
    <p:sldId id="263" r:id="rId16"/>
    <p:sldId id="265" r:id="rId17"/>
    <p:sldId id="268" r:id="rId18"/>
    <p:sldId id="269" r:id="rId19"/>
    <p:sldId id="270" r:id="rId20"/>
    <p:sldId id="271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Lexend" pitchFamily="2" charset="77"/>
      <p:regular r:id="rId26"/>
      <p:bold r:id="rId27"/>
    </p:embeddedFont>
    <p:embeddedFont>
      <p:font typeface="Ubuntu" panose="020B0504030602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2dfb00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82dfb00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a79cbcea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a79cbcea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5fde94b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5fde94b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Recommend a product to one user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Try to apply other models to the dataset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Collaborative - Implicit (review=1, no_review=0) 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NFM - Neural Factorization Machine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DeepFM - Deep Factorization Machine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xDeepFM - 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WD - Wide&amp;Deep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IPNN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DeepCrossNet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Establish a baseline model 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(MF model), based on interactions.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Add more explainable variables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do not use only interactions.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more </a:t>
            </a:r>
            <a:r>
              <a:rPr lang="es"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complex models 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(beat the baseline).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 be defined: Study biases in recommendations/ recommend based on last seen etc.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a79cbcea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a79cbcea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82dfb00a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82dfb00a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ampliar un poco aqui a detalle de tipo de producto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15538995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15538995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5b5477cc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5b5477cc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636c11b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636c11b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82dfb00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82dfb00a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a79cbcea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a79cbcea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5b5477c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5b5477c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636c11b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636c11b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a79cbcea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a79cbcea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a79cbce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a79cbce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a79cbcea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a79cbceaa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fa79cbcea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fa79cbcea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53899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53899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53899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53899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43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5551a988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5551a988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108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53899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53899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717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53899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53899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77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53899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53899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154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5551a988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5551a988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81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seweb.ucsd.edu/~jmcauley/datasets.html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toniosh97/Recommender-System-2023" TargetMode="Externa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3.jp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748990"/>
            <a:ext cx="6075850" cy="3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100" y="2722925"/>
            <a:ext cx="2292649" cy="15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288" y="913625"/>
            <a:ext cx="2290277" cy="15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96200" y="225788"/>
            <a:ext cx="335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sz="2200"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767600" y="4448925"/>
            <a:ext cx="560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User’s review Amazon products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726B6-F91D-A606-DB27-00652CA32512}"/>
              </a:ext>
            </a:extLst>
          </p:cNvPr>
          <p:cNvSpPr txBox="1"/>
          <p:nvPr/>
        </p:nvSpPr>
        <p:spPr>
          <a:xfrm>
            <a:off x="2585192" y="4811324"/>
            <a:ext cx="39928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ES" sz="1000" dirty="0"/>
              <a:t>https://github.com/antoniosh97/Recommender-System-2023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748990"/>
            <a:ext cx="6075850" cy="3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100" y="2722925"/>
            <a:ext cx="2292649" cy="15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288" y="913625"/>
            <a:ext cx="2290277" cy="15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1"/>
          <p:cNvSpPr txBox="1"/>
          <p:nvPr/>
        </p:nvSpPr>
        <p:spPr>
          <a:xfrm>
            <a:off x="396200" y="225788"/>
            <a:ext cx="335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sz="2200"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767600" y="4448925"/>
            <a:ext cx="560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Thank you! Questions?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8" name="Google Shape;3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6ACD8-A065-BD25-39D1-DA00F386957F}"/>
              </a:ext>
            </a:extLst>
          </p:cNvPr>
          <p:cNvSpPr txBox="1"/>
          <p:nvPr/>
        </p:nvSpPr>
        <p:spPr>
          <a:xfrm>
            <a:off x="2585192" y="4811324"/>
            <a:ext cx="39928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ES" sz="1000" dirty="0"/>
              <a:t>https://github.com/antoniosh97/Recommender-System-2023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- 2. Goals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25150" y="3171550"/>
            <a:ext cx="1806900" cy="63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620100" y="3171550"/>
            <a:ext cx="1806900" cy="63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715050" y="3171550"/>
            <a:ext cx="1806900" cy="63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810000" y="3171650"/>
            <a:ext cx="1806900" cy="63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52950" y="3268725"/>
            <a:ext cx="17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Baseline</a:t>
            </a:r>
            <a:endParaRPr b="1"/>
          </a:p>
        </p:txBody>
      </p:sp>
      <p:sp>
        <p:nvSpPr>
          <p:cNvPr id="113" name="Google Shape;113;p16"/>
          <p:cNvSpPr txBox="1"/>
          <p:nvPr/>
        </p:nvSpPr>
        <p:spPr>
          <a:xfrm>
            <a:off x="2634000" y="3183050"/>
            <a:ext cx="177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More complex data</a:t>
            </a:r>
            <a:endParaRPr b="1"/>
          </a:p>
        </p:txBody>
      </p:sp>
      <p:sp>
        <p:nvSpPr>
          <p:cNvPr id="114" name="Google Shape;114;p16"/>
          <p:cNvSpPr txBox="1"/>
          <p:nvPr/>
        </p:nvSpPr>
        <p:spPr>
          <a:xfrm>
            <a:off x="4717200" y="3183050"/>
            <a:ext cx="177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More complex model</a:t>
            </a:r>
            <a:endParaRPr b="1"/>
          </a:p>
        </p:txBody>
      </p:sp>
      <p:sp>
        <p:nvSpPr>
          <p:cNvPr id="115" name="Google Shape;115;p16"/>
          <p:cNvSpPr txBox="1"/>
          <p:nvPr/>
        </p:nvSpPr>
        <p:spPr>
          <a:xfrm>
            <a:off x="6824000" y="3183050"/>
            <a:ext cx="177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TBD: ethic recom, last seen …</a:t>
            </a:r>
            <a:endParaRPr b="1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150" y="2263949"/>
            <a:ext cx="792400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6300" y="2352350"/>
            <a:ext cx="615648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6461" y="2494151"/>
            <a:ext cx="331975" cy="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1350" y="2352350"/>
            <a:ext cx="615648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100" y="2263937"/>
            <a:ext cx="792400" cy="79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6"/>
          <p:cNvGrpSpPr/>
          <p:nvPr/>
        </p:nvGrpSpPr>
        <p:grpSpPr>
          <a:xfrm>
            <a:off x="3011872" y="1972981"/>
            <a:ext cx="1023358" cy="187313"/>
            <a:chOff x="6090834" y="3613344"/>
            <a:chExt cx="1023358" cy="187313"/>
          </a:xfrm>
        </p:grpSpPr>
        <p:pic>
          <p:nvPicPr>
            <p:cNvPr id="122" name="Google Shape;122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90834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926870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299843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08852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17861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913346">
            <a:off x="3167986" y="2228614"/>
            <a:ext cx="331975" cy="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354585">
            <a:off x="3513611" y="2228614"/>
            <a:ext cx="331975" cy="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27250" y="17850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46700" y="2160300"/>
            <a:ext cx="843900" cy="8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35850" y="2160300"/>
            <a:ext cx="843900" cy="8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125" y="0"/>
            <a:ext cx="9144000" cy="10740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-150" y="1666350"/>
            <a:ext cx="3051900" cy="3484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051775" y="1666350"/>
            <a:ext cx="3051900" cy="3480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6092250" y="1666325"/>
            <a:ext cx="3051900" cy="3480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0" y="1073877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latin typeface="Lexend"/>
                <a:ea typeface="Lexend"/>
                <a:cs typeface="Lexend"/>
                <a:sym typeface="Lexend"/>
              </a:rPr>
              <a:t>29 categories</a:t>
            </a:r>
            <a:endParaRPr sz="1800"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823550" y="319325"/>
            <a:ext cx="806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Categories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454225" y="1733775"/>
            <a:ext cx="2255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Amazon Fashion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All Beauty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Appliances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Arts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Crafts and Sewing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Automotive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Books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CDs and Vinyl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Cell Phones and Accessories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Clothing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Shoes and Jewelry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377225" y="1733775"/>
            <a:ext cx="2463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Office Products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Patio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Lawn and Garden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Pet Supplies Prime Pantry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Software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Sports and Outdoors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Tools and Home Improvement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Toys and Games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and Video Games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397350" y="1730225"/>
            <a:ext cx="2349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Digital Music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Electronics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Gift Card</a:t>
            </a: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Grocery and Gourmet Food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Home and Kitchen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Industrial and Scientific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Kindle Store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Luxury Beauty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Magazine Subscriptions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Movies and TV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Musical Instruments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559700" y="2424125"/>
            <a:ext cx="2293200" cy="1720200"/>
          </a:xfrm>
          <a:prstGeom prst="parallelogram">
            <a:avLst>
              <a:gd name="adj" fmla="val 2500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470158" y="2424125"/>
            <a:ext cx="2293200" cy="1720200"/>
          </a:xfrm>
          <a:prstGeom prst="parallelogram">
            <a:avLst>
              <a:gd name="adj" fmla="val 25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380617" y="2424125"/>
            <a:ext cx="2293200" cy="1720200"/>
          </a:xfrm>
          <a:prstGeom prst="parallelogram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6291075" y="2424150"/>
            <a:ext cx="2293200" cy="1720200"/>
          </a:xfrm>
          <a:prstGeom prst="parallelogram">
            <a:avLst>
              <a:gd name="adj" fmla="val 25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871613" y="2914775"/>
            <a:ext cx="158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Reviews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1,512,530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Our Category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2151325" y="1498150"/>
            <a:ext cx="484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exend"/>
                <a:ea typeface="Lexend"/>
                <a:cs typeface="Lexend"/>
                <a:sym typeface="Lexend"/>
              </a:rPr>
              <a:t>Subset: Musical Instruments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871388" y="2914775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Products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112,222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781875" y="2914775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Users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903,330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692350" y="2914800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795,6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Mb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- 3.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823550" y="842525"/>
            <a:ext cx="7648800" cy="4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DATASET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ANALYSIS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Amazon reviews (</a:t>
            </a:r>
            <a:r>
              <a:rPr lang="es" sz="1500" u="sng">
                <a:solidFill>
                  <a:schemeClr val="hlink"/>
                </a:solidFill>
                <a:hlinkClick r:id="rId5"/>
              </a:rPr>
              <a:t>Recommender Systems Datasets (ucsd.edu)</a:t>
            </a:r>
            <a:endParaRPr sz="1500" u="sng">
              <a:solidFill>
                <a:schemeClr val="hlink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One dataset for every product category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Common format: userId, itemId, rating, timespan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Get a script to set up category datasets: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➢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Reformat data types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➢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Eliminate duplicates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➢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Reduce size by parametrization of minimum ratings: per item and user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- 3.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 title="RECOMMENDER SYSTEM PROJECT AIDL2023"/>
          <p:cNvSpPr txBox="1"/>
          <p:nvPr/>
        </p:nvSpPr>
        <p:spPr>
          <a:xfrm>
            <a:off x="823550" y="1073875"/>
            <a:ext cx="7895100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COMPUTATIONAL RESOURCES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GIT repository (</a:t>
            </a:r>
            <a:r>
              <a:rPr lang="es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recommender system project AIDL2023</a:t>
            </a:r>
            <a:r>
              <a:rPr lang="es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colab notebooks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Google cloud virtual machine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 LEARNING MODELS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Factorization Machines (FM)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Graph Convolutional Embeddings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Random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Popularity-Based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- 5. Project plan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50" y="1373362"/>
            <a:ext cx="8875710" cy="29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3426000" y="2145425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18/01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4400724" y="2571750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30/01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5179421" y="3000332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08/02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5179421" y="3866037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08/02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8014721" y="3439800"/>
            <a:ext cx="55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14/03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8148784" y="4071820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22/03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665175" y="1484375"/>
            <a:ext cx="78072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Is it relevant to apply the model to other datasets?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Based on your experience, which metrics could we use for bias detections?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- 7. Our questions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823550" y="319325"/>
            <a:ext cx="806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Content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386400" y="1596150"/>
            <a:ext cx="8371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Reviews: ratings, text, helpfulness votes.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 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Product: descriptions, category information, price, brand, image features, </a:t>
            </a: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color (white or black), size (large or small), package type (hardcover or electronics), bullet-point descriptions under product title, technical details table (attribute-value pairs) and similar products table.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Links: also viewed/also bought graphs.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- 3.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823550" y="916475"/>
            <a:ext cx="76488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DATASET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USE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Reduced Dataset while analyzing models with minimum ratings per item and user of 6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Selected model training we will use dataset with minimum ratings per item and user of 3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flipH="1">
            <a:off x="0" y="236764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8288" r="24602"/>
          <a:stretch/>
        </p:blipFill>
        <p:spPr>
          <a:xfrm>
            <a:off x="6817325" y="2431656"/>
            <a:ext cx="1063425" cy="14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982675" y="1675900"/>
            <a:ext cx="317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“A” Team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23550" y="319325"/>
            <a:ext cx="797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Our Team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4"/>
          <p:cNvGrpSpPr/>
          <p:nvPr/>
        </p:nvGrpSpPr>
        <p:grpSpPr>
          <a:xfrm>
            <a:off x="1136313" y="2435675"/>
            <a:ext cx="1317300" cy="1937100"/>
            <a:chOff x="1223350" y="2330900"/>
            <a:chExt cx="1317300" cy="1937100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1223350" y="3836900"/>
              <a:ext cx="13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latin typeface="Lexend"/>
                  <a:ea typeface="Lexend"/>
                  <a:cs typeface="Lexend"/>
                  <a:sym typeface="Lexend"/>
                </a:rPr>
                <a:t>Antonio</a:t>
              </a:r>
              <a:endParaRPr sz="16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350700" y="2330900"/>
              <a:ext cx="1062600" cy="14295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4839029" y="3941675"/>
            <a:ext cx="131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Lexend"/>
                <a:ea typeface="Lexend"/>
                <a:cs typeface="Lexend"/>
                <a:sym typeface="Lexend"/>
              </a:rPr>
              <a:t>Evaristo</a:t>
            </a:r>
            <a:endParaRPr sz="1600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690388" y="3941675"/>
            <a:ext cx="131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Joan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6050" y="2435675"/>
            <a:ext cx="1063427" cy="14179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822B5A-1953-A1B9-5C41-DFB22D67B33F}"/>
              </a:ext>
            </a:extLst>
          </p:cNvPr>
          <p:cNvGrpSpPr/>
          <p:nvPr/>
        </p:nvGrpSpPr>
        <p:grpSpPr>
          <a:xfrm>
            <a:off x="2955380" y="2435675"/>
            <a:ext cx="1616620" cy="1937100"/>
            <a:chOff x="2955380" y="2435675"/>
            <a:chExt cx="1616620" cy="1937100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2955380" y="3941675"/>
              <a:ext cx="1537816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dirty="0">
                  <a:latin typeface="Lexend"/>
                  <a:ea typeface="Lexend"/>
                  <a:cs typeface="Lexend"/>
                  <a:sym typeface="Lexend"/>
                </a:rPr>
                <a:t>Brenda</a:t>
              </a:r>
              <a:endParaRPr sz="1600" dirty="0">
                <a:latin typeface="Lexend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219FB2-E9DE-2483-48A4-032D23A7AEA0}"/>
                </a:ext>
              </a:extLst>
            </p:cNvPr>
            <p:cNvGrpSpPr/>
            <p:nvPr/>
          </p:nvGrpSpPr>
          <p:grpSpPr>
            <a:xfrm>
              <a:off x="2955400" y="2435675"/>
              <a:ext cx="1616600" cy="1435049"/>
              <a:chOff x="2955400" y="2435675"/>
              <a:chExt cx="1616600" cy="1435049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3104048" y="2435675"/>
                <a:ext cx="1240479" cy="142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84" name="Google Shape;84;p14"/>
              <p:cNvPicPr preferRelativeResize="0"/>
              <p:nvPr/>
            </p:nvPicPr>
            <p:blipFill rotWithShape="1">
              <a:blip r:embed="rId7">
                <a:alphaModFix/>
              </a:blip>
              <a:srcRect t="25308" b="37029"/>
              <a:stretch/>
            </p:blipFill>
            <p:spPr>
              <a:xfrm>
                <a:off x="2955400" y="2550692"/>
                <a:ext cx="1616600" cy="13200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EE271F-D495-E640-1C85-1CCC126B89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611" r="22482"/>
          <a:stretch/>
        </p:blipFill>
        <p:spPr>
          <a:xfrm>
            <a:off x="4965965" y="2435674"/>
            <a:ext cx="1063427" cy="14179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125" y="1990700"/>
            <a:ext cx="9144000" cy="26871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Analysis: quality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/>
          <p:nvPr/>
        </p:nvSpPr>
        <p:spPr>
          <a:xfrm>
            <a:off x="2326275" y="1371400"/>
            <a:ext cx="459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Subset: Musical Instruments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72" name="Google Shape;272;p28"/>
          <p:cNvGrpSpPr/>
          <p:nvPr/>
        </p:nvGrpSpPr>
        <p:grpSpPr>
          <a:xfrm>
            <a:off x="4869075" y="2294250"/>
            <a:ext cx="1635900" cy="2084100"/>
            <a:chOff x="4724288" y="2361975"/>
            <a:chExt cx="1635900" cy="2084100"/>
          </a:xfrm>
        </p:grpSpPr>
        <p:sp>
          <p:nvSpPr>
            <p:cNvPr id="273" name="Google Shape;273;p28"/>
            <p:cNvSpPr/>
            <p:nvPr/>
          </p:nvSpPr>
          <p:spPr>
            <a:xfrm>
              <a:off x="4724288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 txBox="1"/>
            <p:nvPr/>
          </p:nvSpPr>
          <p:spPr>
            <a:xfrm>
              <a:off x="4756688" y="2619075"/>
              <a:ext cx="15711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User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88.135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s" sz="1800"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Product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26.641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5" name="Google Shape;275;p28"/>
          <p:cNvGrpSpPr/>
          <p:nvPr/>
        </p:nvGrpSpPr>
        <p:grpSpPr>
          <a:xfrm>
            <a:off x="7099138" y="2294250"/>
            <a:ext cx="1635900" cy="2084100"/>
            <a:chOff x="6954350" y="2361975"/>
            <a:chExt cx="1635900" cy="2084100"/>
          </a:xfrm>
        </p:grpSpPr>
        <p:sp>
          <p:nvSpPr>
            <p:cNvPr id="276" name="Google Shape;276;p28"/>
            <p:cNvSpPr/>
            <p:nvPr/>
          </p:nvSpPr>
          <p:spPr>
            <a:xfrm>
              <a:off x="6954350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 txBox="1"/>
            <p:nvPr/>
          </p:nvSpPr>
          <p:spPr>
            <a:xfrm>
              <a:off x="7133300" y="3034575"/>
              <a:ext cx="1278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Clean file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23,7 Mb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8" name="Google Shape;278;p28"/>
          <p:cNvGrpSpPr/>
          <p:nvPr/>
        </p:nvGrpSpPr>
        <p:grpSpPr>
          <a:xfrm>
            <a:off x="2639021" y="2294250"/>
            <a:ext cx="1635900" cy="2084100"/>
            <a:chOff x="2233425" y="2361975"/>
            <a:chExt cx="1635900" cy="2084100"/>
          </a:xfrm>
        </p:grpSpPr>
        <p:sp>
          <p:nvSpPr>
            <p:cNvPr id="279" name="Google Shape;279;p28"/>
            <p:cNvSpPr/>
            <p:nvPr/>
          </p:nvSpPr>
          <p:spPr>
            <a:xfrm>
              <a:off x="2233425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 txBox="1"/>
            <p:nvPr/>
          </p:nvSpPr>
          <p:spPr>
            <a:xfrm>
              <a:off x="2285175" y="3034575"/>
              <a:ext cx="1532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Reviews</a:t>
              </a:r>
              <a:endPara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461.254</a:t>
              </a:r>
              <a:endParaRPr sz="16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81" name="Google Shape;281;p28"/>
          <p:cNvGrpSpPr/>
          <p:nvPr/>
        </p:nvGrpSpPr>
        <p:grpSpPr>
          <a:xfrm>
            <a:off x="408979" y="2294250"/>
            <a:ext cx="1635900" cy="2084100"/>
            <a:chOff x="264375" y="2361975"/>
            <a:chExt cx="1635900" cy="2084100"/>
          </a:xfrm>
        </p:grpSpPr>
        <p:sp>
          <p:nvSpPr>
            <p:cNvPr id="282" name="Google Shape;282;p28"/>
            <p:cNvSpPr/>
            <p:nvPr/>
          </p:nvSpPr>
          <p:spPr>
            <a:xfrm>
              <a:off x="264375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 txBox="1"/>
            <p:nvPr/>
          </p:nvSpPr>
          <p:spPr>
            <a:xfrm>
              <a:off x="316125" y="2449725"/>
              <a:ext cx="1532400" cy="19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Users </a:t>
              </a:r>
              <a:endParaRPr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Reviews</a:t>
              </a: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&gt; 3</a:t>
              </a: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Products Reviews</a:t>
              </a: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&gt; 3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84" name="Google Shape;2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6404487" y="1792300"/>
            <a:ext cx="2037000" cy="275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3528925" y="1792400"/>
            <a:ext cx="2164200" cy="275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 txBox="1"/>
          <p:nvPr/>
        </p:nvSpPr>
        <p:spPr>
          <a:xfrm>
            <a:off x="3630313" y="2141200"/>
            <a:ext cx="19614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Released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2014 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Updates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05/2021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08/2020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823550" y="319325"/>
            <a:ext cx="806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Time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38" name="Google Shape;3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 txBox="1"/>
          <p:nvPr/>
        </p:nvSpPr>
        <p:spPr>
          <a:xfrm>
            <a:off x="6281463" y="1970250"/>
            <a:ext cx="2283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Total reviews 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233.1 million</a:t>
            </a:r>
            <a:b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Current data 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reviews 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05/1996</a:t>
            </a:r>
            <a:b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10/2018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(34gb)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53363" y="1792400"/>
            <a:ext cx="2164200" cy="275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2"/>
          <p:cNvSpPr txBox="1"/>
          <p:nvPr/>
        </p:nvSpPr>
        <p:spPr>
          <a:xfrm>
            <a:off x="754763" y="2556850"/>
            <a:ext cx="1961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Jianmo N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</a:t>
            </a:r>
            <a:br>
              <a:rPr lang="es" sz="1800">
                <a:latin typeface="Lexend"/>
                <a:ea typeface="Lexend"/>
                <a:cs typeface="Lexend"/>
                <a:sym typeface="Lexend"/>
              </a:rPr>
            </a:br>
            <a:br>
              <a:rPr lang="es" sz="1800">
                <a:latin typeface="Lexend"/>
                <a:ea typeface="Lexend"/>
                <a:cs typeface="Lexend"/>
                <a:sym typeface="Lexend"/>
              </a:rPr>
            </a:br>
            <a:r>
              <a:rPr lang="es" sz="1800"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ithub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3"/>
          <p:cNvSpPr txBox="1"/>
          <p:nvPr/>
        </p:nvSpPr>
        <p:spPr>
          <a:xfrm>
            <a:off x="664900" y="1768363"/>
            <a:ext cx="33564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Collaborative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Content-based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Demographic 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Utility 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Knowledge 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Popularity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Classification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Hybrid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Motivation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3"/>
          <p:cNvSpPr/>
          <p:nvPr/>
        </p:nvSpPr>
        <p:spPr>
          <a:xfrm>
            <a:off x="4457700" y="1073875"/>
            <a:ext cx="4215600" cy="3778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5560250" y="1199525"/>
            <a:ext cx="196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Collaborative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572000" y="1673100"/>
            <a:ext cx="3895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Most widely implemented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Most mature technologies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Recognize similarities between users basis on their ratings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User, product and rating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4677000" y="3124725"/>
            <a:ext cx="3790800" cy="16239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7" name="Google Shape;35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100" y="3216025"/>
            <a:ext cx="443226" cy="44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6870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0834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7861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9843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8852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33"/>
          <p:cNvGrpSpPr/>
          <p:nvPr/>
        </p:nvGrpSpPr>
        <p:grpSpPr>
          <a:xfrm>
            <a:off x="5616100" y="3611039"/>
            <a:ext cx="1498093" cy="443216"/>
            <a:chOff x="5616100" y="3485389"/>
            <a:chExt cx="1498093" cy="443216"/>
          </a:xfrm>
        </p:grpSpPr>
        <p:pic>
          <p:nvPicPr>
            <p:cNvPr id="364" name="Google Shape;36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16100" y="3485389"/>
              <a:ext cx="443226" cy="443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90834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926870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99843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508852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17861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" name="Google Shape;370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9140" y="3611044"/>
            <a:ext cx="443226" cy="44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01433" y="3305047"/>
            <a:ext cx="265190" cy="26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>
            <a:off x="7201432" y="4095063"/>
            <a:ext cx="265185" cy="26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8402" y="3602137"/>
            <a:ext cx="481670" cy="4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16933" y="3700060"/>
            <a:ext cx="265190" cy="26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100" y="4003814"/>
            <a:ext cx="443226" cy="44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0834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6870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9843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8852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7861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125" y="0"/>
            <a:ext cx="9144000" cy="51435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2983163" y="2092700"/>
            <a:ext cx="1507200" cy="1507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4653638" y="2092700"/>
            <a:ext cx="1507200" cy="15072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1312688" y="2092700"/>
            <a:ext cx="1507200" cy="15072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Analysis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91" name="Google Shape;3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4"/>
          <p:cNvSpPr txBox="1"/>
          <p:nvPr/>
        </p:nvSpPr>
        <p:spPr>
          <a:xfrm>
            <a:off x="3052913" y="2615450"/>
            <a:ext cx="136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User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4653638" y="2615450"/>
            <a:ext cx="150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Product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1353588" y="2476850"/>
            <a:ext cx="1425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Dataset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quality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6324113" y="2092700"/>
            <a:ext cx="1507200" cy="1507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4"/>
          <p:cNvSpPr txBox="1"/>
          <p:nvPr/>
        </p:nvSpPr>
        <p:spPr>
          <a:xfrm>
            <a:off x="6324113" y="2615450"/>
            <a:ext cx="150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Reviews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 - Motivation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568850" y="1390000"/>
            <a:ext cx="69036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latin typeface="Lexend"/>
                <a:ea typeface="Lexend"/>
                <a:cs typeface="Lexend"/>
                <a:sym typeface="Lexend"/>
              </a:rPr>
              <a:t>Improve user experience</a:t>
            </a: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: help users to discover new products and services based on their own interests.</a:t>
            </a: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User engagement: encourage users to </a:t>
            </a:r>
            <a:r>
              <a:rPr lang="es" sz="1500" b="1" dirty="0">
                <a:latin typeface="Lexend"/>
                <a:ea typeface="Lexend"/>
                <a:cs typeface="Lexend"/>
                <a:sym typeface="Lexend"/>
              </a:rPr>
              <a:t>engage with the content</a:t>
            </a: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 based on the recommendation of the products or services.</a:t>
            </a: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User </a:t>
            </a:r>
            <a:r>
              <a:rPr lang="es" sz="1500" b="1" dirty="0">
                <a:latin typeface="Lexend"/>
                <a:ea typeface="Lexend"/>
                <a:cs typeface="Lexend"/>
                <a:sym typeface="Lexend"/>
              </a:rPr>
              <a:t>loyalty</a:t>
            </a: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: encourage customers to return.</a:t>
            </a: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Lexend"/>
                <a:ea typeface="Lexend"/>
                <a:cs typeface="Lexend"/>
                <a:sym typeface="Lexend"/>
              </a:rPr>
              <a:t>Marketing campaigns</a:t>
            </a: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: knowing the users preferences, is better to target marketing action.</a:t>
            </a:r>
            <a:endParaRPr sz="15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51" y="1488775"/>
            <a:ext cx="392924" cy="44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260" y="2156767"/>
            <a:ext cx="392903" cy="44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250" y="2800012"/>
            <a:ext cx="392924" cy="44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250" y="3443301"/>
            <a:ext cx="392924" cy="44114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 - Our proposal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89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/>
          <p:nvPr/>
        </p:nvSpPr>
        <p:spPr>
          <a:xfrm flipH="1">
            <a:off x="9605" y="-279514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 - Project Plan and Milestones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50" y="1373362"/>
            <a:ext cx="8875710" cy="29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757375" y="3261850"/>
            <a:ext cx="8061000" cy="11019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19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 – Results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" name="Google Shape;93;p15">
            <a:extLst>
              <a:ext uri="{FF2B5EF4-FFF2-40B4-BE49-F238E27FC236}">
                <a16:creationId xmlns:a16="http://schemas.microsoft.com/office/drawing/2014/main" id="{CEF0705D-66EC-43E8-9C22-15001C7DE1C8}"/>
              </a:ext>
            </a:extLst>
          </p:cNvPr>
          <p:cNvSpPr txBox="1"/>
          <p:nvPr/>
        </p:nvSpPr>
        <p:spPr>
          <a:xfrm>
            <a:off x="664888" y="2092817"/>
            <a:ext cx="7807562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Must contain per each experiment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Hypothesis: what do you expect to learn/observe from the experiment?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Experiment setup: here you explain what the experiment consists on (architecture, data...)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Results: pretty obvious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Conclusions: what insights do you get from the results (usually these lead to new hypothesis)</a:t>
            </a:r>
          </a:p>
        </p:txBody>
      </p:sp>
    </p:spTree>
    <p:extLst>
      <p:ext uri="{BB962C8B-B14F-4D97-AF65-F5344CB8AC3E}">
        <p14:creationId xmlns:p14="http://schemas.microsoft.com/office/powerpoint/2010/main" val="223249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 – Results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33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 – Conclusions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59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3447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896</Words>
  <Application>Microsoft Macintosh PowerPoint</Application>
  <PresentationFormat>On-screen Show (16:9)</PresentationFormat>
  <Paragraphs>227</Paragraphs>
  <Slides>23</Slides>
  <Notes>23</Notes>
  <HiddenSlides>13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Lexend</vt:lpstr>
      <vt:lpstr>Ubuntu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Evaristo Broullon Couso</cp:lastModifiedBy>
  <cp:revision>24</cp:revision>
  <dcterms:modified xsi:type="dcterms:W3CDTF">2023-03-15T11:07:57Z</dcterms:modified>
</cp:coreProperties>
</file>