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452" r:id="rId2"/>
    <p:sldId id="1423" r:id="rId3"/>
    <p:sldId id="1424" r:id="rId4"/>
    <p:sldId id="1425" r:id="rId5"/>
    <p:sldId id="1549" r:id="rId6"/>
    <p:sldId id="1552" r:id="rId7"/>
    <p:sldId id="1565" r:id="rId8"/>
    <p:sldId id="1583" r:id="rId9"/>
    <p:sldId id="1584" r:id="rId10"/>
    <p:sldId id="1566" r:id="rId11"/>
    <p:sldId id="1550" r:id="rId12"/>
    <p:sldId id="1558" r:id="rId13"/>
    <p:sldId id="1559" r:id="rId14"/>
    <p:sldId id="1560" r:id="rId15"/>
    <p:sldId id="1561" r:id="rId16"/>
    <p:sldId id="1562" r:id="rId17"/>
    <p:sldId id="1563" r:id="rId18"/>
    <p:sldId id="1543" r:id="rId19"/>
    <p:sldId id="1544" r:id="rId20"/>
    <p:sldId id="1454" r:id="rId21"/>
    <p:sldId id="1573" r:id="rId22"/>
    <p:sldId id="1568" r:id="rId23"/>
    <p:sldId id="1569" r:id="rId24"/>
    <p:sldId id="1570" r:id="rId25"/>
    <p:sldId id="1571" r:id="rId26"/>
    <p:sldId id="1574" r:id="rId27"/>
    <p:sldId id="1572" r:id="rId28"/>
    <p:sldId id="1548" r:id="rId29"/>
    <p:sldId id="1591" r:id="rId30"/>
    <p:sldId id="1593" r:id="rId31"/>
    <p:sldId id="1575" r:id="rId32"/>
    <p:sldId id="1576" r:id="rId33"/>
    <p:sldId id="1577" r:id="rId34"/>
    <p:sldId id="1578" r:id="rId35"/>
    <p:sldId id="1579" r:id="rId36"/>
    <p:sldId id="1580" r:id="rId37"/>
    <p:sldId id="1585" r:id="rId38"/>
    <p:sldId id="1582" r:id="rId39"/>
    <p:sldId id="1586" r:id="rId40"/>
    <p:sldId id="1581" r:id="rId41"/>
    <p:sldId id="1587" r:id="rId42"/>
    <p:sldId id="1588" r:id="rId43"/>
    <p:sldId id="1589" r:id="rId44"/>
    <p:sldId id="1590" r:id="rId45"/>
    <p:sldId id="1567" r:id="rId46"/>
    <p:sldId id="1478" r:id="rId47"/>
    <p:sldId id="1551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ruté Awasthi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FCF8DE"/>
    <a:srgbClr val="872E07"/>
    <a:srgbClr val="B9420D"/>
    <a:srgbClr val="A19574"/>
    <a:srgbClr val="8F6E4E"/>
    <a:srgbClr val="C3986D"/>
    <a:srgbClr val="C8C800"/>
    <a:srgbClr val="DC0000"/>
    <a:srgbClr val="C0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86376" autoAdjust="0"/>
  </p:normalViewPr>
  <p:slideViewPr>
    <p:cSldViewPr>
      <p:cViewPr>
        <p:scale>
          <a:sx n="90" d="100"/>
          <a:sy n="90" d="100"/>
        </p:scale>
        <p:origin x="-2232" y="-128"/>
      </p:cViewPr>
      <p:guideLst>
        <p:guide orient="horz" pos="192"/>
        <p:guide pos="5759"/>
      </p:guideLst>
    </p:cSldViewPr>
  </p:slideViewPr>
  <p:outlineViewPr>
    <p:cViewPr>
      <p:scale>
        <a:sx n="33" d="100"/>
        <a:sy n="33" d="100"/>
      </p:scale>
      <p:origin x="0" y="6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7" d="100"/>
        <a:sy n="197" d="100"/>
      </p:scale>
      <p:origin x="0" y="10520"/>
    </p:cViewPr>
  </p:sorterViewPr>
  <p:notesViewPr>
    <p:cSldViewPr>
      <p:cViewPr varScale="1">
        <p:scale>
          <a:sx n="105" d="100"/>
          <a:sy n="105" d="100"/>
        </p:scale>
        <p:origin x="-31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commentAuthors" Target="commentAuthors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117620-5600-40F7-93FF-829E2656C65F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1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A9D320B-8260-4209-BC0F-4C8F3C59F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1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9AD9562-902C-4267-8890-2EA86B1D1AA6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E84A27-352A-4507-865F-96A08A6E1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83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Creative Commons Attribution-Share Alike 3.0 United States License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Android Development will help you build apps. This is not a completely brand</a:t>
            </a:r>
            <a:r>
              <a:rPr lang="en-US" baseline="0" dirty="0" smtClean="0"/>
              <a:t> new platform that you have to learn from scratch – you can use the same development tools </a:t>
            </a:r>
            <a:r>
              <a:rPr lang="en-US" baseline="0" smtClean="0"/>
              <a:t>that you’re used to.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84A27-352A-4507-865F-96A08A6E1E7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6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674C9-CE5C-4F85-AE9F-722FDB784097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4872-5E8A-4DC3-9C7F-AA8FCAD987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29143-0A31-459D-86DB-B4B6869A0589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15639-D13B-4F48-B4E3-2F93AE4B8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9FFC3-98AF-4523-8801-4BC3E0E10359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59CD-CC3E-4075-A861-31C5119C82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BECFA-B99F-494C-A8C7-0EDFEED37AAC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BA530-05E5-4E80-ABA4-B8D3AFF9D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68C8A-1817-4B02-A6E9-9966221900F9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DCE63-49C4-414F-8812-C330221CDE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C6E47-2670-4AEA-8F43-7EFD5C7A9E03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2BF77-85F6-4AD4-8CC0-B808D54B8A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DB91D-AD25-4ACD-8EC3-0315BD8A1792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20D1E-8ED4-4DE5-BFBE-817E7A547F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95EE-9B55-4B1D-A816-BC51E25E6D7C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26BD5-3515-4524-9D68-9498C4507D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96296-61DE-498A-A031-D0A90D64D610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6948E-7DDD-4179-BDA7-DE5E3790C8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CDDD6-75F8-40C6-95FA-3E3721BA36E5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6B495-8802-4993-B63B-295AF848A9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EA50B-8930-42DA-B62F-B3708D2D039E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F66E9-C9F1-4B86-94BA-772E5417D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CF8D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5CD030-535F-4DF9-8453-51A83C6060B9}" type="datetimeFigureOut">
              <a:rPr lang="en-US"/>
              <a:pPr>
                <a:defRPr/>
              </a:pPr>
              <a:t>11/14/13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1E441C-A9D1-48C0-A879-262B443C5E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2C2C2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2C2C2C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2C2C2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2C2C2C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2C2C2C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2C2C2C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2C2C2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help/adb.html" TargetMode="External"/><Relationship Id="rId4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sdk/installing/bundle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brendajin/googleglass-phonegap-exampl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artner.com/newsroom/id/2618415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theverge.com/2013/11/11/5091086/meet-the-first-and-only-company-making-money-through-its-google-glas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zdnet.com/enterprise-apps-landing-on-google-glass-by-2014-7000017040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policeone.com/police-technology/articles/6586212-Google-Glass-comes-to-law-enforcemen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ssldTFWBv3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echcrunch.com/2013/10/09/race-yourself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2013/08/21/field-trip-is-the-coolest-most-inventive-google-glass-app-weve-seen-yet/" TargetMode="External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381000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609600" y="914400"/>
            <a:ext cx="8229600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C2C2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2C2C2C"/>
                </a:solidFill>
                <a:latin typeface="Calibri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sz="5400" b="1" dirty="0">
                <a:solidFill>
                  <a:srgbClr val="FFFFFF"/>
                </a:solidFill>
              </a:rPr>
              <a:t>Building for Google Glass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 algn="l" eaLnBrk="1" hangingPunct="1">
              <a:defRPr/>
            </a:pPr>
            <a:r>
              <a:rPr lang="en-US" dirty="0">
                <a:solidFill>
                  <a:srgbClr val="FFFFFF"/>
                </a:solidFill>
              </a:rPr>
              <a:t>What You Need to Know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5731514"/>
            <a:ext cx="2362200" cy="669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ts val="575"/>
              </a:spcBef>
            </a:pPr>
            <a:r>
              <a:rPr lang="en-US" b="1" dirty="0">
                <a:solidFill>
                  <a:schemeClr val="bg1"/>
                </a:solidFill>
                <a:latin typeface="Lucida Grande" charset="0"/>
                <a:ea typeface="ＭＳ Ｐゴシック" charset="0"/>
                <a:sym typeface="Lucida Grande" charset="0"/>
              </a:rPr>
              <a:t>Apigee</a:t>
            </a:r>
          </a:p>
          <a:p>
            <a:pPr algn="r">
              <a:lnSpc>
                <a:spcPct val="90000"/>
              </a:lnSpc>
              <a:spcBef>
                <a:spcPts val="575"/>
              </a:spcBef>
            </a:pPr>
            <a:r>
              <a:rPr lang="en-US" dirty="0">
                <a:solidFill>
                  <a:schemeClr val="bg1"/>
                </a:solidFill>
                <a:latin typeface="Courier New" charset="0"/>
                <a:ea typeface="ＭＳ Ｐゴシック" charset="0"/>
                <a:sym typeface="Courier New" charset="0"/>
              </a:rPr>
              <a:t>@apigee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 bwMode="auto">
          <a:xfrm>
            <a:off x="685800" y="2971800"/>
            <a:ext cx="601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90000"/>
              </a:lnSpc>
              <a:spcBef>
                <a:spcPts val="575"/>
              </a:spcBef>
            </a:pPr>
            <a:endParaRPr lang="en-US" sz="2800" dirty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685800" y="3810000"/>
            <a:ext cx="6629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>
              <a:lnSpc>
                <a:spcPct val="90000"/>
              </a:lnSpc>
              <a:spcBef>
                <a:spcPts val="575"/>
              </a:spcBef>
            </a:pPr>
            <a:endParaRPr lang="en-US" sz="2600" dirty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r>
              <a:rPr lang="en-US" sz="2600" b="1" dirty="0" smtClean="0">
                <a:solidFill>
                  <a:schemeClr val="bg1"/>
                </a:solidFill>
                <a:latin typeface="Lucida Grande" charset="0"/>
                <a:ea typeface="ＭＳ Ｐゴシック" charset="0"/>
                <a:sym typeface="Lucida Grande" charset="0"/>
              </a:rPr>
              <a:t>Brenda Jin</a:t>
            </a:r>
            <a:endParaRPr lang="en-US" sz="2600" b="1" dirty="0">
              <a:solidFill>
                <a:srgbClr val="FFFFFF"/>
              </a:solidFill>
              <a:latin typeface="Lucida Grande" charset="0"/>
              <a:ea typeface="ＭＳ Ｐゴシック" charset="0"/>
              <a:sym typeface="Lucida Grande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r>
              <a:rPr lang="en-US" sz="2600" dirty="0" smtClean="0">
                <a:solidFill>
                  <a:schemeClr val="bg1"/>
                </a:solidFill>
                <a:latin typeface="Courier New" charset="0"/>
                <a:ea typeface="ＭＳ Ｐゴシック" charset="0"/>
                <a:sym typeface="Courier New" charset="0"/>
              </a:rPr>
              <a:t>@</a:t>
            </a:r>
            <a:r>
              <a:rPr lang="en-US" sz="2600" dirty="0" err="1" smtClean="0">
                <a:solidFill>
                  <a:schemeClr val="bg1"/>
                </a:solidFill>
                <a:latin typeface="Courier New" charset="0"/>
                <a:ea typeface="ＭＳ Ｐゴシック" charset="0"/>
                <a:sym typeface="Courier New" charset="0"/>
              </a:rPr>
              <a:t>cyberneticlove</a:t>
            </a:r>
            <a:endParaRPr lang="en-US" sz="2600" dirty="0" smtClean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endParaRPr lang="en-US" sz="2600" dirty="0" smtClean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r>
              <a:rPr lang="en-US" sz="2600" b="1" dirty="0" smtClean="0">
                <a:solidFill>
                  <a:schemeClr val="bg1"/>
                </a:solidFill>
                <a:latin typeface="Lucida Grande" charset="0"/>
                <a:ea typeface="ＭＳ Ｐゴシック" charset="0"/>
                <a:sym typeface="Lucida Grande" charset="0"/>
              </a:rPr>
              <a:t>Tim Anglade</a:t>
            </a:r>
            <a:endParaRPr lang="en-US" sz="2600" b="1" dirty="0">
              <a:solidFill>
                <a:schemeClr val="bg1"/>
              </a:solidFill>
              <a:latin typeface="Lucida Grande" charset="0"/>
              <a:ea typeface="ＭＳ Ｐゴシック" charset="0"/>
              <a:sym typeface="Lucida Grande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r>
              <a:rPr lang="en-US" sz="2600" dirty="0" smtClean="0">
                <a:solidFill>
                  <a:schemeClr val="bg1"/>
                </a:solidFill>
                <a:latin typeface="Courier New" charset="0"/>
                <a:ea typeface="ＭＳ Ｐゴシック" charset="0"/>
                <a:sym typeface="Courier New" charset="0"/>
              </a:rPr>
              <a:t>@</a:t>
            </a:r>
            <a:r>
              <a:rPr lang="en-US" sz="2600" dirty="0" err="1" smtClean="0">
                <a:solidFill>
                  <a:schemeClr val="bg1"/>
                </a:solidFill>
                <a:latin typeface="Courier New" charset="0"/>
                <a:ea typeface="ＭＳ Ｐゴシック" charset="0"/>
                <a:sym typeface="Courier New" charset="0"/>
              </a:rPr>
              <a:t>timanglade</a:t>
            </a:r>
            <a:endParaRPr lang="en-US" sz="2600" dirty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endParaRPr lang="en-US" sz="2600" dirty="0" smtClean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  <a:p>
            <a:pPr>
              <a:lnSpc>
                <a:spcPct val="90000"/>
              </a:lnSpc>
              <a:spcBef>
                <a:spcPts val="575"/>
              </a:spcBef>
            </a:pPr>
            <a:endParaRPr lang="en-US" sz="2800" dirty="0">
              <a:solidFill>
                <a:schemeClr val="bg1"/>
              </a:solidFill>
              <a:latin typeface="Courier New" charset="0"/>
              <a:ea typeface="ＭＳ Ｐゴシック" charset="0"/>
              <a:sym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1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Cards</a:t>
            </a:r>
          </a:p>
          <a:p>
            <a:r>
              <a:rPr lang="en-US" dirty="0" smtClean="0"/>
              <a:t>Directions</a:t>
            </a:r>
          </a:p>
          <a:p>
            <a:r>
              <a:rPr lang="en-US" dirty="0" smtClean="0"/>
              <a:t>Photo/Video</a:t>
            </a:r>
          </a:p>
          <a:p>
            <a:r>
              <a:rPr lang="en-US" dirty="0" smtClean="0"/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255319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4800" y="3083004"/>
            <a:ext cx="8610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The Best of Glass (so far)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2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Text/Email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6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Biking Directions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Google Now Search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3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4800" y="3083004"/>
            <a:ext cx="8610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Crafting Great Experiences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2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r>
              <a:rPr lang="en-US" sz="2800" dirty="0" smtClean="0"/>
              <a:t>Glass is extremely mobile</a:t>
            </a:r>
            <a:br>
              <a:rPr lang="en-US" sz="2800" dirty="0" smtClean="0"/>
            </a:br>
            <a:r>
              <a:rPr lang="en-US" sz="2800" dirty="0" smtClean="0"/>
              <a:t>but is not a mobile phone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Real estate is limited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8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Glass </a:t>
            </a:r>
            <a:r>
              <a:rPr lang="en-US" dirty="0" err="1" smtClean="0"/>
              <a:t>Experieces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Contextual</a:t>
            </a:r>
          </a:p>
          <a:p>
            <a:r>
              <a:rPr lang="en-US" dirty="0" smtClean="0"/>
              <a:t>Relevant</a:t>
            </a:r>
          </a:p>
          <a:p>
            <a:r>
              <a:rPr lang="en-US" dirty="0" smtClean="0"/>
              <a:t>Quick</a:t>
            </a:r>
          </a:p>
        </p:txBody>
      </p:sp>
    </p:spTree>
    <p:extLst>
      <p:ext uri="{BB962C8B-B14F-4D97-AF65-F5344CB8AC3E}">
        <p14:creationId xmlns:p14="http://schemas.microsoft.com/office/powerpoint/2010/main" val="267799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power</a:t>
            </a:r>
          </a:p>
          <a:p>
            <a:r>
              <a:rPr lang="en-US" dirty="0" smtClean="0"/>
              <a:t>Eye fatigue</a:t>
            </a:r>
          </a:p>
        </p:txBody>
      </p:sp>
    </p:spTree>
    <p:extLst>
      <p:ext uri="{BB962C8B-B14F-4D97-AF65-F5344CB8AC3E}">
        <p14:creationId xmlns:p14="http://schemas.microsoft.com/office/powerpoint/2010/main" val="63129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/>
          </p:cNvSpPr>
          <p:nvPr/>
        </p:nvSpPr>
        <p:spPr bwMode="auto">
          <a:xfrm>
            <a:off x="2463800" y="381000"/>
            <a:ext cx="4203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sz="2800" b="1">
                <a:solidFill>
                  <a:schemeClr val="tx1"/>
                </a:solidFill>
                <a:latin typeface="Courier" charset="0"/>
                <a:ea typeface="ＭＳ Ｐゴシック" charset="0"/>
                <a:sym typeface="Courier" charset="0"/>
              </a:rPr>
              <a:t>youtube.com/apigee</a:t>
            </a:r>
          </a:p>
        </p:txBody>
      </p:sp>
      <p:pic>
        <p:nvPicPr>
          <p:cNvPr id="2" name="Picture 1" descr="Screen Shot 2012-03-27 at 1.38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2" y="914400"/>
            <a:ext cx="6483576" cy="55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2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762000" y="3083004"/>
            <a:ext cx="7086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Developing for Glass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7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Built on Android 4.0.4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5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No store or formal distribution method for Apps yet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45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“GDK” will be unveiled next week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4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.</a:t>
            </a:r>
            <a:r>
              <a:rPr lang="en-US" sz="2800" dirty="0" err="1" smtClean="0"/>
              <a:t>apk</a:t>
            </a:r>
            <a:r>
              <a:rPr lang="en-US" sz="2800" dirty="0" smtClean="0"/>
              <a:t> Android development or “Mirror API”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/>
              <a:t>Frequent operating system and API updates, as well as forthcoming hardware updates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8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HTML5 / </a:t>
            </a:r>
            <a:r>
              <a:rPr lang="en-US" sz="2800" dirty="0" err="1" smtClean="0"/>
              <a:t>PhoneGap</a:t>
            </a:r>
            <a:r>
              <a:rPr lang="en-US" sz="2800" dirty="0" smtClean="0"/>
              <a:t> works!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0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762000" y="3083004"/>
            <a:ext cx="7086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Developing for Glass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2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Glass</a:t>
            </a:r>
          </a:p>
          <a:p>
            <a:r>
              <a:rPr lang="en-US" dirty="0" smtClean="0"/>
              <a:t>ADT Bundle or IDE with ADT Plugin </a:t>
            </a:r>
            <a:r>
              <a:rPr lang="en-US" dirty="0" smtClean="0">
                <a:hlinkClick r:id="rId2"/>
              </a:rPr>
              <a:t>http://developer.android.com/sdk/installing/bundle.html</a:t>
            </a:r>
            <a:endParaRPr lang="en-US" dirty="0" smtClean="0"/>
          </a:p>
          <a:p>
            <a:r>
              <a:rPr lang="en-US" dirty="0" err="1" smtClean="0"/>
              <a:t>adb</a:t>
            </a:r>
            <a:r>
              <a:rPr lang="en-US" dirty="0" smtClean="0"/>
              <a:t> $PATH variable setup </a:t>
            </a:r>
            <a:r>
              <a:rPr lang="en-US" dirty="0" smtClean="0">
                <a:hlinkClick r:id="rId3"/>
              </a:rPr>
              <a:t>http://developer.android.com/tools/help/adb.html</a:t>
            </a:r>
            <a:endParaRPr lang="en-US" dirty="0" smtClean="0"/>
          </a:p>
          <a:p>
            <a:r>
              <a:rPr lang="en-US" dirty="0" err="1" smtClean="0"/>
              <a:t>PhoneGap</a:t>
            </a:r>
            <a:r>
              <a:rPr lang="en-US" dirty="0" smtClean="0"/>
              <a:t> (2.7.0+) </a:t>
            </a:r>
            <a:r>
              <a:rPr lang="en-US" dirty="0" smtClean="0">
                <a:hlinkClick r:id="rId4"/>
              </a:rPr>
              <a:t>http://phonegap.com/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PhoneGap</a:t>
            </a:r>
            <a:r>
              <a:rPr lang="en-US" dirty="0" smtClean="0"/>
              <a:t> for Google Glass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9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5-08 at 3.0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580" y="1119424"/>
            <a:ext cx="7856840" cy="5433776"/>
          </a:xfrm>
          <a:prstGeom prst="rect">
            <a:avLst/>
          </a:prstGeom>
        </p:spPr>
      </p:pic>
      <p:sp>
        <p:nvSpPr>
          <p:cNvPr id="3" name="Rectangle 4"/>
          <p:cNvSpPr>
            <a:spLocks/>
          </p:cNvSpPr>
          <p:nvPr/>
        </p:nvSpPr>
        <p:spPr bwMode="auto">
          <a:xfrm>
            <a:off x="1606550" y="381000"/>
            <a:ext cx="59309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sz="2800" b="1" dirty="0" err="1" smtClean="0">
                <a:latin typeface="Courier" charset="0"/>
                <a:ea typeface="ＭＳ Ｐゴシック" charset="0"/>
                <a:sym typeface="Courier" charset="0"/>
              </a:rPr>
              <a:t>slideshare.net</a:t>
            </a:r>
            <a:r>
              <a:rPr lang="en-US" sz="2800" b="1" dirty="0">
                <a:latin typeface="Courier" charset="0"/>
                <a:ea typeface="ＭＳ Ｐゴシック" charset="0"/>
                <a:sym typeface="Courier" charset="0"/>
              </a:rPr>
              <a:t>/</a:t>
            </a:r>
            <a:r>
              <a:rPr lang="en-US" sz="2800" b="1" dirty="0" err="1">
                <a:latin typeface="Courier" charset="0"/>
                <a:ea typeface="ＭＳ Ｐゴシック" charset="0"/>
                <a:sym typeface="Courier" charset="0"/>
              </a:rPr>
              <a:t>apigee</a:t>
            </a:r>
            <a:endParaRPr lang="en-US" sz="2800" b="1" dirty="0">
              <a:solidFill>
                <a:schemeClr val="tx1"/>
              </a:solidFill>
              <a:latin typeface="Courier" charset="0"/>
              <a:ea typeface="ＭＳ Ｐゴシック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8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r>
              <a:rPr lang="en-US" sz="2800" dirty="0" smtClean="0"/>
              <a:t>Starter Example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github.com</a:t>
            </a:r>
            <a:r>
              <a:rPr lang="en-US" sz="2800" dirty="0">
                <a:hlinkClick r:id="rId3"/>
              </a:rPr>
              <a:t>/brendajin/googleglass-phonegap-example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3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762000" y="3083004"/>
            <a:ext cx="7086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Preparing for Glass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6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From a UX standpoint, Glass is not mobile</a:t>
            </a:r>
            <a:br>
              <a:rPr lang="en-US" sz="2800" dirty="0" smtClean="0"/>
            </a:br>
            <a:r>
              <a:rPr lang="en-US" sz="2800" dirty="0" smtClean="0"/>
              <a:t>From a code standpoint, Glass is mobile enough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10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All network calls go through phone, so latency/performance/API behavior mostly the same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1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dirty="0" smtClean="0"/>
              <a:t>UX is likely to drive needs for different data, more data, and more contextualized data, but delivery methods will be similar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5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dirty="0" smtClean="0"/>
              <a:t>Is Google Glass more Opportunity than Challenge?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3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i="1" dirty="0" err="1"/>
              <a:t>Smartglasses</a:t>
            </a:r>
            <a:r>
              <a:rPr lang="en-US" sz="2800" i="1" dirty="0"/>
              <a:t> May Begin to Save the Field Service Industry $1 Billion per Year</a:t>
            </a:r>
            <a:br>
              <a:rPr lang="en-US" sz="2800" i="1" dirty="0"/>
            </a:b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://www.gartner.com/newsroom/id/</a:t>
            </a:r>
            <a:r>
              <a:rPr lang="en-US" sz="2800" dirty="0" smtClean="0">
                <a:hlinkClick r:id="rId3"/>
              </a:rPr>
              <a:t>2618415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7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dirty="0" smtClean="0"/>
              <a:t>Retail</a:t>
            </a:r>
            <a:br>
              <a:rPr lang="en-US" sz="2800" dirty="0" smtClean="0"/>
            </a:b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>
                <a:hlinkClick r:id="rId3"/>
              </a:rPr>
              <a:t>http://www.theverge.com/2013/11/11/5091086/meet-the-first-and-only-company-making-money-through-its-google-glass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dirty="0" smtClean="0"/>
              <a:t>Construction</a:t>
            </a:r>
            <a:br>
              <a:rPr lang="en-US" sz="2800" dirty="0" smtClean="0"/>
            </a:b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i="1" dirty="0">
                <a:hlinkClick r:id="rId3"/>
              </a:rPr>
              <a:t>http://www.zdnet.com/enterprise-apps-landing-on-google-glass-by-2014-7000017040/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19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dirty="0" smtClean="0"/>
              <a:t>Law Enforcement</a:t>
            </a:r>
            <a:br>
              <a:rPr lang="en-US" sz="2800" dirty="0" smtClean="0"/>
            </a:b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dirty="0">
                <a:hlinkClick r:id="rId3"/>
              </a:rPr>
              <a:t>http://www.policeone.com/police-technology/articles/6586212-Google-Glass-comes-to-law-enforcement/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4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1179" y="4343400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C2C2C"/>
                </a:solidFill>
                <a:latin typeface="Calibri" pitchFamily="34" charset="0"/>
              </a:rPr>
              <a:t>@</a:t>
            </a:r>
            <a:r>
              <a:rPr lang="en-US" b="1" dirty="0" err="1" smtClean="0">
                <a:solidFill>
                  <a:srgbClr val="2C2C2C"/>
                </a:solidFill>
                <a:latin typeface="Calibri" pitchFamily="34" charset="0"/>
              </a:rPr>
              <a:t>cyberneticlove</a:t>
            </a:r>
            <a:endParaRPr lang="en-US" b="1" dirty="0" smtClean="0">
              <a:solidFill>
                <a:srgbClr val="2C2C2C"/>
              </a:solidFill>
              <a:latin typeface="Calibri" pitchFamily="34" charset="0"/>
            </a:endParaRPr>
          </a:p>
          <a:p>
            <a:pPr algn="ctr"/>
            <a:r>
              <a:rPr lang="en-US" dirty="0" smtClean="0">
                <a:solidFill>
                  <a:srgbClr val="2C2C2C"/>
                </a:solidFill>
                <a:latin typeface="Calibri" pitchFamily="34" charset="0"/>
              </a:rPr>
              <a:t>Brenda Jin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33030" y="4343400"/>
            <a:ext cx="1472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C2C2C"/>
                </a:solidFill>
                <a:latin typeface="Calibri" pitchFamily="34" charset="0"/>
              </a:rPr>
              <a:t>@</a:t>
            </a:r>
            <a:r>
              <a:rPr lang="en-US" b="1" dirty="0" err="1" smtClean="0">
                <a:solidFill>
                  <a:srgbClr val="2C2C2C"/>
                </a:solidFill>
                <a:latin typeface="Calibri" pitchFamily="34" charset="0"/>
              </a:rPr>
              <a:t>timanglade</a:t>
            </a:r>
            <a:endParaRPr lang="en-US" b="1" dirty="0" smtClean="0">
              <a:solidFill>
                <a:srgbClr val="2C2C2C"/>
              </a:solidFill>
              <a:latin typeface="Calibri" pitchFamily="34" charset="0"/>
            </a:endParaRPr>
          </a:p>
          <a:p>
            <a:pPr algn="ctr"/>
            <a:r>
              <a:rPr lang="en-US" dirty="0" smtClean="0">
                <a:solidFill>
                  <a:srgbClr val="2C2C2C"/>
                </a:solidFill>
                <a:latin typeface="Calibri" pitchFamily="34" charset="0"/>
              </a:rPr>
              <a:t>Tim Anglade</a:t>
            </a:r>
            <a:endParaRPr lang="en-US" dirty="0"/>
          </a:p>
        </p:txBody>
      </p:sp>
      <p:pic>
        <p:nvPicPr>
          <p:cNvPr id="4" name="Picture 3" descr="Brenda-J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6000"/>
            <a:ext cx="1905000" cy="1893593"/>
          </a:xfrm>
          <a:prstGeom prst="rect">
            <a:avLst/>
          </a:prstGeom>
        </p:spPr>
      </p:pic>
      <p:pic>
        <p:nvPicPr>
          <p:cNvPr id="7" name="Picture 6" descr="Tim-Anglad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86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2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dirty="0" smtClean="0"/>
              <a:t>Healthcare</a:t>
            </a:r>
            <a:br>
              <a:rPr lang="en-US" sz="2800" dirty="0" smtClean="0"/>
            </a:b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en-US" sz="2800" dirty="0">
                <a:hlinkClick r:id="rId3"/>
              </a:rPr>
              <a:t>https://www.youtube.com/watch?v=ssldTFWBv3E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3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dirty="0" smtClean="0"/>
              <a:t>Tons of consumer opportunities…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i="1" dirty="0"/>
              <a:t/>
            </a:r>
            <a:br>
              <a:rPr lang="en-US" sz="2800" i="1" dirty="0"/>
            </a:br>
            <a:r>
              <a:rPr lang="en-US" sz="2800" dirty="0">
                <a:hlinkClick r:id="rId3"/>
              </a:rPr>
              <a:t>http://techcrunch.com/2013/10/09/race-yourself/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 descr="screen-shot-2013-10-09-at-14-10-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8128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http://venturebeat.com/2013/08/21/field-trip-is-the-coolest-most-inventive-google-glass-app-weve-seen-yet/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ield-trip-google-glas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7086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9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dirty="0" smtClean="0"/>
              <a:t>What to they have in common?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4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371600"/>
          </a:xfrm>
        </p:spPr>
        <p:txBody>
          <a:bodyPr/>
          <a:lstStyle/>
          <a:p>
            <a:pPr algn="l"/>
            <a:r>
              <a:rPr lang="en-US" sz="2800" dirty="0" smtClean="0"/>
              <a:t>1. Think of the UX</a:t>
            </a:r>
            <a:br>
              <a:rPr lang="en-US" sz="2800" dirty="0" smtClean="0"/>
            </a:br>
            <a:r>
              <a:rPr lang="en-US" sz="2800" dirty="0" smtClean="0"/>
              <a:t>2. Think of the data you’ll need</a:t>
            </a:r>
            <a:br>
              <a:rPr lang="en-US" sz="2800" dirty="0" smtClean="0"/>
            </a:br>
            <a:r>
              <a:rPr lang="en-US" sz="2800" dirty="0" smtClean="0"/>
              <a:t>3. Make it happen!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24111" y="30338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762000" y="3083004"/>
            <a:ext cx="7086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Q&amp;A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9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143000" y="2971800"/>
            <a:ext cx="6934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C2C2C"/>
                </a:solidFill>
                <a:latin typeface="+mj-lt"/>
              </a:rPr>
              <a:t>groups.google.com/group/api-</a:t>
            </a:r>
            <a:r>
              <a:rPr lang="en-US" sz="2800" b="1" dirty="0" smtClean="0">
                <a:solidFill>
                  <a:srgbClr val="2C2C2C"/>
                </a:solidFill>
                <a:latin typeface="+mj-lt"/>
              </a:rPr>
              <a:t>craft</a:t>
            </a:r>
          </a:p>
          <a:p>
            <a:r>
              <a:rPr lang="en-US" sz="2800" b="1" dirty="0" err="1">
                <a:solidFill>
                  <a:srgbClr val="2C2C2C"/>
                </a:solidFill>
                <a:latin typeface="+mj-lt"/>
              </a:rPr>
              <a:t>groups.google.com</a:t>
            </a:r>
            <a:r>
              <a:rPr lang="en-US" sz="2800" b="1" dirty="0">
                <a:solidFill>
                  <a:srgbClr val="2C2C2C"/>
                </a:solidFill>
                <a:latin typeface="+mj-lt"/>
              </a:rPr>
              <a:t>/group/</a:t>
            </a:r>
            <a:r>
              <a:rPr lang="en-US" sz="2800" b="1" dirty="0" smtClean="0">
                <a:solidFill>
                  <a:srgbClr val="2C2C2C"/>
                </a:solidFill>
                <a:latin typeface="+mj-lt"/>
              </a:rPr>
              <a:t>app-</a:t>
            </a:r>
            <a:r>
              <a:rPr lang="en-US" sz="2800" b="1" dirty="0">
                <a:solidFill>
                  <a:srgbClr val="2C2C2C"/>
                </a:solidFill>
                <a:latin typeface="+mj-lt"/>
              </a:rPr>
              <a:t>craft</a:t>
            </a:r>
          </a:p>
          <a:p>
            <a:endParaRPr lang="en-US" sz="2800" b="1" dirty="0">
              <a:solidFill>
                <a:srgbClr val="2C2C2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704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60771" name="TextBox 3"/>
          <p:cNvSpPr txBox="1">
            <a:spLocks noChangeArrowheads="1"/>
          </p:cNvSpPr>
          <p:nvPr/>
        </p:nvSpPr>
        <p:spPr bwMode="auto">
          <a:xfrm>
            <a:off x="609600" y="1798638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THANK YOU</a:t>
            </a:r>
          </a:p>
          <a:p>
            <a:endParaRPr lang="en-US" sz="66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0773" name="TextBox 3"/>
          <p:cNvSpPr txBox="1">
            <a:spLocks noChangeArrowheads="1"/>
          </p:cNvSpPr>
          <p:nvPr/>
        </p:nvSpPr>
        <p:spPr bwMode="auto">
          <a:xfrm>
            <a:off x="609600" y="3170238"/>
            <a:ext cx="82296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Calibri" pitchFamily="34" charset="0"/>
              </a:rPr>
              <a:t>Questions and ideas to:</a:t>
            </a:r>
            <a:endParaRPr lang="en-US" sz="3200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  <a:latin typeface="Calibri" pitchFamily="34" charset="0"/>
              </a:rPr>
              <a:t>cyberneticlove</a:t>
            </a:r>
            <a:endParaRPr lang="en-US" sz="3200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Calibri" pitchFamily="34" charset="0"/>
              </a:rPr>
              <a:t>@</a:t>
            </a:r>
            <a:r>
              <a:rPr lang="en-US" sz="3200" dirty="0" err="1" smtClean="0">
                <a:solidFill>
                  <a:schemeClr val="bg1"/>
                </a:solidFill>
                <a:latin typeface="Calibri" pitchFamily="34" charset="0"/>
              </a:rPr>
              <a:t>timanglade</a:t>
            </a:r>
            <a:endParaRPr lang="en-US" sz="3200" dirty="0">
              <a:solidFill>
                <a:srgbClr val="D7D7D7"/>
              </a:solidFill>
              <a:latin typeface="Calibri" pitchFamily="34" charset="0"/>
            </a:endParaRPr>
          </a:p>
          <a:p>
            <a:endParaRPr lang="en-US" sz="3200" dirty="0" smtClean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304800"/>
            <a:ext cx="8382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5334000"/>
            <a:ext cx="6934200" cy="26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en-US" dirty="0" smtClean="0">
                <a:solidFill>
                  <a:schemeClr val="bg1"/>
                </a:solidFill>
              </a:rPr>
              <a:t>groups.google.com/group/api-craft</a:t>
            </a:r>
          </a:p>
          <a:p>
            <a:pPr algn="l" eaLnBrk="1" hangingPunct="1">
              <a:lnSpc>
                <a:spcPct val="80000"/>
              </a:lnSpc>
            </a:pPr>
            <a:r>
              <a:rPr lang="en-US" dirty="0" err="1">
                <a:solidFill>
                  <a:schemeClr val="bg1"/>
                </a:solidFill>
              </a:rPr>
              <a:t>groups.google.com</a:t>
            </a:r>
            <a:r>
              <a:rPr lang="en-US" dirty="0">
                <a:solidFill>
                  <a:schemeClr val="bg1"/>
                </a:solidFill>
              </a:rPr>
              <a:t>/group/</a:t>
            </a:r>
            <a:r>
              <a:rPr lang="en-US" dirty="0" smtClean="0">
                <a:solidFill>
                  <a:schemeClr val="bg1"/>
                </a:solidFill>
              </a:rPr>
              <a:t>app-</a:t>
            </a:r>
            <a:r>
              <a:rPr lang="en-US" dirty="0">
                <a:solidFill>
                  <a:schemeClr val="bg1"/>
                </a:solidFill>
              </a:rPr>
              <a:t>craft</a:t>
            </a:r>
          </a:p>
          <a:p>
            <a:pPr algn="l" eaLnBrk="1" hangingPunct="1">
              <a:lnSpc>
                <a:spcPct val="80000"/>
              </a:lnSpc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F383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04800" y="3083004"/>
            <a:ext cx="8610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alibri" pitchFamily="34" charset="0"/>
              </a:rPr>
              <a:t>Overview of Google Glass</a:t>
            </a:r>
            <a:endParaRPr lang="en-US" sz="6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ect">
            <a:avLst/>
          </a:prstGeom>
          <a:noFill/>
          <a:ln w="6350">
            <a:solidFill>
              <a:srgbClr val="84848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28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458200" cy="1143000"/>
          </a:xfrm>
        </p:spPr>
        <p:txBody>
          <a:bodyPr/>
          <a:lstStyle/>
          <a:p>
            <a:pPr algn="l"/>
            <a:r>
              <a:rPr lang="en-US" sz="2800" dirty="0" smtClean="0"/>
              <a:t>Wearable computer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769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</a:p>
          <a:p>
            <a:r>
              <a:rPr lang="en-US" dirty="0" smtClean="0"/>
              <a:t>Camera</a:t>
            </a:r>
          </a:p>
          <a:p>
            <a:r>
              <a:rPr lang="en-US" dirty="0" smtClean="0"/>
              <a:t>Directional Pad</a:t>
            </a:r>
          </a:p>
          <a:p>
            <a:r>
              <a:rPr lang="en-US" dirty="0" smtClean="0"/>
              <a:t>Speaker</a:t>
            </a:r>
          </a:p>
          <a:p>
            <a:r>
              <a:rPr lang="en-US" dirty="0" smtClean="0"/>
              <a:t>Microphone</a:t>
            </a:r>
          </a:p>
          <a:p>
            <a:r>
              <a:rPr lang="en-US" dirty="0" smtClean="0"/>
              <a:t>No GPS!</a:t>
            </a:r>
          </a:p>
          <a:p>
            <a:r>
              <a:rPr lang="en-US" dirty="0" smtClean="0"/>
              <a:t>No radio!</a:t>
            </a:r>
          </a:p>
          <a:p>
            <a:r>
              <a:rPr lang="en-US" dirty="0" smtClean="0"/>
              <a:t>Public release Spring/Summer 2014</a:t>
            </a:r>
          </a:p>
        </p:txBody>
      </p:sp>
    </p:spTree>
    <p:extLst>
      <p:ext uri="{BB962C8B-B14F-4D97-AF65-F5344CB8AC3E}">
        <p14:creationId xmlns:p14="http://schemas.microsoft.com/office/powerpoint/2010/main" val="144511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ardown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68" r="-13868"/>
          <a:stretch>
            <a:fillRect/>
          </a:stretch>
        </p:blipFill>
        <p:spPr>
          <a:xfrm>
            <a:off x="-802105" y="508000"/>
            <a:ext cx="10434329" cy="5738479"/>
          </a:xfrm>
        </p:spPr>
      </p:pic>
      <p:sp>
        <p:nvSpPr>
          <p:cNvPr id="6" name="TextBox 5"/>
          <p:cNvSpPr txBox="1"/>
          <p:nvPr/>
        </p:nvSpPr>
        <p:spPr>
          <a:xfrm>
            <a:off x="2843337" y="6240714"/>
            <a:ext cx="561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 smtClean="0"/>
              <a:t>Source: http://</a:t>
            </a:r>
            <a:r>
              <a:rPr lang="pl-PL" dirty="0" err="1" smtClean="0"/>
              <a:t>www.catwig.com</a:t>
            </a:r>
            <a:r>
              <a:rPr lang="pl-PL" dirty="0" smtClean="0"/>
              <a:t>/</a:t>
            </a:r>
            <a:r>
              <a:rPr lang="pl-PL" dirty="0" err="1" smtClean="0"/>
              <a:t>google-glass-teardown</a:t>
            </a:r>
            <a:r>
              <a:rPr lang="pl-PL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6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ploded-isometric-thum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58" y="13376"/>
            <a:ext cx="9450696" cy="6296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3337" y="6240714"/>
            <a:ext cx="561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dirty="0" smtClean="0"/>
              <a:t>Source: http://</a:t>
            </a:r>
            <a:r>
              <a:rPr lang="pl-PL" dirty="0" err="1" smtClean="0"/>
              <a:t>www.catwig.com</a:t>
            </a:r>
            <a:r>
              <a:rPr lang="pl-PL" dirty="0" smtClean="0"/>
              <a:t>/</a:t>
            </a:r>
            <a:r>
              <a:rPr lang="pl-PL" dirty="0" err="1" smtClean="0"/>
              <a:t>google-glass-teardown</a:t>
            </a:r>
            <a:r>
              <a:rPr lang="pl-PL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B9420D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20909</TotalTime>
  <Words>460</Words>
  <Application>Microsoft Macintosh PowerPoint</Application>
  <PresentationFormat>On-screen Show (4:3)</PresentationFormat>
  <Paragraphs>117</Paragraphs>
  <Slides>47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Wearable computer</vt:lpstr>
      <vt:lpstr>Hardware Features</vt:lpstr>
      <vt:lpstr>PowerPoint Presentation</vt:lpstr>
      <vt:lpstr>PowerPoint Presentation</vt:lpstr>
      <vt:lpstr>Software Features</vt:lpstr>
      <vt:lpstr>PowerPoint Presentation</vt:lpstr>
      <vt:lpstr>Text/Email</vt:lpstr>
      <vt:lpstr>Biking Directions</vt:lpstr>
      <vt:lpstr>Google Now Search</vt:lpstr>
      <vt:lpstr>PowerPoint Presentation</vt:lpstr>
      <vt:lpstr>Glass is extremely mobile but is not a mobile phone</vt:lpstr>
      <vt:lpstr>Real estate is limited</vt:lpstr>
      <vt:lpstr>Best Glass Experieces</vt:lpstr>
      <vt:lpstr>Limitations</vt:lpstr>
      <vt:lpstr>PowerPoint Presentation</vt:lpstr>
      <vt:lpstr>Built on Android 4.0.4</vt:lpstr>
      <vt:lpstr>No store or formal distribution method for Apps yet</vt:lpstr>
      <vt:lpstr>“GDK” will be unveiled next week</vt:lpstr>
      <vt:lpstr>.apk Android development or “Mirror API”</vt:lpstr>
      <vt:lpstr>Frequent operating system and API updates, as well as forthcoming hardware updates</vt:lpstr>
      <vt:lpstr>HTML5 / PhoneGap works!</vt:lpstr>
      <vt:lpstr>PowerPoint Presentation</vt:lpstr>
      <vt:lpstr>What you need</vt:lpstr>
      <vt:lpstr>Demo</vt:lpstr>
      <vt:lpstr>Starter Example github.com/brendajin/googleglass-phonegap-example</vt:lpstr>
      <vt:lpstr>PowerPoint Presentation</vt:lpstr>
      <vt:lpstr>From a UX standpoint, Glass is not mobile From a code standpoint, Glass is mobile enough</vt:lpstr>
      <vt:lpstr>All network calls go through phone, so latency/performance/API behavior mostly the same</vt:lpstr>
      <vt:lpstr>UX is likely to drive needs for different data, more data, and more contextualized data, but delivery methods will be similar</vt:lpstr>
      <vt:lpstr>Is Google Glass more Opportunity than Challenge?</vt:lpstr>
      <vt:lpstr>Smartglasses May Begin to Save the Field Service Industry $1 Billion per Year  http://www.gartner.com/newsroom/id/2618415</vt:lpstr>
      <vt:lpstr>Retail  http://www.theverge.com/2013/11/11/5091086/meet-the-first-and-only-company-making-money-through-its-google-glass</vt:lpstr>
      <vt:lpstr>Construction  http://www.zdnet.com/enterprise-apps-landing-on-google-glass-by-2014-7000017040/</vt:lpstr>
      <vt:lpstr>Law Enforcement  http://www.policeone.com/police-technology/articles/6586212-Google-Glass-comes-to-law-enforcement/</vt:lpstr>
      <vt:lpstr>Healthcare  https://www.youtube.com/watch?v=ssldTFWBv3E</vt:lpstr>
      <vt:lpstr>Tons of consumer opportunities…             http://techcrunch.com/2013/10/09/race-yourself/</vt:lpstr>
      <vt:lpstr>            http://venturebeat.com/2013/08/21/field-trip-is-the-coolest-most-inventive-google-glass-app-weve-seen-yet/</vt:lpstr>
      <vt:lpstr>What to they have in common?</vt:lpstr>
      <vt:lpstr>1. Think of the UX 2. Think of the data you’ll need 3. Make it happen!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</dc:creator>
  <cp:lastModifiedBy>Microsoft Office User</cp:lastModifiedBy>
  <cp:revision>742</cp:revision>
  <dcterms:created xsi:type="dcterms:W3CDTF">2010-04-28T23:04:14Z</dcterms:created>
  <dcterms:modified xsi:type="dcterms:W3CDTF">2013-11-14T17:19:27Z</dcterms:modified>
</cp:coreProperties>
</file>