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Inter"/>
      <p:regular r:id="rId45"/>
      <p:bold r:id="rId46"/>
      <p:italic r:id="rId47"/>
      <p:boldItalic r:id="rId48"/>
    </p:embeddedFont>
    <p:embeddedFont>
      <p:font typeface="Space Grotesk Medium"/>
      <p:regular r:id="rId49"/>
      <p:bold r:id="rId50"/>
    </p:embeddedFont>
    <p:embeddedFont>
      <p:font typeface="Space Grotesk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Inter-boldItalic.fntdata"/><Relationship Id="rId47" Type="http://schemas.openxmlformats.org/officeDocument/2006/relationships/font" Target="fonts/Inter-italic.fntdata"/><Relationship Id="rId49" Type="http://schemas.openxmlformats.org/officeDocument/2006/relationships/font" Target="fonts/SpaceGrotesk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SpaceGrotesk-regular.fntdata"/><Relationship Id="rId50" Type="http://schemas.openxmlformats.org/officeDocument/2006/relationships/font" Target="fonts/SpaceGroteskMedium-bold.fntdata"/><Relationship Id="rId52" Type="http://schemas.openxmlformats.org/officeDocument/2006/relationships/font" Target="fonts/SpaceGrotes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498b7d850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498b7d8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498b7d85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498b7d8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498b7d850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498b7d8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498b7d85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498b7d8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1c341afb7_0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1c341afb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164e6e6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164e6e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164e6e6b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164e6e6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164e6e6b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164e6e6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164e6e6b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164e6e6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164e6e6b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164e6e6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1c341afb7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1c341afb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1c341afb7_0_5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1c341afb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1c341afb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41c341afb7_0_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1c341afb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1c341af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c341afb7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1c341afb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1c341afb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1c341af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1c341afb7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1c341afb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1c341afb7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1c341afb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41c341afb7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41c341afb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1c341afb7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1c341afb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1c341afb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1c341afb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5d5b72382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f5d5b723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5e08fd59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f5e08fd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1c341af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41c341a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f5e08fd59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f5e08fd5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f5e08fd59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f5e08fd5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5e08fd59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5e08fd5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1c341afb7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41c341afb7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7a25c2d4c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7a25c2d4c7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498b7d85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498b7d8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498b7d85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498b7d85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https://learn.microsoft.com/en-us/dotnet/api/azure.messaging.servicebus.servicebusmessage?view=azure-dotnet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98b7d85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98b7d8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https://learn.microsoft.com/en-us/dotnet/api/azure.messaging.servicebus.servicebusmessage?view=azure-dotnet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98b7d85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498b7d8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98b7d85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98b7d8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98b7d85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98b7d8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1" Type="http://schemas.openxmlformats.org/officeDocument/2006/relationships/image" Target="../media/image10.png"/><Relationship Id="rId10" Type="http://schemas.openxmlformats.org/officeDocument/2006/relationships/image" Target="../media/image5.png"/><Relationship Id="rId12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4800"/>
              <a:buFont typeface="Space Grotesk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C1FF"/>
              </a:buClr>
              <a:buSzPts val="2400"/>
              <a:buNone/>
              <a:defRPr sz="24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8200" y="515579"/>
            <a:ext cx="9144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838199" y="1212671"/>
            <a:ext cx="9753599" cy="3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C1FF"/>
              </a:buClr>
              <a:buSzPts val="2000"/>
              <a:buNone/>
              <a:defRPr sz="20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">
  <p:cSld name="ONE_COLUMN_TEXT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  <p15:guide id="5" orient="horz" pos="1209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720000" y="2672767"/>
            <a:ext cx="6625500" cy="1056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720000" y="3729567"/>
            <a:ext cx="6625500" cy="10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720000" y="5540667"/>
            <a:ext cx="37485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7226">
          <p15:clr>
            <a:srgbClr val="FA7B17"/>
          </p15:clr>
        </p15:guide>
        <p15:guide id="3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 Title 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16233" y="832967"/>
            <a:ext cx="5075767" cy="545706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ctrTitle"/>
          </p:nvPr>
        </p:nvSpPr>
        <p:spPr>
          <a:xfrm>
            <a:off x="720000" y="2456000"/>
            <a:ext cx="6625500" cy="1946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722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 Title  1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720000" y="2456000"/>
            <a:ext cx="6625500" cy="1946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66389" y="0"/>
            <a:ext cx="6625600" cy="446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72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TITLE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7226">
          <p15:clr>
            <a:srgbClr val="FA7B17"/>
          </p15:clr>
        </p15:guide>
        <p15:guide id="3" orient="horz" pos="454">
          <p15:clr>
            <a:srgbClr val="FA7B17"/>
          </p15:clr>
        </p15:guide>
        <p15:guide id="4" orient="horz" pos="408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Grid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0000" y="480000"/>
            <a:ext cx="58635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20000" y="1440000"/>
            <a:ext cx="48000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6672000" y="4160800"/>
            <a:ext cx="48000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907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  <p15:guide id="6" orient="horz" pos="408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Half Text">
  <p:cSld name="ONE_COLUMN_TEXT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20000" y="480000"/>
            <a:ext cx="58635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720000" y="2280000"/>
            <a:ext cx="53937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720000" y="1080000"/>
            <a:ext cx="58635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97" name="Google Shape;9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436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  <p15:guide id="6" orient="horz" pos="408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Black Background">
  <p:cSld name="ONE_COLUMN_TEXT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2071233"/>
            <a:ext cx="58635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720000" y="2671233"/>
            <a:ext cx="53937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pos="454">
          <p15:clr>
            <a:srgbClr val="FA7B17"/>
          </p15:clr>
        </p15:guide>
        <p15:guide id="3" pos="7226">
          <p15:clr>
            <a:srgbClr val="FA7B17"/>
          </p15:clr>
        </p15:guide>
        <p15:guide id="4" orient="horz" pos="4082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">
  <p:cSld name="ONE_COLUMN_TEXT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20000" y="2280000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6672000" y="2279983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07" name="Google Shape;10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436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Dark Blue">
  <p:cSld name="ONE_COLUMN_TEXT_3_2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720000" y="2280000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19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6672000" y="2279983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436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-column Mint">
  <p:cSld name="ONE_COLUMN_TEXT_3_3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0000" y="2280000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16" name="Google Shape;116;p23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6672000" y="2279983"/>
            <a:ext cx="4800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436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">
  <p:cSld name="ONE_COLUMN_TEXT_3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22" name="Google Shape;12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720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24" name="Google Shape;124;p24"/>
          <p:cNvSpPr txBox="1"/>
          <p:nvPr>
            <p:ph idx="2" type="subTitle"/>
          </p:nvPr>
        </p:nvSpPr>
        <p:spPr>
          <a:xfrm>
            <a:off x="720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3" type="body"/>
          </p:nvPr>
        </p:nvSpPr>
        <p:spPr>
          <a:xfrm>
            <a:off x="4656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26" name="Google Shape;126;p24"/>
          <p:cNvSpPr txBox="1"/>
          <p:nvPr>
            <p:ph idx="4" type="subTitle"/>
          </p:nvPr>
        </p:nvSpPr>
        <p:spPr>
          <a:xfrm>
            <a:off x="4656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5" type="subTitle"/>
          </p:nvPr>
        </p:nvSpPr>
        <p:spPr>
          <a:xfrm>
            <a:off x="8592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6" type="body"/>
          </p:nvPr>
        </p:nvSpPr>
        <p:spPr>
          <a:xfrm>
            <a:off x="8592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Dark Blue">
  <p:cSld name="ONE_COLUMN_TEXT_3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720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2" type="subTitle"/>
          </p:nvPr>
        </p:nvSpPr>
        <p:spPr>
          <a:xfrm>
            <a:off x="720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3" type="body"/>
          </p:nvPr>
        </p:nvSpPr>
        <p:spPr>
          <a:xfrm>
            <a:off x="4656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4" type="subTitle"/>
          </p:nvPr>
        </p:nvSpPr>
        <p:spPr>
          <a:xfrm>
            <a:off x="4656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5" type="subTitle"/>
          </p:nvPr>
        </p:nvSpPr>
        <p:spPr>
          <a:xfrm>
            <a:off x="8592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pace Grotesk Medium"/>
              <a:buNone/>
              <a:defRPr sz="1900">
                <a:solidFill>
                  <a:srgbClr val="FFFFFF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6" type="body"/>
          </p:nvPr>
        </p:nvSpPr>
        <p:spPr>
          <a:xfrm>
            <a:off x="8592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300"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 sz="1300"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 sz="13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-column Mint">
  <p:cSld name="ONE_COLUMN_TEXT_3_1_2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0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subTitle"/>
          </p:nvPr>
        </p:nvSpPr>
        <p:spPr>
          <a:xfrm>
            <a:off x="720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3" type="body"/>
          </p:nvPr>
        </p:nvSpPr>
        <p:spPr>
          <a:xfrm>
            <a:off x="4656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4656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5" type="subTitle"/>
          </p:nvPr>
        </p:nvSpPr>
        <p:spPr>
          <a:xfrm>
            <a:off x="8592000" y="2179032"/>
            <a:ext cx="2880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pace Grotesk Medium"/>
              <a:buNone/>
              <a:defRPr sz="1900">
                <a:solidFill>
                  <a:schemeClr val="dk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6" type="body"/>
          </p:nvPr>
        </p:nvSpPr>
        <p:spPr>
          <a:xfrm>
            <a:off x="8592000" y="2703832"/>
            <a:ext cx="2880000" cy="2579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full width">
  <p:cSld name="ONE_COLUMN_TEXT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720000" y="1920000"/>
            <a:ext cx="10752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49" name="Google Shape;149;p27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209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One Column Dark Blue">
  <p:cSld name="ONE_COLUMN_TEXT_2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0000" y="1920000"/>
            <a:ext cx="10752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209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One Column Mint">
  <p:cSld name="ONE_COLUMN_TEXT_2_1_1"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720000" y="1920000"/>
            <a:ext cx="10752000" cy="3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61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orient="horz" pos="1209">
          <p15:clr>
            <a:srgbClr val="FA7B17"/>
          </p15:clr>
        </p15:guide>
        <p15:guide id="4" pos="454">
          <p15:clr>
            <a:srgbClr val="FA7B17"/>
          </p15:clr>
        </p15:guide>
        <p15:guide id="5" pos="7226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">
  <p:cSld name="ONE_COLUMN_TEXT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720000" y="1080000"/>
            <a:ext cx="107520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65" name="Google Shape;16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680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  <p15:guide id="5" orient="horz" pos="1209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68" name="Google Shape;16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re about">
  <p:cSld name="What were ab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/>
        </p:nvSpPr>
        <p:spPr>
          <a:xfrm>
            <a:off x="977462" y="283779"/>
            <a:ext cx="9614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>
                <a:solidFill>
                  <a:srgbClr val="FBB706"/>
                </a:solidFill>
                <a:latin typeface="Space Grotesk"/>
                <a:ea typeface="Space Grotesk"/>
                <a:cs typeface="Space Grotesk"/>
                <a:sym typeface="Space Grotesk"/>
              </a:rPr>
              <a:t>What we’re about</a:t>
            </a:r>
            <a:endParaRPr sz="4000">
              <a:solidFill>
                <a:srgbClr val="FBB70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Icon&#10;&#10;Description automatically generated" id="15" name="Google Shape;15;p4"/>
          <p:cNvPicPr preferRelativeResize="0"/>
          <p:nvPr/>
        </p:nvPicPr>
        <p:blipFill rotWithShape="1">
          <a:blip r:embed="rId2">
            <a:alphaModFix/>
          </a:blip>
          <a:srcRect b="0" l="-8661" r="-8660" t="0"/>
          <a:stretch/>
        </p:blipFill>
        <p:spPr>
          <a:xfrm>
            <a:off x="742950" y="1552574"/>
            <a:ext cx="14668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medium confidence" id="16" name="Google Shape;16;p4"/>
          <p:cNvPicPr preferRelativeResize="0"/>
          <p:nvPr/>
        </p:nvPicPr>
        <p:blipFill rotWithShape="1">
          <a:blip r:embed="rId3">
            <a:alphaModFix/>
          </a:blip>
          <a:srcRect b="0" l="-18605" r="-18604" t="0"/>
          <a:stretch/>
        </p:blipFill>
        <p:spPr>
          <a:xfrm>
            <a:off x="4578117" y="1552574"/>
            <a:ext cx="14668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brass knucks, weapon, scissors&#10;&#10;Description automatically generated" id="17" name="Google Shape;17;p4"/>
          <p:cNvPicPr preferRelativeResize="0"/>
          <p:nvPr/>
        </p:nvPicPr>
        <p:blipFill rotWithShape="1">
          <a:blip r:embed="rId4">
            <a:alphaModFix/>
          </a:blip>
          <a:srcRect b="0" l="-3903" r="-3903" t="0"/>
          <a:stretch/>
        </p:blipFill>
        <p:spPr>
          <a:xfrm>
            <a:off x="8515350" y="1552574"/>
            <a:ext cx="14668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5543926"/>
            <a:ext cx="514513" cy="58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6338" y="5553074"/>
            <a:ext cx="749147" cy="74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53777" y="5571900"/>
            <a:ext cx="711497" cy="71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626" y="5571900"/>
            <a:ext cx="1103485" cy="733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9">
            <a:alphaModFix/>
          </a:blip>
          <a:srcRect b="0" l="0" r="77580" t="0"/>
          <a:stretch/>
        </p:blipFill>
        <p:spPr>
          <a:xfrm>
            <a:off x="5728611" y="5602877"/>
            <a:ext cx="901114" cy="73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33874" y="5571900"/>
            <a:ext cx="901117" cy="90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4564" y="5602877"/>
            <a:ext cx="2033659" cy="58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819186" y="5527340"/>
            <a:ext cx="800614" cy="8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838200" y="2600325"/>
            <a:ext cx="3028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Automate</a:t>
            </a:r>
            <a:endParaRPr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4676775" y="2601967"/>
            <a:ext cx="3028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Innovate</a:t>
            </a:r>
            <a:endParaRPr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8515350" y="2605141"/>
            <a:ext cx="3028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Transform</a:t>
            </a:r>
            <a:endParaRPr sz="24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38200" y="3247697"/>
            <a:ext cx="257728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Automated continuous delivery allows for incremental benefits to be delivered immediately, so that from day one your cloud platform is providing benefits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4572626" y="3243323"/>
            <a:ext cx="266374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 delve deeply to understand your business needs; we’re adventurous and collaborative in our quest for truly fit-for-purpose solutions - enabling business outcomes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8504564" y="3252884"/>
            <a:ext cx="25772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best part of our job is delivering a platform that meets objectives and delivers value, scale and opportunity to our customers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Dark Blue">
  <p:cSld name="ONE_COLUMN_TEXT_1_1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Mint">
  <p:cSld name="ONE_COLUMN_TEXT_1_1_2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720000" y="480000"/>
            <a:ext cx="10752000" cy="4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174" name="Google Shape;17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1733" y="261200"/>
            <a:ext cx="870267" cy="2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02">
          <p15:clr>
            <a:srgbClr val="FA7B17"/>
          </p15:clr>
        </p15:guide>
        <p15:guide id="2" orient="horz" pos="907">
          <p15:clr>
            <a:srgbClr val="FA7B17"/>
          </p15:clr>
        </p15:guide>
        <p15:guide id="3" pos="454">
          <p15:clr>
            <a:srgbClr val="FA7B17"/>
          </p15:clr>
        </p15:guide>
        <p15:guide id="4" pos="7226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zenix Introduction">
  <p:cSld name="Azenix Introdu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838199" y="1954923"/>
            <a:ext cx="9753599" cy="43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</a:pPr>
            <a:r>
              <a:rPr lang="en-AU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Microsoft specialists that build innovative solutions that allow our customers to focus on what they do best.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977462" y="283779"/>
            <a:ext cx="961433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>
                <a:solidFill>
                  <a:srgbClr val="FBB706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 to Azenix</a:t>
            </a:r>
            <a:endParaRPr sz="4000">
              <a:solidFill>
                <a:srgbClr val="FBB70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977463" y="1150883"/>
            <a:ext cx="96143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rPr>
              <a:t>Who are we?</a:t>
            </a:r>
            <a:endParaRPr sz="2000">
              <a:solidFill>
                <a:srgbClr val="BDC1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6"/>
            <a:ext cx="9753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subTitle"/>
          </p:nvPr>
        </p:nvSpPr>
        <p:spPr>
          <a:xfrm>
            <a:off x="838199" y="1212671"/>
            <a:ext cx="9753599" cy="3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C1FF"/>
              </a:buClr>
              <a:buSzPts val="2000"/>
              <a:buNone/>
              <a:defRPr sz="20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6"/>
            <a:ext cx="9753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subTitle"/>
          </p:nvPr>
        </p:nvSpPr>
        <p:spPr>
          <a:xfrm>
            <a:off x="838200" y="1212671"/>
            <a:ext cx="9753600" cy="3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C1FF"/>
              </a:buClr>
              <a:buSzPts val="2000"/>
              <a:buNone/>
              <a:defRPr sz="20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6"/>
            <a:ext cx="97536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838200" y="1212671"/>
            <a:ext cx="9753600" cy="349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DC1FF"/>
              </a:buClr>
              <a:buSzPts val="2000"/>
              <a:buNone/>
              <a:defRPr sz="2000">
                <a:solidFill>
                  <a:srgbClr val="BDC1FF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838199" y="515579"/>
            <a:ext cx="9143999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38200" y="1485900"/>
            <a:ext cx="465772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838200" y="3924300"/>
            <a:ext cx="465772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6696075" y="1485900"/>
            <a:ext cx="465772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6696075" y="3924300"/>
            <a:ext cx="4657725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515579"/>
            <a:ext cx="9144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/>
          <p:nvPr>
            <p:ph idx="2" type="pic"/>
          </p:nvPr>
        </p:nvSpPr>
        <p:spPr>
          <a:xfrm>
            <a:off x="838200" y="1695450"/>
            <a:ext cx="1466850" cy="67627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0"/>
          <p:cNvSpPr/>
          <p:nvPr>
            <p:ph idx="3" type="pic"/>
          </p:nvPr>
        </p:nvSpPr>
        <p:spPr>
          <a:xfrm>
            <a:off x="4676775" y="1695449"/>
            <a:ext cx="1466850" cy="67627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/>
          <p:nvPr>
            <p:ph idx="4" type="pic"/>
          </p:nvPr>
        </p:nvSpPr>
        <p:spPr>
          <a:xfrm>
            <a:off x="8515350" y="1695449"/>
            <a:ext cx="1466850" cy="67627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38200" y="2600325"/>
            <a:ext cx="3028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5" type="body"/>
          </p:nvPr>
        </p:nvSpPr>
        <p:spPr>
          <a:xfrm>
            <a:off x="4676775" y="2600325"/>
            <a:ext cx="3028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6" type="body"/>
          </p:nvPr>
        </p:nvSpPr>
        <p:spPr>
          <a:xfrm>
            <a:off x="8515350" y="2600325"/>
            <a:ext cx="30289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7" type="body"/>
          </p:nvPr>
        </p:nvSpPr>
        <p:spPr>
          <a:xfrm>
            <a:off x="838200" y="3387725"/>
            <a:ext cx="3028950" cy="24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8" type="body"/>
          </p:nvPr>
        </p:nvSpPr>
        <p:spPr>
          <a:xfrm>
            <a:off x="4676775" y="3387725"/>
            <a:ext cx="3028950" cy="24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9" type="body"/>
          </p:nvPr>
        </p:nvSpPr>
        <p:spPr>
          <a:xfrm>
            <a:off x="8515350" y="3387725"/>
            <a:ext cx="3028950" cy="24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44276" y="180000"/>
            <a:ext cx="1219048" cy="3032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838200" y="515579"/>
            <a:ext cx="91440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4000"/>
              <a:buFont typeface="Space Grotesk"/>
              <a:buNone/>
              <a:defRPr b="0" i="0" sz="4000" u="none" cap="none" strike="noStrike">
                <a:solidFill>
                  <a:srgbClr val="FBB706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 Medium"/>
              <a:buNone/>
              <a:defRPr sz="37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pace Grotesk"/>
              <a:buNone/>
              <a:defRPr sz="37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●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○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■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●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○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■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●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○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pace Grotesk"/>
              <a:buChar char="■"/>
              <a:defRPr sz="1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26.jpg"/><Relationship Id="rId5" Type="http://schemas.openxmlformats.org/officeDocument/2006/relationships/image" Target="../media/image37.png"/><Relationship Id="rId6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706"/>
              </a:buClr>
              <a:buSzPts val="4800"/>
              <a:buFont typeface="Space Grotesk"/>
              <a:buNone/>
            </a:pPr>
            <a:r>
              <a:rPr lang="en-AU"/>
              <a:t>Azure Service Bus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C1FF"/>
              </a:buClr>
              <a:buSzPts val="2400"/>
              <a:buNone/>
            </a:pPr>
            <a:r>
              <a:rPr lang="en-AU"/>
              <a:t>Brendan Richards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74" y="1866550"/>
            <a:ext cx="10540850" cy="35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/>
          <p:nvPr/>
        </p:nvSpPr>
        <p:spPr>
          <a:xfrm>
            <a:off x="3133975" y="261250"/>
            <a:ext cx="3583200" cy="1831200"/>
          </a:xfrm>
          <a:prstGeom prst="wedgeRoundRectCallout">
            <a:avLst>
              <a:gd fmla="val -7335" name="adj1"/>
              <a:gd fmla="val 1065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/>
              <a:t>Filters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Can control which messages go to which subscription.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SQL Filters,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Boolean Filters,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Correlation Filters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74" y="1866550"/>
            <a:ext cx="10540850" cy="35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/>
          <p:nvPr/>
        </p:nvSpPr>
        <p:spPr>
          <a:xfrm>
            <a:off x="3133975" y="261250"/>
            <a:ext cx="3583200" cy="1831200"/>
          </a:xfrm>
          <a:prstGeom prst="wedgeRoundRectCallout">
            <a:avLst>
              <a:gd fmla="val -7335" name="adj1"/>
              <a:gd fmla="val 1065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/>
              <a:t>Actions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Can modify message properties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838200" y="365126"/>
            <a:ext cx="9753600" cy="6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Dead Letter Queue</a:t>
            </a:r>
            <a:endParaRPr/>
          </a:p>
        </p:txBody>
      </p:sp>
      <p:sp>
        <p:nvSpPr>
          <p:cNvPr id="247" name="Google Shape;247;p45"/>
          <p:cNvSpPr txBox="1"/>
          <p:nvPr>
            <p:ph idx="1" type="subTitle"/>
          </p:nvPr>
        </p:nvSpPr>
        <p:spPr>
          <a:xfrm>
            <a:off x="838200" y="1212678"/>
            <a:ext cx="9753600" cy="6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Shadows every queue and subscription</a:t>
            </a:r>
            <a:br>
              <a:rPr lang="en-AU"/>
            </a:br>
            <a:r>
              <a:rPr lang="en-AU"/>
              <a:t> </a:t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20050"/>
            <a:ext cx="9753599" cy="31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10265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Demo: Azure Portal</a:t>
            </a:r>
            <a:endParaRPr/>
          </a:p>
        </p:txBody>
      </p:sp>
      <p:sp>
        <p:nvSpPr>
          <p:cNvPr id="259" name="Google Shape;259;p4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5" y="941800"/>
            <a:ext cx="11900850" cy="5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25" y="941800"/>
            <a:ext cx="11900850" cy="5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 txBox="1"/>
          <p:nvPr/>
        </p:nvSpPr>
        <p:spPr>
          <a:xfrm>
            <a:off x="8772325" y="1164375"/>
            <a:ext cx="2595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566875"/>
            <a:ext cx="10810551" cy="607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8772325" y="1164375"/>
            <a:ext cx="2595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00" y="566875"/>
            <a:ext cx="10810551" cy="607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1"/>
          <p:cNvSpPr txBox="1"/>
          <p:nvPr/>
        </p:nvSpPr>
        <p:spPr>
          <a:xfrm>
            <a:off x="8772325" y="1164375"/>
            <a:ext cx="2595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8772325" y="1164375"/>
            <a:ext cx="2595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5" y="1050325"/>
            <a:ext cx="11967150" cy="51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204950" y="612844"/>
            <a:ext cx="5005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3600" u="none" cap="none" strike="noStrike">
                <a:solidFill>
                  <a:srgbClr val="FBB706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Brendan Richards</a:t>
            </a:r>
            <a:b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 Engineer @ Azenix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UK -&gt; Australia</a:t>
            </a:r>
            <a:b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-&gt; .NET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Linux, Open Source,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Event-Driven Code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600" y="0"/>
            <a:ext cx="66855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Demo: .NET</a:t>
            </a:r>
            <a:endParaRPr/>
          </a:p>
        </p:txBody>
      </p:sp>
      <p:sp>
        <p:nvSpPr>
          <p:cNvPr id="294" name="Google Shape;294;p5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Demo: Function Apps</a:t>
            </a:r>
            <a:endParaRPr/>
          </a:p>
        </p:txBody>
      </p:sp>
      <p:sp>
        <p:nvSpPr>
          <p:cNvPr id="300" name="Google Shape;300;p5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468479" y="1734207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Components</a:t>
            </a:r>
            <a:endParaRPr/>
          </a:p>
        </p:txBody>
      </p:sp>
      <p:sp>
        <p:nvSpPr>
          <p:cNvPr id="306" name="Google Shape;306;p55"/>
          <p:cNvSpPr/>
          <p:nvPr/>
        </p:nvSpPr>
        <p:spPr>
          <a:xfrm>
            <a:off x="468478" y="2439769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.NET Usage</a:t>
            </a:r>
            <a:endParaRPr/>
          </a:p>
        </p:txBody>
      </p:sp>
      <p:sp>
        <p:nvSpPr>
          <p:cNvPr id="307" name="Google Shape;307;p55"/>
          <p:cNvSpPr/>
          <p:nvPr/>
        </p:nvSpPr>
        <p:spPr>
          <a:xfrm>
            <a:off x="468478" y="3145331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Function Apps </a:t>
            </a:r>
            <a:endParaRPr/>
          </a:p>
        </p:txBody>
      </p:sp>
      <p:sp>
        <p:nvSpPr>
          <p:cNvPr id="308" name="Google Shape;308;p55"/>
          <p:cNvSpPr/>
          <p:nvPr/>
        </p:nvSpPr>
        <p:spPr>
          <a:xfrm>
            <a:off x="468477" y="3850893"/>
            <a:ext cx="6061800" cy="5913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 Based Architectures</a:t>
            </a:r>
            <a:endParaRPr/>
          </a:p>
        </p:txBody>
      </p:sp>
      <p:pic>
        <p:nvPicPr>
          <p:cNvPr id="309" name="Google Shape;3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53" y="1722275"/>
            <a:ext cx="3413450" cy="34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5"/>
          <p:cNvSpPr/>
          <p:nvPr/>
        </p:nvSpPr>
        <p:spPr>
          <a:xfrm>
            <a:off x="468477" y="4556468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/>
          <p:nvPr/>
        </p:nvSpPr>
        <p:spPr>
          <a:xfrm>
            <a:off x="146475" y="1065325"/>
            <a:ext cx="11971500" cy="56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0625"/>
            <a:ext cx="11887198" cy="501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838200" y="515579"/>
            <a:ext cx="9144000" cy="55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Commands vs Events</a:t>
            </a:r>
            <a:endParaRPr/>
          </a:p>
        </p:txBody>
      </p:sp>
      <p:sp>
        <p:nvSpPr>
          <p:cNvPr id="322" name="Google Shape;322;p57"/>
          <p:cNvSpPr txBox="1"/>
          <p:nvPr>
            <p:ph idx="1" type="subTitle"/>
          </p:nvPr>
        </p:nvSpPr>
        <p:spPr>
          <a:xfrm>
            <a:off x="838199" y="1212671"/>
            <a:ext cx="9753600" cy="3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7"/>
          <p:cNvSpPr txBox="1"/>
          <p:nvPr>
            <p:ph idx="2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400"/>
              <a:t>Command: ProcessOrder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Tell one other service to do something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Core path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400"/>
              <a:t>Event: OrderReceived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Notify 0-many services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Side Effects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25" y="844875"/>
            <a:ext cx="11887201" cy="59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/>
          <p:nvPr/>
        </p:nvSpPr>
        <p:spPr>
          <a:xfrm>
            <a:off x="2353236" y="1970850"/>
            <a:ext cx="2419200" cy="28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Orchestrator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aka Saga</a:t>
            </a:r>
            <a:endParaRPr sz="1700"/>
          </a:p>
        </p:txBody>
      </p:sp>
      <p:sp>
        <p:nvSpPr>
          <p:cNvPr id="334" name="Google Shape;334;p59"/>
          <p:cNvSpPr/>
          <p:nvPr/>
        </p:nvSpPr>
        <p:spPr>
          <a:xfrm>
            <a:off x="9352722" y="1970850"/>
            <a:ext cx="2419200" cy="28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Dependency</a:t>
            </a:r>
            <a:endParaRPr sz="1600"/>
          </a:p>
        </p:txBody>
      </p:sp>
      <p:sp>
        <p:nvSpPr>
          <p:cNvPr id="335" name="Google Shape;335;p59"/>
          <p:cNvSpPr/>
          <p:nvPr/>
        </p:nvSpPr>
        <p:spPr>
          <a:xfrm>
            <a:off x="5366700" y="1970850"/>
            <a:ext cx="3177300" cy="11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async request</a:t>
            </a:r>
            <a:endParaRPr/>
          </a:p>
        </p:txBody>
      </p:sp>
      <p:sp>
        <p:nvSpPr>
          <p:cNvPr id="336" name="Google Shape;336;p59"/>
          <p:cNvSpPr/>
          <p:nvPr/>
        </p:nvSpPr>
        <p:spPr>
          <a:xfrm>
            <a:off x="5294887" y="3475928"/>
            <a:ext cx="3321000" cy="117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async response</a:t>
            </a:r>
            <a:endParaRPr/>
          </a:p>
        </p:txBody>
      </p:sp>
      <p:sp>
        <p:nvSpPr>
          <p:cNvPr id="337" name="Google Shape;337;p59"/>
          <p:cNvSpPr/>
          <p:nvPr/>
        </p:nvSpPr>
        <p:spPr>
          <a:xfrm>
            <a:off x="805825" y="2649820"/>
            <a:ext cx="1024500" cy="1504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state</a:t>
            </a:r>
            <a:endParaRPr/>
          </a:p>
        </p:txBody>
      </p:sp>
      <p:sp>
        <p:nvSpPr>
          <p:cNvPr id="338" name="Google Shape;338;p59"/>
          <p:cNvSpPr/>
          <p:nvPr/>
        </p:nvSpPr>
        <p:spPr>
          <a:xfrm>
            <a:off x="3089425" y="572600"/>
            <a:ext cx="732300" cy="117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9"/>
          <p:cNvSpPr/>
          <p:nvPr/>
        </p:nvSpPr>
        <p:spPr>
          <a:xfrm>
            <a:off x="3089425" y="4997675"/>
            <a:ext cx="732300" cy="117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0"/>
          <p:cNvSpPr/>
          <p:nvPr/>
        </p:nvSpPr>
        <p:spPr>
          <a:xfrm>
            <a:off x="3258736" y="1331675"/>
            <a:ext cx="2419200" cy="28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“Do I have complete details?”</a:t>
            </a:r>
            <a:endParaRPr sz="1700"/>
          </a:p>
        </p:txBody>
      </p:sp>
      <p:sp>
        <p:nvSpPr>
          <p:cNvPr id="345" name="Google Shape;345;p60"/>
          <p:cNvSpPr/>
          <p:nvPr/>
        </p:nvSpPr>
        <p:spPr>
          <a:xfrm>
            <a:off x="8350572" y="1558050"/>
            <a:ext cx="2419200" cy="28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Dependency</a:t>
            </a:r>
            <a:endParaRPr sz="1600"/>
          </a:p>
        </p:txBody>
      </p:sp>
      <p:sp>
        <p:nvSpPr>
          <p:cNvPr id="346" name="Google Shape;346;p60"/>
          <p:cNvSpPr/>
          <p:nvPr/>
        </p:nvSpPr>
        <p:spPr>
          <a:xfrm>
            <a:off x="586075" y="1331675"/>
            <a:ext cx="2490000" cy="11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Fulfill Order</a:t>
            </a:r>
            <a:endParaRPr/>
          </a:p>
        </p:txBody>
      </p:sp>
      <p:sp>
        <p:nvSpPr>
          <p:cNvPr id="347" name="Google Shape;347;p60"/>
          <p:cNvSpPr/>
          <p:nvPr/>
        </p:nvSpPr>
        <p:spPr>
          <a:xfrm>
            <a:off x="5740575" y="3246750"/>
            <a:ext cx="2419200" cy="1174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Fulfill Order</a:t>
            </a:r>
            <a:endParaRPr/>
          </a:p>
        </p:txBody>
      </p:sp>
      <p:sp>
        <p:nvSpPr>
          <p:cNvPr id="348" name="Google Shape;348;p60"/>
          <p:cNvSpPr/>
          <p:nvPr/>
        </p:nvSpPr>
        <p:spPr>
          <a:xfrm>
            <a:off x="5860575" y="1331675"/>
            <a:ext cx="2490000" cy="117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Enrich</a:t>
            </a:r>
            <a:r>
              <a:rPr lang="en-AU"/>
              <a:t> Order</a:t>
            </a:r>
            <a:endParaRPr/>
          </a:p>
        </p:txBody>
      </p:sp>
      <p:sp>
        <p:nvSpPr>
          <p:cNvPr id="349" name="Google Shape;349;p60"/>
          <p:cNvSpPr/>
          <p:nvPr/>
        </p:nvSpPr>
        <p:spPr>
          <a:xfrm>
            <a:off x="4102175" y="4634150"/>
            <a:ext cx="732300" cy="117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/>
          <p:nvPr/>
        </p:nvSpPr>
        <p:spPr>
          <a:xfrm>
            <a:off x="4230847" y="86557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1</a:t>
            </a:r>
            <a:endParaRPr sz="1700"/>
          </a:p>
        </p:txBody>
      </p:sp>
      <p:sp>
        <p:nvSpPr>
          <p:cNvPr id="355" name="Google Shape;355;p61"/>
          <p:cNvSpPr/>
          <p:nvPr/>
        </p:nvSpPr>
        <p:spPr>
          <a:xfrm>
            <a:off x="920922" y="454682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2</a:t>
            </a:r>
            <a:endParaRPr sz="1700"/>
          </a:p>
        </p:txBody>
      </p:sp>
      <p:sp>
        <p:nvSpPr>
          <p:cNvPr id="356" name="Google Shape;356;p61"/>
          <p:cNvSpPr/>
          <p:nvPr/>
        </p:nvSpPr>
        <p:spPr>
          <a:xfrm>
            <a:off x="7891397" y="454682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3</a:t>
            </a:r>
            <a:endParaRPr sz="1700"/>
          </a:p>
        </p:txBody>
      </p:sp>
      <p:sp>
        <p:nvSpPr>
          <p:cNvPr id="357" name="Google Shape;357;p61"/>
          <p:cNvSpPr/>
          <p:nvPr/>
        </p:nvSpPr>
        <p:spPr>
          <a:xfrm>
            <a:off x="4059675" y="2883000"/>
            <a:ext cx="3369060" cy="10919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Service</a:t>
            </a:r>
            <a:r>
              <a:rPr lang="en-AU"/>
              <a:t> Bus</a:t>
            </a:r>
            <a:endParaRPr/>
          </a:p>
        </p:txBody>
      </p:sp>
      <p:sp>
        <p:nvSpPr>
          <p:cNvPr id="358" name="Google Shape;358;p61"/>
          <p:cNvSpPr/>
          <p:nvPr/>
        </p:nvSpPr>
        <p:spPr>
          <a:xfrm>
            <a:off x="5513025" y="2090700"/>
            <a:ext cx="479400" cy="6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61"/>
          <p:cNvSpPr/>
          <p:nvPr/>
        </p:nvSpPr>
        <p:spPr>
          <a:xfrm>
            <a:off x="8442675" y="1331625"/>
            <a:ext cx="3182700" cy="1158600"/>
          </a:xfrm>
          <a:prstGeom prst="wedgeRectCallout">
            <a:avLst>
              <a:gd fmla="val -128660" name="adj1"/>
              <a:gd fmla="val 465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Tightly Coupled Command:</a:t>
            </a:r>
            <a:br>
              <a:rPr lang="en-AU"/>
            </a:br>
            <a:r>
              <a:rPr lang="en-AU"/>
              <a:t>“I want Service 2 to ProcessOrder”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/>
          <p:nvPr/>
        </p:nvSpPr>
        <p:spPr>
          <a:xfrm>
            <a:off x="4230847" y="86557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1</a:t>
            </a:r>
            <a:endParaRPr sz="1700"/>
          </a:p>
        </p:txBody>
      </p:sp>
      <p:sp>
        <p:nvSpPr>
          <p:cNvPr id="365" name="Google Shape;365;p62"/>
          <p:cNvSpPr/>
          <p:nvPr/>
        </p:nvSpPr>
        <p:spPr>
          <a:xfrm>
            <a:off x="920922" y="454682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2</a:t>
            </a:r>
            <a:endParaRPr sz="1700"/>
          </a:p>
        </p:txBody>
      </p:sp>
      <p:sp>
        <p:nvSpPr>
          <p:cNvPr id="366" name="Google Shape;366;p62"/>
          <p:cNvSpPr/>
          <p:nvPr/>
        </p:nvSpPr>
        <p:spPr>
          <a:xfrm>
            <a:off x="7891397" y="4546825"/>
            <a:ext cx="3026700" cy="11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Service 3</a:t>
            </a:r>
            <a:endParaRPr sz="1700"/>
          </a:p>
        </p:txBody>
      </p:sp>
      <p:sp>
        <p:nvSpPr>
          <p:cNvPr id="367" name="Google Shape;367;p62"/>
          <p:cNvSpPr/>
          <p:nvPr/>
        </p:nvSpPr>
        <p:spPr>
          <a:xfrm>
            <a:off x="4059675" y="2883000"/>
            <a:ext cx="3369060" cy="10919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Service Bus</a:t>
            </a:r>
            <a:endParaRPr/>
          </a:p>
        </p:txBody>
      </p:sp>
      <p:sp>
        <p:nvSpPr>
          <p:cNvPr id="368" name="Google Shape;368;p62"/>
          <p:cNvSpPr/>
          <p:nvPr/>
        </p:nvSpPr>
        <p:spPr>
          <a:xfrm>
            <a:off x="5513025" y="2090700"/>
            <a:ext cx="479400" cy="682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2"/>
          <p:cNvSpPr/>
          <p:nvPr/>
        </p:nvSpPr>
        <p:spPr>
          <a:xfrm>
            <a:off x="8442675" y="1331625"/>
            <a:ext cx="3182700" cy="1158600"/>
          </a:xfrm>
          <a:prstGeom prst="wedgeRectCallout">
            <a:avLst>
              <a:gd fmla="val -128660" name="adj1"/>
              <a:gd fmla="val 4654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Passive </a:t>
            </a:r>
            <a:r>
              <a:rPr b="1" lang="en-AU"/>
              <a:t>Aggressive</a:t>
            </a:r>
            <a:r>
              <a:rPr b="1" lang="en-AU"/>
              <a:t> Event</a:t>
            </a:r>
            <a:br>
              <a:rPr lang="en-AU"/>
            </a:br>
            <a:r>
              <a:rPr lang="en-AU"/>
              <a:t>“I’ve just received this order. I’ll just leave the details here and hope </a:t>
            </a:r>
            <a:r>
              <a:rPr lang="en-AU"/>
              <a:t>something</a:t>
            </a:r>
            <a:r>
              <a:rPr lang="en-AU"/>
              <a:t> picks this up”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/>
          <p:nvPr/>
        </p:nvSpPr>
        <p:spPr>
          <a:xfrm>
            <a:off x="468479" y="1734207"/>
            <a:ext cx="6061841" cy="59120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Components</a:t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468478" y="2439769"/>
            <a:ext cx="6061841" cy="591207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.NET Usage</a:t>
            </a:r>
            <a:endParaRPr/>
          </a:p>
        </p:txBody>
      </p:sp>
      <p:sp>
        <p:nvSpPr>
          <p:cNvPr id="193" name="Google Shape;193;p36"/>
          <p:cNvSpPr/>
          <p:nvPr/>
        </p:nvSpPr>
        <p:spPr>
          <a:xfrm>
            <a:off x="468478" y="3145331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Function Apps </a:t>
            </a:r>
            <a:endParaRPr/>
          </a:p>
        </p:txBody>
      </p:sp>
      <p:sp>
        <p:nvSpPr>
          <p:cNvPr id="194" name="Google Shape;194;p36"/>
          <p:cNvSpPr/>
          <p:nvPr/>
        </p:nvSpPr>
        <p:spPr>
          <a:xfrm>
            <a:off x="468477" y="3850893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 Based Architectures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53" y="1722275"/>
            <a:ext cx="3413450" cy="34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/>
          <p:nvPr/>
        </p:nvSpPr>
        <p:spPr>
          <a:xfrm>
            <a:off x="468477" y="4556468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/>
          <p:nvPr/>
        </p:nvSpPr>
        <p:spPr>
          <a:xfrm>
            <a:off x="3293033" y="1080000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Sales Website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5" name="Google Shape;375;p63"/>
          <p:cNvSpPr/>
          <p:nvPr/>
        </p:nvSpPr>
        <p:spPr>
          <a:xfrm>
            <a:off x="1214400" y="5417267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ERD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6" name="Google Shape;376;p63"/>
          <p:cNvSpPr/>
          <p:nvPr/>
        </p:nvSpPr>
        <p:spPr>
          <a:xfrm>
            <a:off x="5468800" y="5417267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Financial System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7" name="Google Shape;377;p63"/>
          <p:cNvSpPr/>
          <p:nvPr/>
        </p:nvSpPr>
        <p:spPr>
          <a:xfrm>
            <a:off x="3293033" y="2006900"/>
            <a:ext cx="21273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/>
              <a:t>Adapter</a:t>
            </a:r>
            <a:endParaRPr sz="900"/>
          </a:p>
        </p:txBody>
      </p:sp>
      <p:pic>
        <p:nvPicPr>
          <p:cNvPr id="378" name="Google Shape;3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33" y="2031417"/>
            <a:ext cx="370200" cy="32976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3"/>
          <p:cNvSpPr/>
          <p:nvPr/>
        </p:nvSpPr>
        <p:spPr>
          <a:xfrm>
            <a:off x="3293033" y="3074400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Service Bus</a:t>
            </a:r>
            <a:endParaRPr sz="1300"/>
          </a:p>
        </p:txBody>
      </p:sp>
      <p:sp>
        <p:nvSpPr>
          <p:cNvPr id="380" name="Google Shape;380;p63"/>
          <p:cNvSpPr/>
          <p:nvPr/>
        </p:nvSpPr>
        <p:spPr>
          <a:xfrm>
            <a:off x="1214400" y="4823167"/>
            <a:ext cx="21273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/>
              <a:t>Adapter</a:t>
            </a:r>
            <a:endParaRPr sz="900"/>
          </a:p>
        </p:txBody>
      </p:sp>
      <p:pic>
        <p:nvPicPr>
          <p:cNvPr id="381" name="Google Shape;3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00" y="4847683"/>
            <a:ext cx="370200" cy="32976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3"/>
          <p:cNvSpPr/>
          <p:nvPr/>
        </p:nvSpPr>
        <p:spPr>
          <a:xfrm>
            <a:off x="5468800" y="4823183"/>
            <a:ext cx="21273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/>
              <a:t>Adapter</a:t>
            </a:r>
            <a:endParaRPr sz="900"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800" y="4847700"/>
            <a:ext cx="370200" cy="32976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3"/>
          <p:cNvSpPr/>
          <p:nvPr/>
        </p:nvSpPr>
        <p:spPr>
          <a:xfrm>
            <a:off x="8683433" y="3093567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Event Store</a:t>
            </a:r>
            <a:endParaRPr sz="1300"/>
          </a:p>
        </p:txBody>
      </p:sp>
      <p:sp>
        <p:nvSpPr>
          <p:cNvPr id="385" name="Google Shape;385;p63"/>
          <p:cNvSpPr/>
          <p:nvPr/>
        </p:nvSpPr>
        <p:spPr>
          <a:xfrm>
            <a:off x="8683433" y="4728800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900"/>
              <a:t>Monitoring Tools</a:t>
            </a:r>
            <a:br>
              <a:rPr lang="en-AU" sz="1900"/>
            </a:br>
            <a:r>
              <a:rPr lang="en-AU" sz="1200"/>
              <a:t>(AppInsights, Seq, Splunk)</a:t>
            </a:r>
            <a:endParaRPr sz="700"/>
          </a:p>
        </p:txBody>
      </p:sp>
      <p:sp>
        <p:nvSpPr>
          <p:cNvPr id="386" name="Google Shape;386;p63"/>
          <p:cNvSpPr/>
          <p:nvPr/>
        </p:nvSpPr>
        <p:spPr>
          <a:xfrm>
            <a:off x="8683433" y="1458333"/>
            <a:ext cx="2127300" cy="7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700"/>
              <a:t>Custom Management Tools</a:t>
            </a:r>
            <a:endParaRPr sz="1200"/>
          </a:p>
        </p:txBody>
      </p:sp>
      <p:cxnSp>
        <p:nvCxnSpPr>
          <p:cNvPr id="387" name="Google Shape;387;p63"/>
          <p:cNvCxnSpPr>
            <a:endCxn id="379" idx="0"/>
          </p:cNvCxnSpPr>
          <p:nvPr/>
        </p:nvCxnSpPr>
        <p:spPr>
          <a:xfrm>
            <a:off x="4356683" y="2385600"/>
            <a:ext cx="0" cy="6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8" name="Google Shape;388;p63"/>
          <p:cNvCxnSpPr>
            <a:stCxn id="380" idx="0"/>
          </p:cNvCxnSpPr>
          <p:nvPr/>
        </p:nvCxnSpPr>
        <p:spPr>
          <a:xfrm flipH="1" rot="10800000">
            <a:off x="2278050" y="3807967"/>
            <a:ext cx="15009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9" name="Google Shape;389;p63"/>
          <p:cNvCxnSpPr>
            <a:stCxn id="382" idx="0"/>
          </p:cNvCxnSpPr>
          <p:nvPr/>
        </p:nvCxnSpPr>
        <p:spPr>
          <a:xfrm rot="10800000">
            <a:off x="5012350" y="3798083"/>
            <a:ext cx="15201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0" name="Google Shape;390;p63"/>
          <p:cNvCxnSpPr>
            <a:endCxn id="384" idx="1"/>
          </p:cNvCxnSpPr>
          <p:nvPr/>
        </p:nvCxnSpPr>
        <p:spPr>
          <a:xfrm>
            <a:off x="5420333" y="3428967"/>
            <a:ext cx="32631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63"/>
          <p:cNvCxnSpPr>
            <a:stCxn id="384" idx="0"/>
            <a:endCxn id="386" idx="2"/>
          </p:cNvCxnSpPr>
          <p:nvPr/>
        </p:nvCxnSpPr>
        <p:spPr>
          <a:xfrm rot="10800000">
            <a:off x="9747083" y="2167467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92" name="Google Shape;392;p63"/>
          <p:cNvCxnSpPr>
            <a:endCxn id="385" idx="0"/>
          </p:cNvCxnSpPr>
          <p:nvPr/>
        </p:nvCxnSpPr>
        <p:spPr>
          <a:xfrm>
            <a:off x="9747083" y="3802700"/>
            <a:ext cx="0" cy="9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3" name="Google Shape;39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761" y="3264117"/>
            <a:ext cx="329766" cy="32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2300" y="3262533"/>
            <a:ext cx="370200" cy="371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838200" y="365126"/>
            <a:ext cx="9753600" cy="63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Service Bus Deployment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457200" rtl="0" algn="l">
              <a:spcBef>
                <a:spcPts val="100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Azure Portal</a:t>
            </a:r>
            <a:endParaRPr sz="3400"/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Char char="○"/>
            </a:pPr>
            <a:r>
              <a:rPr lang="en-AU" sz="3400"/>
              <a:t>No local dev options</a:t>
            </a:r>
            <a:endParaRPr sz="3400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AU" sz="3200"/>
              <a:t>Service Bus Explorer</a:t>
            </a:r>
            <a:endParaRPr sz="32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Azure CLI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Arm Templates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Bicep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Hashicorp Terraform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AU" sz="3400"/>
              <a:t>Pulumi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01" name="Google Shape;401;p64"/>
          <p:cNvSpPr txBox="1"/>
          <p:nvPr>
            <p:ph idx="2" type="subTitle"/>
          </p:nvPr>
        </p:nvSpPr>
        <p:spPr>
          <a:xfrm>
            <a:off x="838199" y="1212671"/>
            <a:ext cx="9753600" cy="34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/>
              <a:t>Tools and deployment options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85569"/>
            <a:ext cx="12191999" cy="704356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5"/>
          <p:cNvSpPr/>
          <p:nvPr/>
        </p:nvSpPr>
        <p:spPr>
          <a:xfrm>
            <a:off x="572600" y="1917575"/>
            <a:ext cx="3795300" cy="41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/>
          <p:nvPr/>
        </p:nvSpPr>
        <p:spPr>
          <a:xfrm>
            <a:off x="1185150" y="2476875"/>
            <a:ext cx="7870200" cy="412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0" y="668100"/>
            <a:ext cx="11706225" cy="60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50" y="877325"/>
            <a:ext cx="1022985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5" y="826025"/>
            <a:ext cx="11139325" cy="57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998250" cy="712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/>
          <p:nvPr/>
        </p:nvSpPr>
        <p:spPr>
          <a:xfrm>
            <a:off x="468479" y="1734207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Components</a:t>
            </a:r>
            <a:endParaRPr/>
          </a:p>
        </p:txBody>
      </p:sp>
      <p:sp>
        <p:nvSpPr>
          <p:cNvPr id="434" name="Google Shape;434;p70"/>
          <p:cNvSpPr/>
          <p:nvPr/>
        </p:nvSpPr>
        <p:spPr>
          <a:xfrm>
            <a:off x="468478" y="2439769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.NET Usage</a:t>
            </a:r>
            <a:endParaRPr/>
          </a:p>
        </p:txBody>
      </p:sp>
      <p:sp>
        <p:nvSpPr>
          <p:cNvPr id="435" name="Google Shape;435;p70"/>
          <p:cNvSpPr/>
          <p:nvPr/>
        </p:nvSpPr>
        <p:spPr>
          <a:xfrm>
            <a:off x="468478" y="3145331"/>
            <a:ext cx="6061800" cy="5913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 Function Apps </a:t>
            </a:r>
            <a:endParaRPr/>
          </a:p>
        </p:txBody>
      </p:sp>
      <p:sp>
        <p:nvSpPr>
          <p:cNvPr id="436" name="Google Shape;436;p70"/>
          <p:cNvSpPr/>
          <p:nvPr/>
        </p:nvSpPr>
        <p:spPr>
          <a:xfrm>
            <a:off x="468477" y="3850893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 Based Architectures</a:t>
            </a:r>
            <a:endParaRPr/>
          </a:p>
        </p:txBody>
      </p:sp>
      <p:pic>
        <p:nvPicPr>
          <p:cNvPr id="437" name="Google Shape;4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553" y="1722275"/>
            <a:ext cx="3413450" cy="34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70"/>
          <p:cNvSpPr/>
          <p:nvPr/>
        </p:nvSpPr>
        <p:spPr>
          <a:xfrm>
            <a:off x="468477" y="4556468"/>
            <a:ext cx="6061800" cy="5913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rgbClr val="05024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 As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/>
          <p:nvPr/>
        </p:nvSpPr>
        <p:spPr>
          <a:xfrm>
            <a:off x="204950" y="612850"/>
            <a:ext cx="6186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FBB706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brendan-nobadthing/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AzureServiceBus-for-dotnet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www.azenix.com.au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1525" y="950325"/>
            <a:ext cx="2589823" cy="265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0325" y="4174275"/>
            <a:ext cx="775375" cy="75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72"/>
          <p:cNvSpPr txBox="1"/>
          <p:nvPr/>
        </p:nvSpPr>
        <p:spPr>
          <a:xfrm>
            <a:off x="6257925" y="4139075"/>
            <a:ext cx="4687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brendan-nobadthing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A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rendan richards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0325" y="5432275"/>
            <a:ext cx="775375" cy="7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3" y="1508225"/>
            <a:ext cx="11013275" cy="38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8" y="1407913"/>
            <a:ext cx="11671625" cy="40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3" y="1508225"/>
            <a:ext cx="11013275" cy="3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/>
          <p:nvPr/>
        </p:nvSpPr>
        <p:spPr>
          <a:xfrm>
            <a:off x="7538775" y="1347225"/>
            <a:ext cx="3583200" cy="1605300"/>
          </a:xfrm>
          <a:prstGeom prst="wedgeRoundRectCallout">
            <a:avLst>
              <a:gd fmla="val -7335" name="adj1"/>
              <a:gd fmla="val 1065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Each message goes to only one receiver - 2 read modes…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3" y="1508225"/>
            <a:ext cx="11013275" cy="3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/>
          <p:nvPr/>
        </p:nvSpPr>
        <p:spPr>
          <a:xfrm>
            <a:off x="7538775" y="1347225"/>
            <a:ext cx="3583200" cy="1605300"/>
          </a:xfrm>
          <a:prstGeom prst="wedgeRoundRectCallout">
            <a:avLst>
              <a:gd fmla="val -7335" name="adj1"/>
              <a:gd fmla="val 1065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/>
              <a:t>Receive and Delete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As soon as you get the message it’s already gone from the queue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63" y="1508225"/>
            <a:ext cx="11013275" cy="3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1"/>
          <p:cNvSpPr/>
          <p:nvPr/>
        </p:nvSpPr>
        <p:spPr>
          <a:xfrm>
            <a:off x="7538775" y="1347225"/>
            <a:ext cx="3583200" cy="1605300"/>
          </a:xfrm>
          <a:prstGeom prst="wedgeRoundRectCallout">
            <a:avLst>
              <a:gd fmla="val -7335" name="adj1"/>
              <a:gd fmla="val 10654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/>
              <a:t>Peek Lock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A lock is acquired on the message. Receiver can then Complete or Abandon the processing attempt.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/>
              <a:t>At-least-once pattern.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74" y="1866550"/>
            <a:ext cx="10540850" cy="35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10028"/>
      </a:dk1>
      <a:lt1>
        <a:srgbClr val="FFFFFF"/>
      </a:lt1>
      <a:dk2>
        <a:srgbClr val="3400FF"/>
      </a:dk2>
      <a:lt2>
        <a:srgbClr val="F7F7F7"/>
      </a:lt2>
      <a:accent1>
        <a:srgbClr val="E4F4F4"/>
      </a:accent1>
      <a:accent2>
        <a:srgbClr val="070369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Blue Theme">
  <a:themeElements>
    <a:clrScheme name="Azenix">
      <a:dk1>
        <a:srgbClr val="010028"/>
      </a:dk1>
      <a:lt1>
        <a:srgbClr val="FFFFFF"/>
      </a:lt1>
      <a:dk2>
        <a:srgbClr val="040168"/>
      </a:dk2>
      <a:lt2>
        <a:srgbClr val="F7F7F7"/>
      </a:lt2>
      <a:accent1>
        <a:srgbClr val="E4F4F4"/>
      </a:accent1>
      <a:accent2>
        <a:srgbClr val="070369"/>
      </a:accent2>
      <a:accent3>
        <a:srgbClr val="78909C"/>
      </a:accent3>
      <a:accent4>
        <a:srgbClr val="FDD05B"/>
      </a:accent4>
      <a:accent5>
        <a:srgbClr val="46C1E8"/>
      </a:accent5>
      <a:accent6>
        <a:srgbClr val="5C68FF"/>
      </a:accent6>
      <a:hlink>
        <a:srgbClr val="009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