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9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65" r:id="rId6"/>
    <p:sldId id="268" r:id="rId7"/>
    <p:sldId id="270" r:id="rId8"/>
    <p:sldId id="257" r:id="rId9"/>
    <p:sldId id="258" r:id="rId10"/>
    <p:sldId id="259" r:id="rId11"/>
    <p:sldId id="260" r:id="rId12"/>
    <p:sldId id="279" r:id="rId13"/>
    <p:sldId id="269" r:id="rId14"/>
    <p:sldId id="277" r:id="rId15"/>
    <p:sldId id="280" r:id="rId16"/>
    <p:sldId id="271" r:id="rId17"/>
    <p:sldId id="278" r:id="rId18"/>
    <p:sldId id="281" r:id="rId19"/>
    <p:sldId id="276" r:id="rId20"/>
    <p:sldId id="282" r:id="rId21"/>
    <p:sldId id="272" r:id="rId22"/>
    <p:sldId id="273" r:id="rId23"/>
    <p:sldId id="275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79"/>
    <a:srgbClr val="00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67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T San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T Sans"/>
              </a:defRPr>
            </a:lvl1pPr>
          </a:lstStyle>
          <a:p>
            <a:fld id="{C7A486A5-4304-B949-A944-B7D07E1D2111}" type="datetimeFigureOut">
              <a:rPr lang="en-US" smtClean="0"/>
              <a:pPr/>
              <a:t>2012-09-08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T San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T Sans"/>
              </a:defRPr>
            </a:lvl1pPr>
          </a:lstStyle>
          <a:p>
            <a:fld id="{9F014787-4BD1-6D43-9D6A-70A13E0621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PT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PT San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PT San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PT San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PT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6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9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80" y="-970104"/>
            <a:ext cx="5636587" cy="2701923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5" y="2961461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 b="1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1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3EE-4144-FE48-9B04-C4B6B783D4AD}" type="datetimeFigureOut">
              <a:rPr lang="en-US" smtClean="0"/>
              <a:t>2012-09-08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8261-1AF1-2440-A17E-AB3A18D967F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2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3" y="1321670"/>
            <a:ext cx="3703911" cy="5202979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2" y="2547938"/>
            <a:ext cx="3951755" cy="3700463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1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3EE-4144-FE48-9B04-C4B6B783D4AD}" type="datetimeFigureOut">
              <a:rPr lang="en-US" smtClean="0"/>
              <a:t>2012-09-08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8261-1AF1-2440-A17E-AB3A18D967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401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4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1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3EE-4144-FE48-9B04-C4B6B783D4AD}" type="datetimeFigureOut">
              <a:rPr lang="en-US" smtClean="0"/>
              <a:t>2012-09-08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8261-1AF1-2440-A17E-AB3A18D967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5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401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4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5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5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3EE-4144-FE48-9B04-C4B6B783D4AD}" type="datetimeFigureOut">
              <a:rPr lang="en-US" smtClean="0"/>
              <a:t>2012-09-08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8261-1AF1-2440-A17E-AB3A18D96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4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9" y="1183341"/>
            <a:ext cx="6104871" cy="521745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3EE-4144-FE48-9B04-C4B6B783D4AD}" type="datetimeFigureOut">
              <a:rPr lang="en-US" smtClean="0"/>
              <a:t>2012-09-08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8261-1AF1-2440-A17E-AB3A18D96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5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3EE-4144-FE48-9B04-C4B6B783D4AD}" type="datetimeFigureOut">
              <a:rPr lang="en-US" smtClean="0"/>
              <a:t>2012-09-08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8261-1AF1-2440-A17E-AB3A18D96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1" y="1837495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80" y="-970104"/>
            <a:ext cx="5636587" cy="2701923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7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7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9"/>
            <a:ext cx="932371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30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8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3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2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6" y="836685"/>
            <a:ext cx="3923711" cy="2804659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4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4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4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801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5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2" y="2202343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3" y="3357642"/>
            <a:ext cx="379175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4" y="3389653"/>
            <a:ext cx="7622161" cy="167959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5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9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9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3EE-4144-FE48-9B04-C4B6B783D4AD}" type="datetimeFigureOut">
              <a:rPr lang="en-US" smtClean="0"/>
              <a:t>2012-09-08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8261-1AF1-2440-A17E-AB3A18D96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5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1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1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3EE-4144-FE48-9B04-C4B6B783D4AD}" type="datetimeFigureOut">
              <a:rPr lang="en-US" smtClean="0"/>
              <a:t>2012-09-08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8261-1AF1-2440-A17E-AB3A18D96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5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3EE-4144-FE48-9B04-C4B6B783D4AD}" type="datetimeFigureOut">
              <a:rPr lang="en-US" smtClean="0"/>
              <a:t>2012-09-08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8261-1AF1-2440-A17E-AB3A18D96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3EE-4144-FE48-9B04-C4B6B783D4AD}" type="datetimeFigureOut">
              <a:rPr lang="en-US" smtClean="0"/>
              <a:t>2012-09-08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8261-1AF1-2440-A17E-AB3A18D96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5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7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 b="1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3EE-4144-FE48-9B04-C4B6B783D4AD}" type="datetimeFigureOut">
              <a:rPr lang="en-US" smtClean="0"/>
              <a:t>2012-09-08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8261-1AF1-2440-A17E-AB3A18D96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3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90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1"/>
            <a:ext cx="7716838" cy="3388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F254B3EE-4144-FE48-9B04-C4B6B783D4AD}" type="datetimeFigureOut">
              <a:rPr lang="en-US" smtClean="0"/>
              <a:t>2012-09-08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2" y="605491"/>
            <a:ext cx="1385887" cy="232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E1B8261-1AF1-2440-A17E-AB3A18D967F1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developer.mozilla.org/HTML/Block-level_elemen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developer.mozilla.org/HTML/Inline_element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inb.me/30cssselector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inb.me/csspriorit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inb.me/cssengines" TargetMode="External"/><Relationship Id="rId3" Type="http://schemas.openxmlformats.org/officeDocument/2006/relationships/hyperlink" Target="http://msdn.com/library/cc288325.asp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.com/en-us/download/details.aspx?id=11575" TargetMode="External"/><Relationship Id="rId3" Type="http://schemas.openxmlformats.org/officeDocument/2006/relationships/hyperlink" Target="http://spoon.net/browser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boilerplate.com/" TargetMode="External"/><Relationship Id="rId4" Type="http://schemas.openxmlformats.org/officeDocument/2006/relationships/hyperlink" Target="http://colinb.me/vswebext" TargetMode="External"/><Relationship Id="rId5" Type="http://schemas.openxmlformats.org/officeDocument/2006/relationships/hyperlink" Target="http://bit.ly/webworkbench" TargetMode="External"/><Relationship Id="rId6" Type="http://schemas.openxmlformats.org/officeDocument/2006/relationships/hyperlink" Target="http://www.smashingmagazine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canius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erlin Sans FB Demi" panose="020E0802020502020306" pitchFamily="34" charset="0"/>
              </a:rPr>
              <a:t>CSS for Developers</a:t>
            </a:r>
            <a:endParaRPr lang="en-US" b="1" dirty="0">
              <a:latin typeface="Berlin Sans FB Demi" panose="020E0802020502020306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PT Sans" panose="020B0503020203020204" pitchFamily="34" charset="0"/>
              </a:rPr>
              <a:t>Colin Bowern (@</a:t>
            </a:r>
            <a:r>
              <a:rPr lang="en-US" b="1" dirty="0" err="1" smtClean="0">
                <a:latin typeface="PT Sans" panose="020B0503020203020204" pitchFamily="34" charset="0"/>
              </a:rPr>
              <a:t>ColinBowern</a:t>
            </a:r>
            <a:r>
              <a:rPr lang="en-US" b="1" dirty="0" smtClean="0">
                <a:latin typeface="PT Sans" panose="020B0503020203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1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block and inline elements</a:t>
            </a:r>
          </a:p>
          <a:p>
            <a:r>
              <a:rPr lang="en-US" dirty="0" smtClean="0"/>
              <a:t>Formatted with a line break before and after the element:</a:t>
            </a:r>
          </a:p>
          <a:p>
            <a:pPr lvl="1"/>
            <a:r>
              <a:rPr lang="en-US" dirty="0" smtClean="0"/>
              <a:t>Width equal to parent container</a:t>
            </a:r>
          </a:p>
          <a:p>
            <a:pPr lvl="1"/>
            <a:r>
              <a:rPr lang="en-US" dirty="0" smtClean="0"/>
              <a:t>Height equal to child elements</a:t>
            </a:r>
          </a:p>
          <a:p>
            <a:r>
              <a:rPr lang="en-US" dirty="0" smtClean="0"/>
              <a:t>Margin and padding provide spacing around all sides</a:t>
            </a:r>
          </a:p>
          <a:p>
            <a:r>
              <a:rPr lang="en-US" dirty="0" smtClean="0"/>
              <a:t>Be careful explicitly setting 100% width: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numCol="2">
            <a:noAutofit/>
          </a:bodyPr>
          <a:lstStyle/>
          <a:p>
            <a:r>
              <a:rPr lang="en-US" dirty="0" smtClean="0"/>
              <a:t>&lt;article&gt;</a:t>
            </a:r>
          </a:p>
          <a:p>
            <a:r>
              <a:rPr lang="en-US" dirty="0" smtClean="0"/>
              <a:t>&lt;aside&gt;</a:t>
            </a:r>
          </a:p>
          <a:p>
            <a:r>
              <a:rPr lang="en-US" dirty="0" smtClean="0"/>
              <a:t>&lt;audio&gt;, &lt;video&gt;&lt;canvas&gt;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&gt;, &lt;dl&gt;, 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&gt;,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&lt;footer&gt;</a:t>
            </a:r>
          </a:p>
          <a:p>
            <a:r>
              <a:rPr lang="en-US" dirty="0" smtClean="0"/>
              <a:t>&lt;form&gt;</a:t>
            </a:r>
          </a:p>
          <a:p>
            <a:r>
              <a:rPr lang="en-US" dirty="0" smtClean="0"/>
              <a:t>&lt;h1&gt;…&lt;h6&gt;</a:t>
            </a:r>
          </a:p>
          <a:p>
            <a:r>
              <a:rPr lang="en-US" dirty="0" smtClean="0"/>
              <a:t>&lt;header&gt;, &lt;</a:t>
            </a:r>
            <a:r>
              <a:rPr lang="en-US" dirty="0" err="1" smtClean="0"/>
              <a:t>hgroup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noscript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&lt;p&gt;</a:t>
            </a:r>
          </a:p>
          <a:p>
            <a:r>
              <a:rPr lang="en-US" dirty="0" smtClean="0"/>
              <a:t>&lt;section&gt;</a:t>
            </a:r>
          </a:p>
          <a:p>
            <a:r>
              <a:rPr lang="en-US" dirty="0" smtClean="0"/>
              <a:t>&lt;table&gt;, &lt;</a:t>
            </a:r>
            <a:r>
              <a:rPr lang="en-US" dirty="0" err="1" smtClean="0"/>
              <a:t>tfoot</a:t>
            </a:r>
            <a:r>
              <a:rPr lang="en-US" dirty="0" smtClean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5" y="6434561"/>
            <a:ext cx="888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solidFill>
                  <a:schemeClr val="bg1"/>
                </a:solidFill>
              </a:rPr>
              <a:t>Full list of HTML Block Elements </a:t>
            </a:r>
            <a:r>
              <a:rPr lang="en-CA" sz="1400" b="1" dirty="0">
                <a:solidFill>
                  <a:schemeClr val="bg1"/>
                </a:solidFill>
              </a:rPr>
              <a:t>at </a:t>
            </a:r>
            <a:r>
              <a:rPr lang="en-CA" sz="1400" b="1" dirty="0" smtClean="0">
                <a:hlinkClick r:id="rId2"/>
              </a:rPr>
              <a:t>developer.mozilla.org/HTML/Block-</a:t>
            </a:r>
            <a:r>
              <a:rPr lang="en-CA" sz="1400" b="1" dirty="0" err="1" smtClean="0">
                <a:hlinkClick r:id="rId2"/>
              </a:rPr>
              <a:t>level_elements</a:t>
            </a:r>
            <a:endParaRPr lang="en-CA" sz="1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00903" y="4950372"/>
            <a:ext cx="4162097" cy="77776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T Sans"/>
              <a:cs typeface="PT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6365" y="5239407"/>
            <a:ext cx="4162097" cy="48873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cs typeface="PT Sans"/>
              </a:rPr>
              <a:t>w</a:t>
            </a:r>
            <a:r>
              <a:rPr 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cs typeface="PT Sans"/>
              </a:rPr>
              <a:t>idth: 100%; margin: 10px;</a:t>
            </a:r>
            <a:endParaRPr 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60029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PT Sans" panose="020B0503020203020204" pitchFamily="34" charset="0"/>
              </a:rPr>
              <a:t>May only contain data and other inline elements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PT Sans" panose="020B0503020203020204" pitchFamily="34" charset="0"/>
              </a:rPr>
              <a:t>Flows alongside </a:t>
            </a:r>
            <a:r>
              <a:rPr lang="en-US" dirty="0" smtClean="0">
                <a:latin typeface="PT Sans" panose="020B0503020203020204" pitchFamily="34" charset="0"/>
              </a:rPr>
              <a:t>inline elements:</a:t>
            </a:r>
            <a:endParaRPr lang="en-US" b="1" dirty="0" smtClean="0">
              <a:latin typeface="PT Sans" panose="020B0503020203020204" pitchFamily="34" charset="0"/>
            </a:endParaRPr>
          </a:p>
          <a:p>
            <a:pPr lvl="1"/>
            <a:r>
              <a:rPr lang="en-US" b="1" dirty="0" smtClean="0">
                <a:latin typeface="PT Sans" panose="020B0503020203020204" pitchFamily="34" charset="0"/>
              </a:rPr>
              <a:t>Width equal to content</a:t>
            </a:r>
          </a:p>
          <a:p>
            <a:pPr lvl="1"/>
            <a:r>
              <a:rPr lang="en-US" b="1" dirty="0" smtClean="0">
                <a:latin typeface="PT Sans" panose="020B0503020203020204" pitchFamily="34" charset="0"/>
              </a:rPr>
              <a:t>Height equal to content</a:t>
            </a:r>
          </a:p>
          <a:p>
            <a:r>
              <a:rPr lang="en-US" b="1" dirty="0" smtClean="0">
                <a:latin typeface="PT Sans" panose="020B0503020203020204" pitchFamily="34" charset="0"/>
              </a:rPr>
              <a:t>Width and height cannot be explicitly set</a:t>
            </a:r>
          </a:p>
          <a:p>
            <a:r>
              <a:rPr lang="en-US" dirty="0" smtClean="0">
                <a:latin typeface="PT Sans" panose="020B0503020203020204" pitchFamily="34" charset="0"/>
              </a:rPr>
              <a:t>Top/bottom margin and padding are ignored</a:t>
            </a:r>
          </a:p>
          <a:p>
            <a:r>
              <a:rPr lang="en-US" b="1" dirty="0" smtClean="0">
                <a:latin typeface="PT Sans" panose="020B0503020203020204" pitchFamily="34" charset="0"/>
              </a:rPr>
              <a:t>Setting display property to “inline-block” to get </a:t>
            </a:r>
            <a:r>
              <a:rPr lang="en-US" dirty="0" smtClean="0">
                <a:latin typeface="PT Sans" panose="020B0503020203020204" pitchFamily="34" charset="0"/>
              </a:rPr>
              <a:t>full control of  height/width/margin/padding</a:t>
            </a:r>
            <a:endParaRPr lang="en-US" b="1" dirty="0" smtClean="0">
              <a:latin typeface="PT Sans" panose="020B0503020203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numCol="2">
            <a:noAutofit/>
          </a:bodyPr>
          <a:lstStyle/>
          <a:p>
            <a:r>
              <a:rPr lang="en-US" sz="1800" dirty="0" smtClean="0"/>
              <a:t>&lt;a&gt;</a:t>
            </a:r>
          </a:p>
          <a:p>
            <a:r>
              <a:rPr lang="en-US" sz="1800" dirty="0" smtClean="0"/>
              <a:t>&lt;b&gt;, &lt;strong&gt;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&lt;button&gt;</a:t>
            </a:r>
          </a:p>
          <a:p>
            <a:r>
              <a:rPr lang="en-US" sz="1800" dirty="0" smtClean="0"/>
              <a:t>&lt;code&gt;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em</a:t>
            </a:r>
            <a:r>
              <a:rPr lang="en-US" sz="1800" dirty="0" smtClean="0"/>
              <a:t>&gt;, &lt;</a:t>
            </a:r>
            <a:r>
              <a:rPr lang="en-US" sz="1800" dirty="0" err="1" smtClean="0"/>
              <a:t>i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&lt;input&gt;</a:t>
            </a:r>
          </a:p>
          <a:p>
            <a:r>
              <a:rPr lang="en-US" sz="1800" dirty="0" smtClean="0"/>
              <a:t>&lt;label&gt;</a:t>
            </a:r>
          </a:p>
          <a:p>
            <a:r>
              <a:rPr lang="en-US" sz="1800" dirty="0" smtClean="0"/>
              <a:t>&lt;object&gt;</a:t>
            </a:r>
          </a:p>
          <a:p>
            <a:r>
              <a:rPr lang="en-US" sz="1800" dirty="0" smtClean="0"/>
              <a:t>&lt;script&gt;</a:t>
            </a:r>
          </a:p>
          <a:p>
            <a:r>
              <a:rPr lang="en-US" sz="1800" dirty="0" smtClean="0"/>
              <a:t>&lt;select&gt;</a:t>
            </a:r>
          </a:p>
          <a:p>
            <a:r>
              <a:rPr lang="en-US" sz="1800" dirty="0" smtClean="0"/>
              <a:t>&lt;small&gt;</a:t>
            </a:r>
          </a:p>
          <a:p>
            <a:r>
              <a:rPr lang="en-US" sz="1800" dirty="0" smtClean="0"/>
              <a:t>&lt;span&gt;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textarea</a:t>
            </a:r>
            <a:r>
              <a:rPr lang="en-US" sz="1800" dirty="0" smtClean="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5" y="6427417"/>
            <a:ext cx="888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solidFill>
                  <a:schemeClr val="bg1"/>
                </a:solidFill>
              </a:rPr>
              <a:t>Full list of HTML </a:t>
            </a:r>
            <a:r>
              <a:rPr lang="en-CA" sz="1400" b="1" dirty="0">
                <a:solidFill>
                  <a:schemeClr val="bg1"/>
                </a:solidFill>
              </a:rPr>
              <a:t>Inline Elements at </a:t>
            </a:r>
            <a:r>
              <a:rPr lang="en-CA" sz="1400" b="1" dirty="0" smtClean="0">
                <a:hlinkClick r:id="rId2"/>
              </a:rPr>
              <a:t>developer.mozilla.org/HTML/</a:t>
            </a:r>
            <a:r>
              <a:rPr lang="en-CA" sz="1400" b="1" dirty="0" err="1" smtClean="0">
                <a:hlinkClick r:id="rId2"/>
              </a:rPr>
              <a:t>Inline_elements</a:t>
            </a:r>
            <a:endParaRPr lang="en-CA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81275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Demo</a:t>
            </a:r>
            <a:endParaRPr lang="en-CA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Box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109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Positioning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Static (default) – flows elements naturally using block/inline rules</a:t>
            </a:r>
          </a:p>
          <a:p>
            <a:r>
              <a:rPr lang="en-CA" dirty="0" smtClean="0"/>
              <a:t>Relative – relative to itself; enables z-indexing</a:t>
            </a:r>
          </a:p>
          <a:p>
            <a:r>
              <a:rPr lang="en-CA" dirty="0" smtClean="0"/>
              <a:t>Absolute – relative to parent element with either  relative or absolute positioning; removed from natural flow</a:t>
            </a:r>
          </a:p>
          <a:p>
            <a:r>
              <a:rPr lang="en-CA" dirty="0" smtClean="0"/>
              <a:t>Fixed – positioned at coordinates that stick w/scroll</a:t>
            </a:r>
          </a:p>
        </p:txBody>
      </p:sp>
    </p:spTree>
    <p:extLst>
      <p:ext uri="{BB962C8B-B14F-4D97-AF65-F5344CB8AC3E}">
        <p14:creationId xmlns:p14="http://schemas.microsoft.com/office/powerpoint/2010/main" val="134076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Originally intended to allow inline content to wrap around block-level elements</a:t>
            </a:r>
            <a:endParaRPr lang="en-CA" dirty="0"/>
          </a:p>
          <a:p>
            <a:r>
              <a:rPr lang="en-CA" dirty="0" smtClean="0"/>
              <a:t>Often misused </a:t>
            </a:r>
            <a:r>
              <a:rPr lang="en-CA" dirty="0"/>
              <a:t>to </a:t>
            </a:r>
            <a:r>
              <a:rPr lang="en-CA" dirty="0" smtClean="0"/>
              <a:t>make</a:t>
            </a:r>
            <a:br>
              <a:rPr lang="en-CA" dirty="0" smtClean="0"/>
            </a:br>
            <a:r>
              <a:rPr lang="en-CA" dirty="0" smtClean="0"/>
              <a:t>column layouts</a:t>
            </a:r>
          </a:p>
          <a:p>
            <a:r>
              <a:rPr lang="en-CA" dirty="0" smtClean="0"/>
              <a:t>Can be reset using the</a:t>
            </a:r>
            <a:br>
              <a:rPr lang="en-CA" dirty="0" smtClean="0"/>
            </a:br>
            <a:r>
              <a:rPr lang="en-CA" dirty="0" smtClean="0"/>
              <a:t>clear property (left, right,</a:t>
            </a:r>
            <a:br>
              <a:rPr lang="en-CA" dirty="0" smtClean="0"/>
            </a:br>
            <a:r>
              <a:rPr lang="en-CA" dirty="0" smtClean="0"/>
              <a:t>both)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969"/>
          <a:stretch/>
        </p:blipFill>
        <p:spPr>
          <a:xfrm>
            <a:off x="4891929" y="4024208"/>
            <a:ext cx="4000500" cy="25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1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Demo</a:t>
            </a:r>
            <a:endParaRPr lang="en-CA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Positioning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5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Selectors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CA" dirty="0" smtClean="0"/>
              <a:t>Rules defined based on ID, Class and/or Elements</a:t>
            </a:r>
          </a:p>
          <a:p>
            <a:pPr lvl="1"/>
            <a:r>
              <a:rPr lang="en-CA" dirty="0" smtClean="0"/>
              <a:t>Can specify relationships between targets</a:t>
            </a:r>
          </a:p>
          <a:p>
            <a:pPr lvl="1"/>
            <a:r>
              <a:rPr lang="en-CA" dirty="0" smtClean="0"/>
              <a:t>Pseudo-classes allow you to select elements in a specific state (:hover, :focus, :enabled, :disabled, :checked, …)</a:t>
            </a:r>
          </a:p>
          <a:p>
            <a:pPr lvl="1"/>
            <a:r>
              <a:rPr lang="en-CA" dirty="0" smtClean="0"/>
              <a:t>Pseudo-elements allow you manipulate content in certain positions (:before, :after, :first-letter, :first-line)</a:t>
            </a:r>
          </a:p>
          <a:p>
            <a:r>
              <a:rPr lang="en-CA" dirty="0"/>
              <a:t>More details at </a:t>
            </a:r>
            <a:r>
              <a:rPr lang="en-CA" dirty="0" smtClean="0">
                <a:hlinkClick r:id="rId2"/>
              </a:rPr>
              <a:t>colinb.me/30cssselectors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7584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Selector Priority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en-CA" dirty="0"/>
              <a:t>Priority determined based on CSS Specificity</a:t>
            </a:r>
          </a:p>
          <a:p>
            <a:pPr lvl="1"/>
            <a:r>
              <a:rPr lang="en-CA" dirty="0"/>
              <a:t>Inline Styles – 1,000 points</a:t>
            </a:r>
          </a:p>
          <a:p>
            <a:pPr lvl="1"/>
            <a:r>
              <a:rPr lang="en-CA" dirty="0"/>
              <a:t>IDs – 100 points</a:t>
            </a:r>
          </a:p>
          <a:p>
            <a:pPr lvl="1"/>
            <a:r>
              <a:rPr lang="en-CA" dirty="0"/>
              <a:t>Classes, Attributes, Pseudo-Classes – 10 points</a:t>
            </a:r>
          </a:p>
          <a:p>
            <a:pPr lvl="1"/>
            <a:r>
              <a:rPr lang="en-CA" dirty="0"/>
              <a:t>Elements – 1 point</a:t>
            </a:r>
          </a:p>
          <a:p>
            <a:r>
              <a:rPr lang="en-CA" dirty="0" smtClean="0"/>
              <a:t>!important overrides everything (try to avoid)</a:t>
            </a:r>
          </a:p>
          <a:p>
            <a:r>
              <a:rPr lang="en-CA" dirty="0"/>
              <a:t>More details at </a:t>
            </a:r>
            <a:r>
              <a:rPr lang="en-CA" dirty="0" smtClean="0">
                <a:hlinkClick r:id="rId2"/>
              </a:rPr>
              <a:t>colinb.me/</a:t>
            </a:r>
            <a:r>
              <a:rPr lang="en-CA" dirty="0" err="1" smtClean="0">
                <a:hlinkClick r:id="rId2"/>
              </a:rPr>
              <a:t>csspriority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2180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Demo</a:t>
            </a:r>
            <a:endParaRPr lang="en-CA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Selectors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63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Concepts Applied</a:t>
            </a:r>
            <a:endParaRPr lang="en-CA" dirty="0"/>
          </a:p>
        </p:txBody>
      </p:sp>
      <p:pic>
        <p:nvPicPr>
          <p:cNvPr id="6" name="Content Placeholder 5" descr="Screen Shot 2012-09-08 at 11.10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71" r="-19671"/>
          <a:stretch>
            <a:fillRect/>
          </a:stretch>
        </p:blipFill>
        <p:spPr>
          <a:xfrm>
            <a:off x="712788" y="3011488"/>
            <a:ext cx="7716837" cy="3389312"/>
          </a:xfrm>
        </p:spPr>
      </p:pic>
    </p:spTree>
    <p:extLst>
      <p:ext uri="{BB962C8B-B14F-4D97-AF65-F5344CB8AC3E}">
        <p14:creationId xmlns:p14="http://schemas.microsoft.com/office/powerpoint/2010/main" val="329720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The Web Has Evolved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547" y="3011488"/>
            <a:ext cx="3593319" cy="3389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604" y="3837108"/>
            <a:ext cx="3523337" cy="1569660"/>
          </a:xfrm>
          <a:prstGeom prst="rect">
            <a:avLst/>
          </a:prstGeom>
          <a:solidFill>
            <a:srgbClr val="073779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b="1" dirty="0"/>
              <a:t>Static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400" b="1" dirty="0"/>
              <a:t>Server generated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400" b="1" dirty="0"/>
              <a:t>Minimal interaction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400" b="1" dirty="0"/>
              <a:t>Limited design choices</a:t>
            </a:r>
          </a:p>
        </p:txBody>
      </p:sp>
    </p:spTree>
    <p:extLst>
      <p:ext uri="{BB962C8B-B14F-4D97-AF65-F5344CB8AC3E}">
        <p14:creationId xmlns:p14="http://schemas.microsoft.com/office/powerpoint/2010/main" val="169099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Demo</a:t>
            </a:r>
            <a:endParaRPr lang="en-CA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Applied CSS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43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Useful Bits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000"/>
              </a:spcAft>
            </a:pPr>
            <a:r>
              <a:rPr lang="en-CA" dirty="0" smtClean="0"/>
              <a:t>Be more beautiful with:</a:t>
            </a:r>
          </a:p>
          <a:p>
            <a:pPr lvl="1"/>
            <a:r>
              <a:rPr lang="en-CA" dirty="0" smtClean="0"/>
              <a:t>Web Fonts</a:t>
            </a:r>
          </a:p>
          <a:p>
            <a:pPr lvl="1"/>
            <a:r>
              <a:rPr lang="en-CA" dirty="0" smtClean="0"/>
              <a:t>Rounded Corners</a:t>
            </a:r>
          </a:p>
          <a:p>
            <a:pPr>
              <a:spcAft>
                <a:spcPts val="1000"/>
              </a:spcAft>
            </a:pPr>
            <a:r>
              <a:rPr lang="en-CA" dirty="0" smtClean="0"/>
              <a:t>Support multiple resolutions with:</a:t>
            </a:r>
          </a:p>
          <a:p>
            <a:pPr lvl="1"/>
            <a:r>
              <a:rPr lang="en-CA" dirty="0"/>
              <a:t>Media </a:t>
            </a:r>
            <a:r>
              <a:rPr lang="en-CA" dirty="0" smtClean="0"/>
              <a:t>Queries</a:t>
            </a:r>
          </a:p>
          <a:p>
            <a:pPr>
              <a:spcAft>
                <a:spcPts val="1000"/>
              </a:spcAft>
            </a:pPr>
            <a:r>
              <a:rPr lang="en-CA" dirty="0" smtClean="0"/>
              <a:t>Manage complexity with:</a:t>
            </a:r>
          </a:p>
          <a:p>
            <a:pPr lvl="1"/>
            <a:r>
              <a:rPr lang="en-CA" dirty="0" smtClean="0"/>
              <a:t>Pre-Processors (LESS, SASS)</a:t>
            </a:r>
          </a:p>
          <a:p>
            <a:pPr lvl="1"/>
            <a:r>
              <a:rPr lang="en-CA" dirty="0" smtClean="0"/>
              <a:t>Frameworks (Bootstrap, Compass, etc…)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376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Cross-Browser </a:t>
            </a:r>
            <a:r>
              <a:rPr lang="en-CA" dirty="0" err="1" smtClean="0"/>
              <a:t>Compatibilty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000"/>
              </a:spcAft>
            </a:pPr>
            <a:r>
              <a:rPr lang="en-CA" dirty="0" smtClean="0"/>
              <a:t>Three Engines – Gecko, Trident and Web Kit</a:t>
            </a:r>
          </a:p>
          <a:p>
            <a:pPr lvl="1"/>
            <a:r>
              <a:rPr lang="en-CA" dirty="0" smtClean="0"/>
              <a:t>Comparison </a:t>
            </a:r>
            <a:r>
              <a:rPr lang="en-CA" dirty="0"/>
              <a:t>of </a:t>
            </a:r>
            <a:r>
              <a:rPr lang="en-CA" dirty="0" smtClean="0"/>
              <a:t>CSS </a:t>
            </a:r>
            <a:r>
              <a:rPr lang="en-CA" dirty="0"/>
              <a:t>support at </a:t>
            </a:r>
            <a:r>
              <a:rPr lang="en-CA" dirty="0" smtClean="0">
                <a:hlinkClick r:id="rId2"/>
              </a:rPr>
              <a:t>colinb.me/</a:t>
            </a:r>
            <a:r>
              <a:rPr lang="en-CA" dirty="0" err="1" smtClean="0">
                <a:hlinkClick r:id="rId2"/>
              </a:rPr>
              <a:t>cssengines</a:t>
            </a:r>
            <a:endParaRPr lang="en-CA" dirty="0" smtClean="0"/>
          </a:p>
          <a:p>
            <a:pPr lvl="1"/>
            <a:r>
              <a:rPr lang="en-CA" dirty="0" smtClean="0"/>
              <a:t>Experimental CSS properties use vendor prefixes</a:t>
            </a:r>
          </a:p>
          <a:p>
            <a:r>
              <a:rPr lang="en-CA" dirty="0" smtClean="0"/>
              <a:t>Use of Normalize and Reset CSS </a:t>
            </a:r>
            <a:r>
              <a:rPr lang="en-CA" dirty="0" err="1" smtClean="0"/>
              <a:t>stylesheets</a:t>
            </a:r>
            <a:r>
              <a:rPr lang="en-CA" dirty="0" smtClean="0"/>
              <a:t> reduce headaches with differences in engine baselines</a:t>
            </a:r>
          </a:p>
          <a:p>
            <a:r>
              <a:rPr lang="en-CA" dirty="0" smtClean="0"/>
              <a:t>Set the X-UA-Compatibility meta tag to tell IE to use older engine</a:t>
            </a:r>
            <a:r>
              <a:rPr lang="en-CA" dirty="0"/>
              <a:t>, details at </a:t>
            </a:r>
            <a:r>
              <a:rPr lang="en-CA" dirty="0" smtClean="0">
                <a:hlinkClick r:id="rId3"/>
              </a:rPr>
              <a:t>msdn.com/library/cc288325.aspx</a:t>
            </a: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1770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Internet Explorer Compatibility </a:t>
            </a:r>
            <a:r>
              <a:rPr lang="en-CA" dirty="0"/>
              <a:t>Virtual Machines</a:t>
            </a:r>
            <a:br>
              <a:rPr lang="en-CA" dirty="0"/>
            </a:br>
            <a:r>
              <a:rPr lang="en-CA" dirty="0" smtClean="0">
                <a:hlinkClick r:id="rId2"/>
              </a:rPr>
              <a:t>microsoft.com/download/</a:t>
            </a:r>
            <a:r>
              <a:rPr lang="en-CA" dirty="0" err="1" smtClean="0">
                <a:hlinkClick r:id="rId2"/>
              </a:rPr>
              <a:t>details.aspx?id</a:t>
            </a:r>
            <a:r>
              <a:rPr lang="en-CA" dirty="0" smtClean="0">
                <a:hlinkClick r:id="rId2"/>
              </a:rPr>
              <a:t>=11575</a:t>
            </a:r>
            <a:endParaRPr lang="en-CA" dirty="0" smtClean="0"/>
          </a:p>
          <a:p>
            <a:r>
              <a:rPr lang="en-CA" dirty="0" smtClean="0"/>
              <a:t>App Virtualization – </a:t>
            </a:r>
            <a:r>
              <a:rPr lang="en-CA" dirty="0" smtClean="0">
                <a:hlinkClick r:id="rId3"/>
              </a:rPr>
              <a:t>spoon.net/browsers</a:t>
            </a:r>
            <a:endParaRPr lang="en-CA" dirty="0" smtClean="0"/>
          </a:p>
          <a:p>
            <a:r>
              <a:rPr lang="en-CA" dirty="0" smtClean="0"/>
              <a:t>Hosted Browser VMs – </a:t>
            </a:r>
            <a:r>
              <a:rPr lang="en-CA" dirty="0" err="1" smtClean="0"/>
              <a:t>BrowserStack</a:t>
            </a:r>
            <a:r>
              <a:rPr lang="en-CA" dirty="0" smtClean="0"/>
              <a:t>, Sauce Labs, Adobe Browser Lab, </a:t>
            </a:r>
            <a:r>
              <a:rPr lang="en-CA" dirty="0" err="1" smtClean="0"/>
              <a:t>Browserling</a:t>
            </a:r>
            <a:r>
              <a:rPr lang="en-CA" dirty="0" smtClean="0"/>
              <a:t>, …</a:t>
            </a:r>
          </a:p>
          <a:p>
            <a:pPr>
              <a:spcAft>
                <a:spcPts val="1000"/>
              </a:spcAft>
            </a:pPr>
            <a:r>
              <a:rPr lang="en-CA" dirty="0" smtClean="0"/>
              <a:t>Real Devices – Device Anywhere Test Center</a:t>
            </a:r>
          </a:p>
        </p:txBody>
      </p:sp>
    </p:spTree>
    <p:extLst>
      <p:ext uri="{BB962C8B-B14F-4D97-AF65-F5344CB8AC3E}">
        <p14:creationId xmlns:p14="http://schemas.microsoft.com/office/powerpoint/2010/main" val="134849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Can I Use…</a:t>
            </a:r>
            <a:br>
              <a:rPr lang="en-CA" b="1" dirty="0" smtClean="0"/>
            </a:br>
            <a:r>
              <a:rPr lang="en-CA" b="1" dirty="0" smtClean="0">
                <a:hlinkClick r:id="rId2"/>
              </a:rPr>
              <a:t>caniuse.com</a:t>
            </a:r>
            <a:endParaRPr lang="en-CA" b="1" dirty="0" smtClean="0"/>
          </a:p>
          <a:p>
            <a:r>
              <a:rPr lang="en-CA" b="1" dirty="0" smtClean="0"/>
              <a:t>HTML 5 Boilerplate</a:t>
            </a:r>
            <a:br>
              <a:rPr lang="en-CA" b="1" dirty="0" smtClean="0"/>
            </a:br>
            <a:r>
              <a:rPr lang="en-CA" b="1" dirty="0" smtClean="0">
                <a:hlinkClick r:id="rId3"/>
              </a:rPr>
              <a:t>html5boilerplate.com</a:t>
            </a:r>
            <a:endParaRPr lang="en-CA" b="1" dirty="0"/>
          </a:p>
          <a:p>
            <a:r>
              <a:rPr lang="en-CA" b="1" dirty="0"/>
              <a:t>Web Essentials</a:t>
            </a:r>
            <a:br>
              <a:rPr lang="en-CA" b="1" dirty="0"/>
            </a:br>
            <a:r>
              <a:rPr lang="en-CA" b="1" dirty="0">
                <a:hlinkClick r:id="rId4"/>
              </a:rPr>
              <a:t>colinb.me/</a:t>
            </a:r>
            <a:r>
              <a:rPr lang="en-CA" b="1" dirty="0" err="1">
                <a:hlinkClick r:id="rId4"/>
              </a:rPr>
              <a:t>vswebext</a:t>
            </a:r>
            <a:endParaRPr lang="en-CA" b="1" dirty="0"/>
          </a:p>
          <a:p>
            <a:r>
              <a:rPr lang="en-CA" b="1" dirty="0"/>
              <a:t>Web Workbench</a:t>
            </a:r>
            <a:br>
              <a:rPr lang="en-CA" b="1" dirty="0"/>
            </a:br>
            <a:r>
              <a:rPr lang="en-CA" b="1" dirty="0" smtClean="0">
                <a:hlinkClick r:id="rId5"/>
              </a:rPr>
              <a:t>bit.ly/</a:t>
            </a:r>
            <a:r>
              <a:rPr lang="en-CA" b="1" dirty="0" err="1" smtClean="0">
                <a:hlinkClick r:id="rId5"/>
              </a:rPr>
              <a:t>webworkbench</a:t>
            </a:r>
            <a:endParaRPr lang="en-CA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Smashing Magazine</a:t>
            </a:r>
            <a:br>
              <a:rPr lang="en-CA" b="1" dirty="0"/>
            </a:br>
            <a:r>
              <a:rPr lang="en-CA" b="1" dirty="0" smtClean="0">
                <a:hlinkClick r:id="rId6"/>
              </a:rPr>
              <a:t>smashingmagazine.com</a:t>
            </a:r>
            <a:endParaRPr lang="en-CA" b="1" dirty="0" smtClean="0"/>
          </a:p>
          <a:p>
            <a:r>
              <a:rPr lang="en-CA" b="1" dirty="0" smtClean="0"/>
              <a:t>People to follow:</a:t>
            </a:r>
          </a:p>
          <a:p>
            <a:pPr lvl="1"/>
            <a:r>
              <a:rPr lang="en-CA" b="1" dirty="0" err="1" smtClean="0"/>
              <a:t>Jakob</a:t>
            </a:r>
            <a:r>
              <a:rPr lang="en-CA" b="1" dirty="0" smtClean="0"/>
              <a:t> </a:t>
            </a:r>
            <a:r>
              <a:rPr lang="en-CA" b="1" dirty="0"/>
              <a:t>Nielsen – Designing Web Usability</a:t>
            </a:r>
          </a:p>
          <a:p>
            <a:pPr lvl="1"/>
            <a:r>
              <a:rPr lang="en-CA" b="1" dirty="0"/>
              <a:t>Steve Krug – Don’t Make Me Think!</a:t>
            </a:r>
          </a:p>
          <a:p>
            <a:pPr lvl="1"/>
            <a:r>
              <a:rPr lang="en-CA" b="1" dirty="0"/>
              <a:t>Edward </a:t>
            </a:r>
            <a:r>
              <a:rPr lang="en-CA" b="1" dirty="0" err="1"/>
              <a:t>Tufte</a:t>
            </a:r>
            <a:r>
              <a:rPr lang="en-CA" b="1" dirty="0"/>
              <a:t> – Data </a:t>
            </a:r>
            <a:r>
              <a:rPr lang="en-CA" b="1" dirty="0" err="1"/>
              <a:t>Viz</a:t>
            </a:r>
            <a:r>
              <a:rPr lang="en-CA" b="1" dirty="0"/>
              <a:t> </a:t>
            </a:r>
            <a:r>
              <a:rPr lang="en-CA" b="1" dirty="0" smtClean="0"/>
              <a:t>Wiz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0615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Has Evolved</a:t>
            </a:r>
          </a:p>
        </p:txBody>
      </p:sp>
      <p:pic>
        <p:nvPicPr>
          <p:cNvPr id="3" name="Picture 4" descr="http://download.oracle.com/docs/cd/E11857_01/install.111/e12414/img/hp_sm_to_e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32379"/>
            <a:ext cx="4962525" cy="3562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e-nsure.com/images/17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b="4906"/>
          <a:stretch/>
        </p:blipFill>
        <p:spPr bwMode="auto">
          <a:xfrm>
            <a:off x="3418597" y="3383746"/>
            <a:ext cx="5638800" cy="3188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57" y="2948613"/>
            <a:ext cx="3178165" cy="3078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64088" y="2918093"/>
            <a:ext cx="3365024" cy="1938992"/>
          </a:xfrm>
          <a:prstGeom prst="rect">
            <a:avLst/>
          </a:prstGeom>
          <a:solidFill>
            <a:srgbClr val="073779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b="1" spc="-15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ea typeface="PT Sans"/>
                <a:cs typeface="PT Sans"/>
              </a:rPr>
              <a:t>Functional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400" b="1" spc="-15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ea typeface="PT Sans"/>
                <a:cs typeface="PT Sans"/>
              </a:rPr>
              <a:t>Overwhelming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400" b="1" spc="-15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ea typeface="PT Sans"/>
                <a:cs typeface="PT Sans"/>
              </a:rPr>
              <a:t>Training required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400" b="1" spc="-15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ea typeface="PT Sans"/>
                <a:cs typeface="PT Sans"/>
              </a:rPr>
              <a:t>Bland design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400" b="1" spc="-15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ea typeface="PT Sans"/>
                <a:cs typeface="PT Sans"/>
              </a:rPr>
              <a:t>Fails to embrace the web</a:t>
            </a:r>
            <a:endParaRPr lang="en-CA" sz="2400" b="1" spc="-15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T Sans"/>
              <a:ea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19546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Has Evolved</a:t>
            </a:r>
            <a:endParaRPr lang="en-US" dirty="0"/>
          </a:p>
        </p:txBody>
      </p:sp>
      <p:pic>
        <p:nvPicPr>
          <p:cNvPr id="3" name="Picture 2" descr="http://www.xero.com/img/sitewide/features/hero-features-dashboard-d93d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2" t="2673" r="20790" b="3476"/>
          <a:stretch/>
        </p:blipFill>
        <p:spPr bwMode="auto">
          <a:xfrm>
            <a:off x="178462" y="2981370"/>
            <a:ext cx="2639192" cy="3168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Your Project (zoomed in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" t="7928" r="4565" b="12604"/>
          <a:stretch/>
        </p:blipFill>
        <p:spPr bwMode="auto">
          <a:xfrm>
            <a:off x="1407987" y="3403506"/>
            <a:ext cx="2955173" cy="232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socialcast.com/images/microblogg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98" y="3832681"/>
            <a:ext cx="3549605" cy="2317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sapstreamwork.com/sites/streamwork/files/discussion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73" y="2981370"/>
            <a:ext cx="3335411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35673" y="5378913"/>
            <a:ext cx="3283479" cy="1200329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b="1" spc="-150" dirty="0">
                <a:latin typeface="PT Sans"/>
                <a:ea typeface="PT Sans"/>
                <a:cs typeface="PT Sans"/>
              </a:rPr>
              <a:t>Responsive interfaces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400" b="1" spc="-150" dirty="0" smtClean="0">
                <a:latin typeface="PT Sans"/>
                <a:ea typeface="PT Sans"/>
                <a:cs typeface="PT Sans"/>
              </a:rPr>
              <a:t>Visually appealing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400" b="1" spc="-150" dirty="0" smtClean="0">
                <a:latin typeface="PT Sans"/>
                <a:ea typeface="PT Sans"/>
                <a:cs typeface="PT Sans"/>
              </a:rPr>
              <a:t>Minimal </a:t>
            </a:r>
            <a:r>
              <a:rPr lang="en-CA" sz="2400" b="1" spc="-15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ea typeface="PT Sans"/>
                <a:cs typeface="PT Sans"/>
              </a:rPr>
              <a:t>training</a:t>
            </a:r>
            <a:r>
              <a:rPr lang="en-CA" sz="2400" b="1" spc="-150" dirty="0" smtClean="0">
                <a:latin typeface="PT Sans"/>
                <a:ea typeface="PT Sans"/>
                <a:cs typeface="PT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923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71700" y="2178877"/>
            <a:ext cx="5400600" cy="2500246"/>
            <a:chOff x="1871700" y="2288114"/>
            <a:chExt cx="5400600" cy="2500246"/>
          </a:xfrm>
        </p:grpSpPr>
        <p:grpSp>
          <p:nvGrpSpPr>
            <p:cNvPr id="4" name="Group 3"/>
            <p:cNvGrpSpPr/>
            <p:nvPr/>
          </p:nvGrpSpPr>
          <p:grpSpPr>
            <a:xfrm>
              <a:off x="1871700" y="2288114"/>
              <a:ext cx="5400600" cy="1138773"/>
              <a:chOff x="1979712" y="1979856"/>
              <a:chExt cx="5400600" cy="113877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979712" y="1979856"/>
                <a:ext cx="2088232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b="1" spc="-150" dirty="0" smtClean="0">
                    <a:solidFill>
                      <a:schemeClr val="bg1"/>
                    </a:solidFill>
                    <a:latin typeface="PT Sans"/>
                    <a:ea typeface="PT Sans"/>
                    <a:cs typeface="PT Sans"/>
                  </a:rPr>
                  <a:t>HTML5</a:t>
                </a:r>
                <a:r>
                  <a:rPr lang="en-CA" sz="4000" spc="-150" dirty="0" smtClean="0">
                    <a:solidFill>
                      <a:schemeClr val="bg1"/>
                    </a:solidFill>
                    <a:latin typeface="PT Sans"/>
                    <a:ea typeface="PT Sans"/>
                    <a:cs typeface="PT Sans"/>
                  </a:rPr>
                  <a:t/>
                </a:r>
                <a:br>
                  <a:rPr lang="en-CA" sz="4000" spc="-150" dirty="0" smtClean="0">
                    <a:solidFill>
                      <a:schemeClr val="bg1"/>
                    </a:solidFill>
                    <a:latin typeface="PT Sans"/>
                    <a:ea typeface="PT Sans"/>
                    <a:cs typeface="PT Sans"/>
                  </a:rPr>
                </a:br>
                <a:r>
                  <a:rPr lang="en-CA" sz="2800" i="1" spc="-150" dirty="0" smtClean="0">
                    <a:solidFill>
                      <a:schemeClr val="bg1"/>
                    </a:solidFill>
                    <a:latin typeface="PT Sans"/>
                    <a:ea typeface="PT Sans"/>
                    <a:cs typeface="PT Sans"/>
                  </a:rPr>
                  <a:t>Content</a:t>
                </a:r>
                <a:endParaRPr lang="en-CA" sz="1200" i="1" dirty="0">
                  <a:solidFill>
                    <a:schemeClr val="bg1"/>
                  </a:solidFill>
                  <a:latin typeface="PT Sans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292080" y="1979856"/>
                <a:ext cx="2088232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b="1" spc="-150" dirty="0" smtClean="0">
                    <a:solidFill>
                      <a:schemeClr val="bg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PT Sans"/>
                    <a:ea typeface="PT Sans"/>
                    <a:cs typeface="PT Sans"/>
                  </a:rPr>
                  <a:t>CSS3</a:t>
                </a:r>
              </a:p>
              <a:p>
                <a:pPr algn="ctr"/>
                <a:r>
                  <a:rPr lang="en-CA" sz="2800" i="1" spc="-150" dirty="0" smtClean="0">
                    <a:solidFill>
                      <a:schemeClr val="bg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PT Sans"/>
                    <a:ea typeface="PT Sans"/>
                    <a:cs typeface="PT Sans"/>
                  </a:rPr>
                  <a:t>Presentation</a:t>
                </a:r>
                <a:endParaRPr lang="en-CA" sz="1200" i="1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PT Sans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915816" y="3649587"/>
              <a:ext cx="331236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b="1" spc="-150" dirty="0" smtClean="0">
                  <a:solidFill>
                    <a:schemeClr val="bg1"/>
                  </a:solidFill>
                  <a:latin typeface="PT Sans"/>
                  <a:ea typeface="PT Sans"/>
                  <a:cs typeface="PT Sans"/>
                </a:rPr>
                <a:t>JavaScript</a:t>
              </a:r>
              <a:r>
                <a:rPr lang="en-CA" sz="4000" spc="-150" dirty="0" smtClean="0">
                  <a:solidFill>
                    <a:schemeClr val="bg1"/>
                  </a:solidFill>
                  <a:latin typeface="PT Sans"/>
                  <a:ea typeface="PT Sans"/>
                  <a:cs typeface="PT Sans"/>
                </a:rPr>
                <a:t/>
              </a:r>
              <a:br>
                <a:rPr lang="en-CA" sz="4000" spc="-150" dirty="0" smtClean="0">
                  <a:solidFill>
                    <a:schemeClr val="bg1"/>
                  </a:solidFill>
                  <a:latin typeface="PT Sans"/>
                  <a:ea typeface="PT Sans"/>
                  <a:cs typeface="PT Sans"/>
                </a:rPr>
              </a:br>
              <a:r>
                <a:rPr lang="en-CA" sz="2800" i="1" spc="-150" dirty="0" smtClean="0">
                  <a:solidFill>
                    <a:schemeClr val="bg1"/>
                  </a:solidFill>
                  <a:latin typeface="PT Sans"/>
                  <a:ea typeface="PT Sans"/>
                  <a:cs typeface="PT Sans"/>
                </a:rPr>
                <a:t>Behavior</a:t>
              </a:r>
              <a:endParaRPr lang="en-CA" sz="1200" i="1" dirty="0">
                <a:solidFill>
                  <a:schemeClr val="bg1"/>
                </a:solidFill>
                <a:latin typeface="P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42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2790" y="1371600"/>
            <a:ext cx="7716837" cy="1447800"/>
          </a:xfrm>
        </p:spPr>
        <p:txBody>
          <a:bodyPr/>
          <a:lstStyle/>
          <a:p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Variety of browsers already in your enterprise</a:t>
            </a:r>
          </a:p>
          <a:p>
            <a:r>
              <a:rPr lang="en-CA" dirty="0"/>
              <a:t>Mobile versions catching up very quickly</a:t>
            </a:r>
          </a:p>
          <a:p>
            <a:r>
              <a:rPr lang="en-CA" dirty="0"/>
              <a:t>Cross-browser </a:t>
            </a:r>
            <a:r>
              <a:rPr lang="en-CA" dirty="0" err="1"/>
              <a:t>interop</a:t>
            </a:r>
            <a:r>
              <a:rPr lang="en-CA" dirty="0"/>
              <a:t> focus </a:t>
            </a:r>
            <a:r>
              <a:rPr lang="en-CA" dirty="0" smtClean="0"/>
              <a:t>over </a:t>
            </a:r>
            <a:r>
              <a:rPr lang="en-CA" dirty="0"/>
              <a:t>past few years</a:t>
            </a:r>
          </a:p>
          <a:p>
            <a:pPr lvl="1"/>
            <a:r>
              <a:rPr lang="en-CA" dirty="0"/>
              <a:t>Web Standards Project ACID tests</a:t>
            </a:r>
          </a:p>
          <a:p>
            <a:pPr lvl="1"/>
            <a:r>
              <a:rPr lang="en-CA" dirty="0" err="1"/>
              <a:t>ECMAScript</a:t>
            </a:r>
            <a:r>
              <a:rPr lang="en-CA" dirty="0"/>
              <a:t> Test Suite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10607" y="1704878"/>
            <a:ext cx="5521242" cy="781245"/>
            <a:chOff x="539672" y="1005732"/>
            <a:chExt cx="7632608" cy="1080000"/>
          </a:xfrm>
        </p:grpSpPr>
        <p:pic>
          <p:nvPicPr>
            <p:cNvPr id="7" name="Picture 2" descr="http://www.gettyicons.com/free-icons/193/the-browsers/png/256/ie_25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72" y="100573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www.gettyicons.com/free-icons/193/the-browsers/png/256/firefox_25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824" y="100573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://www.gettyicons.com/free-icons/193/the-browsers/png/256/chrome_25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128" y="100573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http://www.gettyicons.com/free-icons/193/the-browsers/png/256/safari_25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76" y="100573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://www.gettyicons.com/free-icons/193/the-browsers/png/256/opera_256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100573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720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Concepts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3600" dirty="0" smtClean="0"/>
              <a:t>Box Model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 smtClean="0"/>
              <a:t>Positioning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600" dirty="0" smtClean="0"/>
              <a:t>Selectors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12385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Boxes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3052" y="3088106"/>
            <a:ext cx="7266575" cy="356936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cs typeface="PT Sans"/>
              </a:rPr>
              <a:t>Margin</a:t>
            </a:r>
            <a:endParaRPr lang="en-U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T Sans"/>
              <a:cs typeface="PT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7223" y="3612790"/>
            <a:ext cx="6438233" cy="25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cs typeface="PT Sans"/>
              </a:rPr>
              <a:t>Border</a:t>
            </a:r>
            <a:endParaRPr lang="en-U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T Sans"/>
              <a:cs typeface="PT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1317" y="4152790"/>
            <a:ext cx="5350044" cy="1440000"/>
          </a:xfrm>
          <a:prstGeom prst="rect">
            <a:avLst/>
          </a:prstGeom>
          <a:solidFill>
            <a:srgbClr val="00AE00"/>
          </a:solidFill>
          <a:ln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cs typeface="PT Sans"/>
              </a:rPr>
              <a:t>Padding</a:t>
            </a:r>
            <a:endParaRPr lang="en-U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T Sans"/>
              <a:cs typeface="PT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3361" y="4602031"/>
            <a:ext cx="3285956" cy="5415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cs typeface="PT Sans"/>
              </a:rPr>
              <a:t>Content</a:t>
            </a:r>
            <a:endParaRPr lang="en-U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422718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vs. Inline Elements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3052" y="3088106"/>
            <a:ext cx="7266575" cy="7887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cs typeface="PT Sans"/>
              </a:rPr>
              <a:t>Block</a:t>
            </a:r>
            <a:endParaRPr 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T Sans"/>
              <a:cs typeface="PT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052" y="4029242"/>
            <a:ext cx="7266575" cy="7887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cs typeface="PT Sans"/>
              </a:rPr>
              <a:t>Block</a:t>
            </a:r>
            <a:endParaRPr 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T Sans"/>
              <a:cs typeface="PT San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63051" y="4970378"/>
            <a:ext cx="7266576" cy="788736"/>
            <a:chOff x="1163051" y="4970378"/>
            <a:chExt cx="7266576" cy="788736"/>
          </a:xfrm>
        </p:grpSpPr>
        <p:sp>
          <p:nvSpPr>
            <p:cNvPr id="5" name="Rectangle 4"/>
            <p:cNvSpPr/>
            <p:nvPr/>
          </p:nvSpPr>
          <p:spPr>
            <a:xfrm>
              <a:off x="1163051" y="4970378"/>
              <a:ext cx="2267999" cy="78873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T Sans"/>
                  <a:cs typeface="PT Sans"/>
                </a:rPr>
                <a:t>Inline</a:t>
              </a:r>
              <a:endParaRPr 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cs typeface="PT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2339" y="4970378"/>
              <a:ext cx="2268000" cy="78873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T Sans"/>
                  <a:cs typeface="PT Sans"/>
                </a:rPr>
                <a:t>Inline</a:t>
              </a:r>
              <a:endParaRPr 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cs typeface="PT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61628" y="4970378"/>
              <a:ext cx="2267999" cy="78873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T Sans"/>
                  <a:cs typeface="PT Sans"/>
                </a:rPr>
                <a:t>Inline</a:t>
              </a:r>
              <a:endParaRPr 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T Sans"/>
                <a:cs typeface="P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3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Custom 2">
      <a:majorFont>
        <a:latin typeface="Berlin Sans FB Demi"/>
        <a:ea typeface=""/>
        <a:cs typeface=""/>
      </a:majorFont>
      <a:minorFont>
        <a:latin typeface="PT Sans"/>
        <a:ea typeface=""/>
        <a:cs typeface="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387</TotalTime>
  <Words>648</Words>
  <Application>Microsoft Macintosh PowerPoint</Application>
  <PresentationFormat>On-screen Show (4:3)</PresentationFormat>
  <Paragraphs>151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Sky</vt:lpstr>
      <vt:lpstr>CSS for Developers</vt:lpstr>
      <vt:lpstr>The Web Has Evolved</vt:lpstr>
      <vt:lpstr>The Web Has Evolved</vt:lpstr>
      <vt:lpstr>The Web Has Evolved</vt:lpstr>
      <vt:lpstr>PowerPoint Presentation</vt:lpstr>
      <vt:lpstr>Browsers</vt:lpstr>
      <vt:lpstr>Key Concepts</vt:lpstr>
      <vt:lpstr>Thinking in Boxes</vt:lpstr>
      <vt:lpstr>Block vs. Inline Elements</vt:lpstr>
      <vt:lpstr>Block Elements</vt:lpstr>
      <vt:lpstr>Inline Elements</vt:lpstr>
      <vt:lpstr>Box Model</vt:lpstr>
      <vt:lpstr>Positioning</vt:lpstr>
      <vt:lpstr>Floats</vt:lpstr>
      <vt:lpstr>Positioning</vt:lpstr>
      <vt:lpstr>Selectors</vt:lpstr>
      <vt:lpstr>Selector Priority</vt:lpstr>
      <vt:lpstr>Selectors</vt:lpstr>
      <vt:lpstr>Concepts Applied</vt:lpstr>
      <vt:lpstr>Applied CSS</vt:lpstr>
      <vt:lpstr>Other Useful Bits</vt:lpstr>
      <vt:lpstr>Cross-Browser Compatibilty</vt:lpstr>
      <vt:lpstr>Testing Tools</vt:lpstr>
      <vt:lpstr>Resources</vt:lpstr>
    </vt:vector>
  </TitlesOfParts>
  <Company>i2o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for Developers</dc:title>
  <dc:creator>Colin Bowern</dc:creator>
  <cp:lastModifiedBy>Colin Bowern</cp:lastModifiedBy>
  <cp:revision>53</cp:revision>
  <dcterms:created xsi:type="dcterms:W3CDTF">2012-09-08T03:57:43Z</dcterms:created>
  <dcterms:modified xsi:type="dcterms:W3CDTF">2012-09-08T11:13:23Z</dcterms:modified>
</cp:coreProperties>
</file>