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3" r:id="rId3"/>
    <p:sldId id="257" r:id="rId4"/>
    <p:sldId id="269" r:id="rId5"/>
    <p:sldId id="271" r:id="rId6"/>
    <p:sldId id="272" r:id="rId7"/>
    <p:sldId id="264" r:id="rId8"/>
    <p:sldId id="265" r:id="rId9"/>
    <p:sldId id="266" r:id="rId10"/>
    <p:sldId id="290" r:id="rId11"/>
    <p:sldId id="267" r:id="rId12"/>
    <p:sldId id="268" r:id="rId13"/>
    <p:sldId id="273" r:id="rId14"/>
    <p:sldId id="274" r:id="rId15"/>
    <p:sldId id="291" r:id="rId16"/>
    <p:sldId id="292" r:id="rId17"/>
    <p:sldId id="294" r:id="rId18"/>
    <p:sldId id="293" r:id="rId19"/>
    <p:sldId id="295" r:id="rId20"/>
    <p:sldId id="296" r:id="rId21"/>
    <p:sldId id="297" r:id="rId22"/>
    <p:sldId id="275" r:id="rId23"/>
    <p:sldId id="277" r:id="rId24"/>
    <p:sldId id="278" r:id="rId25"/>
    <p:sldId id="285" r:id="rId26"/>
    <p:sldId id="281" r:id="rId27"/>
    <p:sldId id="298" r:id="rId28"/>
    <p:sldId id="279" r:id="rId29"/>
    <p:sldId id="282" r:id="rId30"/>
    <p:sldId id="280" r:id="rId31"/>
    <p:sldId id="286" r:id="rId32"/>
    <p:sldId id="284" r:id="rId33"/>
    <p:sldId id="289" r:id="rId34"/>
    <p:sldId id="276" r:id="rId35"/>
    <p:sldId id="287" r:id="rId36"/>
    <p:sldId id="260" r:id="rId37"/>
    <p:sldId id="288" r:id="rId38"/>
  </p:sldIdLst>
  <p:sldSz cx="9144000" cy="6858000" type="screen4x3"/>
  <p:notesSz cx="6858000" cy="9144000"/>
  <p:defaultTextStyle>
    <a:defPPr>
      <a:defRPr lang="en-CA"/>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B50C1"/>
    <a:srgbClr val="1648B6"/>
    <a:srgbClr val="669900"/>
    <a:srgbClr val="636363"/>
    <a:srgbClr val="D7D9DF"/>
    <a:srgbClr val="89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14" autoAdjust="0"/>
  </p:normalViewPr>
  <p:slideViewPr>
    <p:cSldViewPr>
      <p:cViewPr varScale="1">
        <p:scale>
          <a:sx n="131" d="100"/>
          <a:sy n="131" d="100"/>
        </p:scale>
        <p:origin x="266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1D42D-75C5-414B-ABE2-3972AE60A3F9}" type="datetimeFigureOut">
              <a:rPr lang="en-CA" smtClean="0"/>
              <a:t>2013-05-19</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69700-39A5-42A1-83AA-0DF6920E0BA5}" type="slidenum">
              <a:rPr lang="en-CA" smtClean="0"/>
              <a:t>‹#›</a:t>
            </a:fld>
            <a:endParaRPr lang="en-CA"/>
          </a:p>
        </p:txBody>
      </p:sp>
    </p:spTree>
    <p:extLst>
      <p:ext uri="{BB962C8B-B14F-4D97-AF65-F5344CB8AC3E}">
        <p14:creationId xmlns:p14="http://schemas.microsoft.com/office/powerpoint/2010/main" val="2165643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Internet_Explorer_version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Google_Chrome" TargetMode="External"/><Relationship Id="rId5" Type="http://schemas.openxmlformats.org/officeDocument/2006/relationships/hyperlink" Target="http://en.wikipedia.org/wiki/Safari_version_history" TargetMode="External"/><Relationship Id="rId4" Type="http://schemas.openxmlformats.org/officeDocument/2006/relationships/hyperlink" Target="http://en.wikipedia.org/wiki/Firefox_release_histo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jstorage.info/"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smtClean="0"/>
              <a:t>314 days remain</a:t>
            </a:r>
            <a:r>
              <a:rPr lang="en-CA" baseline="0" dirty="0" smtClean="0"/>
              <a:t> until the death of IE (officially)</a:t>
            </a:r>
          </a:p>
          <a:p>
            <a:pPr marL="171450" indent="-171450">
              <a:buFont typeface="Arial" panose="020B0604020202020204" pitchFamily="34" charset="0"/>
              <a:buChar char="•"/>
            </a:pPr>
            <a:r>
              <a:rPr lang="en-CA" baseline="0" dirty="0" smtClean="0"/>
              <a:t>This doesn’t mean that it will stop working, but for many companies the realization that they are cold, naked and alone when it comes to support and more importantly security patching makes this a risky venture, especially on the web</a:t>
            </a:r>
          </a:p>
          <a:p>
            <a:pPr marL="171450" indent="-171450">
              <a:buFont typeface="Arial" panose="020B0604020202020204" pitchFamily="34" charset="0"/>
              <a:buChar char="•"/>
            </a:pPr>
            <a:r>
              <a:rPr lang="en-CA" baseline="0" dirty="0" smtClean="0"/>
              <a:t>You could argue that hackers have moved on from IE6, focusing on more widely adopted browsers, but I certainly wouldn’t want to rest on it</a:t>
            </a:r>
          </a:p>
          <a:p>
            <a:pPr marL="171450" indent="-171450">
              <a:buFont typeface="Arial" panose="020B0604020202020204" pitchFamily="34" charset="0"/>
              <a:buChar char="•"/>
            </a:pPr>
            <a:r>
              <a:rPr lang="en-CA" baseline="0" dirty="0" smtClean="0"/>
              <a:t>The web is an evolving platform.  Unlike VB6 whose runtime remains supported on Windows through 2020+, a lack of regular investment in a web app is foolish to say the least.</a:t>
            </a:r>
          </a:p>
          <a:p>
            <a:pPr marL="171450" indent="-171450">
              <a:buFont typeface="Arial" panose="020B0604020202020204" pitchFamily="34" charset="0"/>
              <a:buChar char="•"/>
            </a:pPr>
            <a:r>
              <a:rPr lang="en-CA" dirty="0" smtClean="0"/>
              <a:t>That being said not all</a:t>
            </a:r>
            <a:r>
              <a:rPr lang="en-CA" baseline="0" dirty="0" smtClean="0"/>
              <a:t> management teams have realized this and continue to perpetuate older web applications.  In some cases, not because they want to, but because the upgrade scenario is much more difficult (i.e. commercial solutions that have deep customization such as some older ERP solutions)</a:t>
            </a:r>
          </a:p>
          <a:p>
            <a:pPr marL="171450" indent="-171450">
              <a:buFont typeface="Arial" panose="020B0604020202020204" pitchFamily="34" charset="0"/>
              <a:buChar char="•"/>
            </a:pPr>
            <a:r>
              <a:rPr lang="en-CA" baseline="0" dirty="0" smtClean="0"/>
              <a:t>The answer isn’t to remain stale and outdated because those laggards do, but to start building and taking advantage of the new.</a:t>
            </a:r>
          </a:p>
        </p:txBody>
      </p:sp>
      <p:sp>
        <p:nvSpPr>
          <p:cNvPr id="4" name="Slide Number Placeholder 3"/>
          <p:cNvSpPr>
            <a:spLocks noGrp="1"/>
          </p:cNvSpPr>
          <p:nvPr>
            <p:ph type="sldNum" sz="quarter" idx="10"/>
          </p:nvPr>
        </p:nvSpPr>
        <p:spPr/>
        <p:txBody>
          <a:bodyPr/>
          <a:lstStyle/>
          <a:p>
            <a:fld id="{77269700-39A5-42A1-83AA-0DF6920E0BA5}" type="slidenum">
              <a:rPr lang="en-CA" smtClean="0"/>
              <a:t>2</a:t>
            </a:fld>
            <a:endParaRPr lang="en-CA"/>
          </a:p>
        </p:txBody>
      </p:sp>
    </p:spTree>
    <p:extLst>
      <p:ext uri="{BB962C8B-B14F-4D97-AF65-F5344CB8AC3E}">
        <p14:creationId xmlns:p14="http://schemas.microsoft.com/office/powerpoint/2010/main" val="11347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hlinkClick r:id="rId3"/>
              </a:rPr>
              <a:t>http://en.wikipedia.org/wiki/Internet_Explorer_versions</a:t>
            </a:r>
            <a:endParaRPr lang="en-CA" dirty="0" smtClean="0"/>
          </a:p>
          <a:p>
            <a:r>
              <a:rPr lang="en-CA" dirty="0" smtClean="0">
                <a:hlinkClick r:id="rId4"/>
              </a:rPr>
              <a:t>http://en.wikipedia.org/wiki/Firefox_release_history</a:t>
            </a:r>
            <a:endParaRPr lang="en-CA" dirty="0" smtClean="0"/>
          </a:p>
          <a:p>
            <a:r>
              <a:rPr lang="en-CA" sz="1200" kern="1200" dirty="0" smtClean="0">
                <a:solidFill>
                  <a:schemeClr val="tx1"/>
                </a:solidFill>
                <a:effectLst/>
                <a:latin typeface="+mn-lt"/>
                <a:ea typeface="+mn-ea"/>
                <a:cs typeface="+mn-cs"/>
                <a:hlinkClick r:id="rId5"/>
              </a:rPr>
              <a:t>http://en.wikipedia.org/wiki/Safari_version_history</a:t>
            </a:r>
            <a:endParaRPr lang="en-CA" sz="1200" kern="1200" dirty="0" smtClean="0">
              <a:solidFill>
                <a:schemeClr val="tx1"/>
              </a:solidFill>
              <a:effectLst/>
              <a:latin typeface="+mn-lt"/>
              <a:ea typeface="+mn-ea"/>
              <a:cs typeface="+mn-cs"/>
            </a:endParaRPr>
          </a:p>
          <a:p>
            <a:r>
              <a:rPr lang="en-CA" dirty="0" smtClean="0">
                <a:hlinkClick r:id="rId6"/>
              </a:rPr>
              <a:t>http://en.wikipedia.org/wiki/Google_Chrome</a:t>
            </a:r>
            <a:endParaRPr lang="en-CA" dirty="0" smtClean="0"/>
          </a:p>
          <a:p>
            <a:endParaRPr lang="en-CA" dirty="0" smtClean="0"/>
          </a:p>
          <a:p>
            <a:r>
              <a:rPr lang="en-CA" dirty="0" smtClean="0"/>
              <a:t>Real browser race has just begun.  Sparked by who can be the most HTML5</a:t>
            </a:r>
            <a:r>
              <a:rPr lang="en-CA" baseline="0" dirty="0" smtClean="0"/>
              <a:t> complaint.</a:t>
            </a:r>
          </a:p>
          <a:p>
            <a:endParaRPr lang="en-CA" dirty="0" smtClean="0"/>
          </a:p>
        </p:txBody>
      </p:sp>
      <p:sp>
        <p:nvSpPr>
          <p:cNvPr id="4" name="Slide Number Placeholder 3"/>
          <p:cNvSpPr>
            <a:spLocks noGrp="1"/>
          </p:cNvSpPr>
          <p:nvPr>
            <p:ph type="sldNum" sz="quarter" idx="10"/>
          </p:nvPr>
        </p:nvSpPr>
        <p:spPr/>
        <p:txBody>
          <a:bodyPr/>
          <a:lstStyle/>
          <a:p>
            <a:fld id="{77269700-39A5-42A1-83AA-0DF6920E0BA5}" type="slidenum">
              <a:rPr lang="en-CA" smtClean="0"/>
              <a:t>7</a:t>
            </a:fld>
            <a:endParaRPr lang="en-CA"/>
          </a:p>
        </p:txBody>
      </p:sp>
    </p:spTree>
    <p:extLst>
      <p:ext uri="{BB962C8B-B14F-4D97-AF65-F5344CB8AC3E}">
        <p14:creationId xmlns:p14="http://schemas.microsoft.com/office/powerpoint/2010/main" val="2484042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Blink</a:t>
            </a:r>
            <a:endParaRPr lang="en-CA" dirty="0"/>
          </a:p>
        </p:txBody>
      </p:sp>
      <p:sp>
        <p:nvSpPr>
          <p:cNvPr id="4" name="Slide Number Placeholder 3"/>
          <p:cNvSpPr>
            <a:spLocks noGrp="1"/>
          </p:cNvSpPr>
          <p:nvPr>
            <p:ph type="sldNum" sz="quarter" idx="10"/>
          </p:nvPr>
        </p:nvSpPr>
        <p:spPr/>
        <p:txBody>
          <a:bodyPr/>
          <a:lstStyle/>
          <a:p>
            <a:fld id="{77269700-39A5-42A1-83AA-0DF6920E0BA5}" type="slidenum">
              <a:rPr lang="en-CA" smtClean="0"/>
              <a:t>8</a:t>
            </a:fld>
            <a:endParaRPr lang="en-CA"/>
          </a:p>
        </p:txBody>
      </p:sp>
    </p:spTree>
    <p:extLst>
      <p:ext uri="{BB962C8B-B14F-4D97-AF65-F5344CB8AC3E}">
        <p14:creationId xmlns:p14="http://schemas.microsoft.com/office/powerpoint/2010/main" val="1669787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hlinkClick r:id="rId3"/>
              </a:rPr>
              <a:t>http://www.jstorage.info/</a:t>
            </a:r>
            <a:endParaRPr lang="en-CA" dirty="0"/>
          </a:p>
        </p:txBody>
      </p:sp>
      <p:sp>
        <p:nvSpPr>
          <p:cNvPr id="4" name="Slide Number Placeholder 3"/>
          <p:cNvSpPr>
            <a:spLocks noGrp="1"/>
          </p:cNvSpPr>
          <p:nvPr>
            <p:ph type="sldNum" sz="quarter" idx="10"/>
          </p:nvPr>
        </p:nvSpPr>
        <p:spPr/>
        <p:txBody>
          <a:bodyPr/>
          <a:lstStyle/>
          <a:p>
            <a:fld id="{77269700-39A5-42A1-83AA-0DF6920E0BA5}" type="slidenum">
              <a:rPr lang="en-CA" smtClean="0"/>
              <a:t>33</a:t>
            </a:fld>
            <a:endParaRPr lang="en-CA"/>
          </a:p>
        </p:txBody>
      </p:sp>
    </p:spTree>
    <p:extLst>
      <p:ext uri="{BB962C8B-B14F-4D97-AF65-F5344CB8AC3E}">
        <p14:creationId xmlns:p14="http://schemas.microsoft.com/office/powerpoint/2010/main" val="69036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36363"/>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838200"/>
            <a:ext cx="215265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838200"/>
            <a:ext cx="630555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42900" y="313007"/>
            <a:ext cx="8458200" cy="914400"/>
          </a:xfrm>
          <a:prstGeom prst="rect">
            <a:avLst/>
          </a:prstGeom>
        </p:spPr>
        <p:txBody>
          <a:bodyPr lIns="0" tIns="0" rIns="0" bIns="0" anchor="ctr">
            <a:normAutofit/>
          </a:bodyPr>
          <a:lstStyle>
            <a:lvl1pPr algn="l">
              <a:defRPr sz="4000" spc="-150" baseline="0">
                <a:solidFill>
                  <a:schemeClr val="tx2"/>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Content Placeholder 2"/>
          <p:cNvSpPr>
            <a:spLocks noGrp="1"/>
          </p:cNvSpPr>
          <p:nvPr>
            <p:ph idx="1"/>
          </p:nvPr>
        </p:nvSpPr>
        <p:spPr>
          <a:xfrm>
            <a:off x="342900" y="1519304"/>
            <a:ext cx="8458200" cy="5029200"/>
          </a:xfrm>
          <a:prstGeom prst="rect">
            <a:avLst/>
          </a:prstGeom>
        </p:spPr>
        <p:txBody>
          <a:bodyPr lIns="0" tIns="0" rIns="0" bIns="0">
            <a:normAutofit/>
          </a:bodyPr>
          <a:lstStyle>
            <a:lvl1pPr>
              <a:lnSpc>
                <a:spcPct val="90000"/>
              </a:lnSpc>
              <a:buFont typeface="Arial" pitchFamily="34" charset="0"/>
              <a:buChar char="•"/>
              <a:defRPr sz="3200" spc="-150" baseline="0">
                <a:solidFill>
                  <a:schemeClr val="tx2"/>
                </a:solidFill>
                <a:latin typeface="Segoe UI" pitchFamily="34" charset="0"/>
                <a:ea typeface="Segoe UI" pitchFamily="34" charset="0"/>
                <a:cs typeface="Segoe UI" pitchFamily="34" charset="0"/>
              </a:defRPr>
            </a:lvl1pPr>
            <a:lvl2pPr>
              <a:lnSpc>
                <a:spcPct val="90000"/>
              </a:lnSpc>
              <a:buFont typeface="Arial" pitchFamily="34" charset="0"/>
              <a:buChar char="•"/>
              <a:defRPr sz="2800" spc="-150" baseline="0">
                <a:solidFill>
                  <a:schemeClr val="tx2"/>
                </a:solidFill>
                <a:latin typeface="Segoe WP SemiLight" pitchFamily="34" charset="0"/>
                <a:ea typeface="Segoe UI" pitchFamily="34" charset="0"/>
                <a:cs typeface="Segoe UI" pitchFamily="34" charset="0"/>
              </a:defRPr>
            </a:lvl2pPr>
            <a:lvl3pPr>
              <a:lnSpc>
                <a:spcPct val="90000"/>
              </a:lnSpc>
              <a:buFont typeface="Arial" pitchFamily="34" charset="0"/>
              <a:buChar char="•"/>
              <a:defRPr sz="2400" spc="-150" baseline="0">
                <a:solidFill>
                  <a:schemeClr val="tx2"/>
                </a:solidFill>
                <a:latin typeface="Segoe UI" pitchFamily="34" charset="0"/>
                <a:ea typeface="Segoe UI" pitchFamily="34" charset="0"/>
                <a:cs typeface="Segoe UI" pitchFamily="34" charset="0"/>
              </a:defRPr>
            </a:lvl3pPr>
            <a:lvl4pPr>
              <a:lnSpc>
                <a:spcPct val="90000"/>
              </a:lnSpc>
              <a:buFont typeface="Arial" pitchFamily="34" charset="0"/>
              <a:buChar char="•"/>
              <a:defRPr sz="1600" baseline="0">
                <a:solidFill>
                  <a:schemeClr val="tx2"/>
                </a:solidFill>
              </a:defRPr>
            </a:lvl4pPr>
            <a:lvl5pPr>
              <a:lnSpc>
                <a:spcPct val="90000"/>
              </a:lnSpc>
              <a:buFont typeface="Arial" pitchFamily="34" charset="0"/>
              <a:buChar char="•"/>
              <a:defRPr sz="14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281671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6"/>
                </a:solidFill>
              </a:defRPr>
            </a:lvl1pPr>
            <a:lvl2pPr>
              <a:defRPr baseline="0">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229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229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8382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1027" name="Rectangle 3"/>
          <p:cNvSpPr>
            <a:spLocks noGrp="1" noChangeArrowheads="1"/>
          </p:cNvSpPr>
          <p:nvPr>
            <p:ph type="body" idx="1"/>
          </p:nvPr>
        </p:nvSpPr>
        <p:spPr bwMode="auto">
          <a:xfrm>
            <a:off x="304800" y="1600200"/>
            <a:ext cx="86106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txStyles>
    <p:titleStyle>
      <a:lvl1pPr algn="l" rtl="0" eaLnBrk="0" fontAlgn="base" hangingPunct="0">
        <a:spcBef>
          <a:spcPct val="0"/>
        </a:spcBef>
        <a:spcAft>
          <a:spcPct val="0"/>
        </a:spcAft>
        <a:defRPr sz="3200">
          <a:solidFill>
            <a:srgbClr val="89A8B7"/>
          </a:solidFill>
          <a:latin typeface="+mj-lt"/>
          <a:ea typeface="+mj-ea"/>
          <a:cs typeface="+mj-cs"/>
        </a:defRPr>
      </a:lvl1pPr>
      <a:lvl2pPr algn="l" rtl="0" eaLnBrk="0" fontAlgn="base" hangingPunct="0">
        <a:spcBef>
          <a:spcPct val="0"/>
        </a:spcBef>
        <a:spcAft>
          <a:spcPct val="0"/>
        </a:spcAft>
        <a:defRPr sz="3200">
          <a:solidFill>
            <a:srgbClr val="89A8B7"/>
          </a:solidFill>
          <a:latin typeface="Arial" charset="0"/>
        </a:defRPr>
      </a:lvl2pPr>
      <a:lvl3pPr algn="l" rtl="0" eaLnBrk="0" fontAlgn="base" hangingPunct="0">
        <a:spcBef>
          <a:spcPct val="0"/>
        </a:spcBef>
        <a:spcAft>
          <a:spcPct val="0"/>
        </a:spcAft>
        <a:defRPr sz="3200">
          <a:solidFill>
            <a:srgbClr val="89A8B7"/>
          </a:solidFill>
          <a:latin typeface="Arial" charset="0"/>
        </a:defRPr>
      </a:lvl3pPr>
      <a:lvl4pPr algn="l" rtl="0" eaLnBrk="0" fontAlgn="base" hangingPunct="0">
        <a:spcBef>
          <a:spcPct val="0"/>
        </a:spcBef>
        <a:spcAft>
          <a:spcPct val="0"/>
        </a:spcAft>
        <a:defRPr sz="3200">
          <a:solidFill>
            <a:srgbClr val="89A8B7"/>
          </a:solidFill>
          <a:latin typeface="Arial" charset="0"/>
        </a:defRPr>
      </a:lvl4pPr>
      <a:lvl5pPr algn="l" rtl="0" eaLnBrk="0" fontAlgn="base" hangingPunct="0">
        <a:spcBef>
          <a:spcPct val="0"/>
        </a:spcBef>
        <a:spcAft>
          <a:spcPct val="0"/>
        </a:spcAft>
        <a:defRPr sz="3200">
          <a:solidFill>
            <a:srgbClr val="89A8B7"/>
          </a:solidFill>
          <a:latin typeface="Arial" charset="0"/>
        </a:defRPr>
      </a:lvl5pPr>
      <a:lvl6pPr marL="457200" algn="l" rtl="0" fontAlgn="base">
        <a:spcBef>
          <a:spcPct val="0"/>
        </a:spcBef>
        <a:spcAft>
          <a:spcPct val="0"/>
        </a:spcAft>
        <a:defRPr sz="3200">
          <a:solidFill>
            <a:srgbClr val="89A8B7"/>
          </a:solidFill>
          <a:latin typeface="Arial" charset="0"/>
        </a:defRPr>
      </a:lvl6pPr>
      <a:lvl7pPr marL="914400" algn="l" rtl="0" fontAlgn="base">
        <a:spcBef>
          <a:spcPct val="0"/>
        </a:spcBef>
        <a:spcAft>
          <a:spcPct val="0"/>
        </a:spcAft>
        <a:defRPr sz="3200">
          <a:solidFill>
            <a:srgbClr val="89A8B7"/>
          </a:solidFill>
          <a:latin typeface="Arial" charset="0"/>
        </a:defRPr>
      </a:lvl7pPr>
      <a:lvl8pPr marL="1371600" algn="l" rtl="0" fontAlgn="base">
        <a:spcBef>
          <a:spcPct val="0"/>
        </a:spcBef>
        <a:spcAft>
          <a:spcPct val="0"/>
        </a:spcAft>
        <a:defRPr sz="3200">
          <a:solidFill>
            <a:srgbClr val="89A8B7"/>
          </a:solidFill>
          <a:latin typeface="Arial" charset="0"/>
        </a:defRPr>
      </a:lvl8pPr>
      <a:lvl9pPr marL="1828800" algn="l" rtl="0" fontAlgn="base">
        <a:spcBef>
          <a:spcPct val="0"/>
        </a:spcBef>
        <a:spcAft>
          <a:spcPct val="0"/>
        </a:spcAft>
        <a:defRPr sz="3200">
          <a:solidFill>
            <a:srgbClr val="89A8B7"/>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a:solidFill>
            <a:srgbClr val="D7D9DF"/>
          </a:solidFill>
          <a:latin typeface="+mn-lt"/>
        </a:defRPr>
      </a:lvl2pPr>
      <a:lvl3pPr marL="1143000" indent="-228600" algn="l" rtl="0" eaLnBrk="0" fontAlgn="base" hangingPunct="0">
        <a:spcBef>
          <a:spcPct val="20000"/>
        </a:spcBef>
        <a:spcAft>
          <a:spcPct val="0"/>
        </a:spcAft>
        <a:buFont typeface="Wingdings" pitchFamily="2" charset="2"/>
        <a:buChar char="§"/>
        <a:defRPr>
          <a:solidFill>
            <a:srgbClr val="D7D9DF"/>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charset="0"/>
        </a:defRPr>
      </a:lvl4pPr>
      <a:lvl5pPr marL="2057400" indent="-228600" algn="l" rtl="0" eaLnBrk="0" fontAlgn="base" hangingPunct="0">
        <a:spcBef>
          <a:spcPct val="20000"/>
        </a:spcBef>
        <a:spcAft>
          <a:spcPct val="0"/>
        </a:spcAft>
        <a:buChar char="»"/>
        <a:defRPr sz="2000">
          <a:solidFill>
            <a:schemeClr val="tx1"/>
          </a:solidFill>
          <a:latin typeface="Times New Roman" charset="0"/>
        </a:defRPr>
      </a:lvl5pPr>
      <a:lvl6pPr marL="2514600" indent="-228600" algn="l" rtl="0" fontAlgn="base">
        <a:spcBef>
          <a:spcPct val="20000"/>
        </a:spcBef>
        <a:spcAft>
          <a:spcPct val="0"/>
        </a:spcAft>
        <a:buChar char="»"/>
        <a:defRPr sz="2000">
          <a:solidFill>
            <a:schemeClr val="tx1"/>
          </a:solidFill>
          <a:latin typeface="Times New Roman" charset="0"/>
        </a:defRPr>
      </a:lvl6pPr>
      <a:lvl7pPr marL="2971800" indent="-228600" algn="l" rtl="0" fontAlgn="base">
        <a:spcBef>
          <a:spcPct val="20000"/>
        </a:spcBef>
        <a:spcAft>
          <a:spcPct val="0"/>
        </a:spcAft>
        <a:buChar char="»"/>
        <a:defRPr sz="2000">
          <a:solidFill>
            <a:schemeClr val="tx1"/>
          </a:solidFill>
          <a:latin typeface="Times New Roman" charset="0"/>
        </a:defRPr>
      </a:lvl7pPr>
      <a:lvl8pPr marL="3429000" indent="-228600" algn="l" rtl="0" fontAlgn="base">
        <a:spcBef>
          <a:spcPct val="20000"/>
        </a:spcBef>
        <a:spcAft>
          <a:spcPct val="0"/>
        </a:spcAft>
        <a:buChar char="»"/>
        <a:defRPr sz="2000">
          <a:solidFill>
            <a:schemeClr val="tx1"/>
          </a:solidFill>
          <a:latin typeface="Times New Roman" charset="0"/>
        </a:defRPr>
      </a:lvl8pPr>
      <a:lvl9pPr marL="3886200" indent="-228600" algn="l" rtl="0" fontAlgn="base">
        <a:spcBef>
          <a:spcPct val="20000"/>
        </a:spcBef>
        <a:spcAft>
          <a:spcPct val="0"/>
        </a:spcAft>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olinb.me/QuirksMod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olinb.me/ProperPageInclud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olinb.me/HtmlValidatorFirefox" TargetMode="External"/><Relationship Id="rId7" Type="http://schemas.openxmlformats.org/officeDocument/2006/relationships/hyperlink" Target="http://www.htmlvalidator.com/" TargetMode="External"/><Relationship Id="rId2" Type="http://schemas.openxmlformats.org/officeDocument/2006/relationships/hyperlink" Target="http://colinb.me/W3CValidators" TargetMode="External"/><Relationship Id="rId1" Type="http://schemas.openxmlformats.org/officeDocument/2006/relationships/slideLayout" Target="../slideLayouts/slideLayout2.xml"/><Relationship Id="rId6" Type="http://schemas.openxmlformats.org/officeDocument/2006/relationships/hyperlink" Target="http://colinb.me/JsLint2012" TargetMode="External"/><Relationship Id="rId5" Type="http://schemas.openxmlformats.org/officeDocument/2006/relationships/hyperlink" Target="http://colinb.me/vswebext" TargetMode="External"/><Relationship Id="rId4" Type="http://schemas.openxmlformats.org/officeDocument/2006/relationships/hyperlink" Target="http://colinb.me/HtmlValidatorChrom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colinb.me/Html5Polyfill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modern.ie/virtualization-tools" TargetMode="External"/><Relationship Id="rId2" Type="http://schemas.openxmlformats.org/officeDocument/2006/relationships/hyperlink" Target="http://colinb.me/XBrowserTes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css3.info/" TargetMode="External"/><Relationship Id="rId2" Type="http://schemas.openxmlformats.org/officeDocument/2006/relationships/hyperlink" Target="http://developers.whatwg.org/" TargetMode="External"/><Relationship Id="rId1" Type="http://schemas.openxmlformats.org/officeDocument/2006/relationships/slideLayout" Target="../slideLayouts/slideLayout2.xml"/><Relationship Id="rId5" Type="http://schemas.openxmlformats.org/officeDocument/2006/relationships/hyperlink" Target="http://colinb.me/Html5Polyfills" TargetMode="External"/><Relationship Id="rId4" Type="http://schemas.openxmlformats.org/officeDocument/2006/relationships/hyperlink" Target="http://caniuse.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colinb.me/TopUXMistakes" TargetMode="External"/><Relationship Id="rId7" Type="http://schemas.openxmlformats.org/officeDocument/2006/relationships/hyperlink" Target="http://caniuse.com/" TargetMode="External"/><Relationship Id="rId2" Type="http://schemas.openxmlformats.org/officeDocument/2006/relationships/hyperlink" Target="http://colinb.me/BizWebAppUI" TargetMode="External"/><Relationship Id="rId1" Type="http://schemas.openxmlformats.org/officeDocument/2006/relationships/slideLayout" Target="../slideLayouts/slideLayout4.xml"/><Relationship Id="rId6" Type="http://schemas.openxmlformats.org/officeDocument/2006/relationships/hyperlink" Target="http://html5boilerplate.com/" TargetMode="External"/><Relationship Id="rId5" Type="http://schemas.openxmlformats.org/officeDocument/2006/relationships/hyperlink" Target="http://www.html5rocks.com/" TargetMode="External"/><Relationship Id="rId4" Type="http://schemas.openxmlformats.org/officeDocument/2006/relationships/hyperlink" Target="http://colinb.me/Html5Polyfill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447800"/>
            <a:ext cx="7772400" cy="1143000"/>
          </a:xfrm>
        </p:spPr>
        <p:txBody>
          <a:bodyPr/>
          <a:lstStyle/>
          <a:p>
            <a:pPr algn="ctr" eaLnBrk="1" hangingPunct="1"/>
            <a:r>
              <a:rPr lang="en-CA" sz="3600" dirty="0" smtClean="0"/>
              <a:t>The State of (Corporate) HTML5</a:t>
            </a:r>
          </a:p>
        </p:txBody>
      </p:sp>
      <p:sp>
        <p:nvSpPr>
          <p:cNvPr id="5123" name="Rectangle 3"/>
          <p:cNvSpPr>
            <a:spLocks noGrp="1" noChangeArrowheads="1"/>
          </p:cNvSpPr>
          <p:nvPr>
            <p:ph type="subTitle" idx="1"/>
          </p:nvPr>
        </p:nvSpPr>
        <p:spPr>
          <a:xfrm>
            <a:off x="1371600" y="2819400"/>
            <a:ext cx="6400800" cy="1752600"/>
          </a:xfrm>
        </p:spPr>
        <p:txBody>
          <a:bodyPr/>
          <a:lstStyle/>
          <a:p>
            <a:pPr eaLnBrk="1" hangingPunct="1"/>
            <a:r>
              <a:rPr lang="en-CA" dirty="0" smtClean="0"/>
              <a:t>Colin Bowern</a:t>
            </a:r>
          </a:p>
          <a:p>
            <a:pPr eaLnBrk="1" hangingPunct="1"/>
            <a:r>
              <a:rPr lang="en-CA" dirty="0" smtClean="0"/>
              <a:t>Principal Consultant - </a:t>
            </a:r>
            <a:r>
              <a:rPr lang="en-CA" dirty="0" err="1" smtClean="0"/>
              <a:t>ObjectSharp</a:t>
            </a:r>
            <a:endParaRPr lang="en-CA" dirty="0" smtClean="0"/>
          </a:p>
          <a:p>
            <a:pPr eaLnBrk="1" hangingPunct="1"/>
            <a:r>
              <a:rPr lang="en-CA" dirty="0" smtClean="0"/>
              <a:t>@</a:t>
            </a:r>
            <a:r>
              <a:rPr lang="en-CA" dirty="0" err="1" smtClean="0"/>
              <a:t>colinbowern</a:t>
            </a:r>
            <a:endParaRPr lang="en-CA" dirty="0"/>
          </a:p>
          <a:p>
            <a:pPr eaLnBrk="1" hangingPunct="1"/>
            <a:r>
              <a:rPr lang="en-CA" dirty="0"/>
              <a:t>www.colinbowern.com</a:t>
            </a:r>
            <a:endParaRPr lang="en-CA"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if </a:t>
            </a:r>
            <a:r>
              <a:rPr lang="en-CA" dirty="0"/>
              <a:t>we could say </a:t>
            </a:r>
            <a:r>
              <a:rPr lang="en-CA" dirty="0" smtClean="0"/>
              <a:t>the web was “</a:t>
            </a:r>
            <a:r>
              <a:rPr lang="en-CA" dirty="0"/>
              <a:t>n-1”…</a:t>
            </a:r>
          </a:p>
        </p:txBody>
      </p:sp>
      <p:sp>
        <p:nvSpPr>
          <p:cNvPr id="3" name="Content Placeholder 2"/>
          <p:cNvSpPr>
            <a:spLocks noGrp="1"/>
          </p:cNvSpPr>
          <p:nvPr>
            <p:ph idx="1"/>
          </p:nvPr>
        </p:nvSpPr>
        <p:spPr/>
        <p:txBody>
          <a:bodyPr/>
          <a:lstStyle/>
          <a:p>
            <a:r>
              <a:rPr lang="en-CA" dirty="0" smtClean="0"/>
              <a:t>Business might rethink how the invest in web applications</a:t>
            </a:r>
            <a:endParaRPr lang="en-CA" dirty="0"/>
          </a:p>
          <a:p>
            <a:r>
              <a:rPr lang="en-CA" dirty="0" smtClean="0"/>
              <a:t>Greater pressure by developers on vendors for standards adoption and compliance</a:t>
            </a:r>
          </a:p>
          <a:p>
            <a:r>
              <a:rPr lang="en-CA" dirty="0"/>
              <a:t>Automated smoke tests would be much more important</a:t>
            </a:r>
          </a:p>
          <a:p>
            <a:pPr marL="0" indent="0">
              <a:buNone/>
            </a:pPr>
            <a:endParaRPr lang="en-CA" dirty="0" smtClean="0"/>
          </a:p>
        </p:txBody>
      </p:sp>
      <p:pic>
        <p:nvPicPr>
          <p:cNvPr id="4" name="Picture 3"/>
          <p:cNvPicPr>
            <a:picLocks noChangeAspect="1"/>
          </p:cNvPicPr>
          <p:nvPr/>
        </p:nvPicPr>
        <p:blipFill>
          <a:blip r:embed="rId2"/>
          <a:stretch>
            <a:fillRect/>
          </a:stretch>
        </p:blipFill>
        <p:spPr>
          <a:xfrm>
            <a:off x="281553" y="3834539"/>
            <a:ext cx="4152900" cy="1337375"/>
          </a:xfrm>
          <a:prstGeom prst="rect">
            <a:avLst/>
          </a:prstGeom>
        </p:spPr>
      </p:pic>
      <p:pic>
        <p:nvPicPr>
          <p:cNvPr id="5" name="Picture 4"/>
          <p:cNvPicPr>
            <a:picLocks noChangeAspect="1"/>
          </p:cNvPicPr>
          <p:nvPr/>
        </p:nvPicPr>
        <p:blipFill>
          <a:blip r:embed="rId3"/>
          <a:stretch>
            <a:fillRect/>
          </a:stretch>
        </p:blipFill>
        <p:spPr>
          <a:xfrm>
            <a:off x="4503375" y="3810000"/>
            <a:ext cx="4280464" cy="1742268"/>
          </a:xfrm>
          <a:prstGeom prst="rect">
            <a:avLst/>
          </a:prstGeom>
        </p:spPr>
      </p:pic>
    </p:spTree>
    <p:extLst>
      <p:ext uri="{BB962C8B-B14F-4D97-AF65-F5344CB8AC3E}">
        <p14:creationId xmlns:p14="http://schemas.microsoft.com/office/powerpoint/2010/main" val="295058790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…meanwhile, back in IT land</a:t>
            </a:r>
            <a:endParaRPr lang="en-CA" dirty="0"/>
          </a:p>
        </p:txBody>
      </p:sp>
      <p:sp>
        <p:nvSpPr>
          <p:cNvPr id="6" name="Content Placeholder 5"/>
          <p:cNvSpPr>
            <a:spLocks noGrp="1"/>
          </p:cNvSpPr>
          <p:nvPr>
            <p:ph idx="1"/>
          </p:nvPr>
        </p:nvSpPr>
        <p:spPr>
          <a:xfrm>
            <a:off x="304800" y="1524000"/>
            <a:ext cx="8610600" cy="4495800"/>
          </a:xfrm>
        </p:spPr>
        <p:txBody>
          <a:bodyPr/>
          <a:lstStyle/>
          <a:p>
            <a:r>
              <a:rPr lang="en-CA" dirty="0" smtClean="0"/>
              <a:t>Standard desktop images evolve at a slow pace</a:t>
            </a:r>
          </a:p>
          <a:p>
            <a:r>
              <a:rPr lang="en-CA" dirty="0" smtClean="0"/>
              <a:t>People bring their own devices to workaround IT</a:t>
            </a:r>
          </a:p>
          <a:p>
            <a:r>
              <a:rPr lang="en-CA" dirty="0" smtClean="0"/>
              <a:t>IT likes IE because it is predictable… maybe even Firefox because it can be trusted enough</a:t>
            </a:r>
            <a:endParaRPr lang="en-CA" u="sng" dirty="0" smtClean="0"/>
          </a:p>
          <a:p>
            <a:r>
              <a:rPr lang="en-CA" dirty="0" smtClean="0"/>
              <a:t>Can’t be too innovative</a:t>
            </a:r>
            <a:br>
              <a:rPr lang="en-CA" dirty="0" smtClean="0"/>
            </a:br>
            <a:r>
              <a:rPr lang="en-CA" dirty="0" smtClean="0"/>
              <a:t>because breaking</a:t>
            </a:r>
            <a:br>
              <a:rPr lang="en-CA" dirty="0" smtClean="0"/>
            </a:br>
            <a:r>
              <a:rPr lang="en-CA" dirty="0" smtClean="0"/>
              <a:t>something = trouble</a:t>
            </a:r>
          </a:p>
          <a:p>
            <a:r>
              <a:rPr lang="en-CA" dirty="0" smtClean="0"/>
              <a:t>Understand IT’s constraint</a:t>
            </a:r>
            <a:br>
              <a:rPr lang="en-CA" dirty="0" smtClean="0"/>
            </a:br>
            <a:r>
              <a:rPr lang="en-CA" dirty="0" smtClean="0"/>
              <a:t>is focused on risk (don’t</a:t>
            </a:r>
            <a:br>
              <a:rPr lang="en-CA" dirty="0" smtClean="0"/>
            </a:br>
            <a:r>
              <a:rPr lang="en-CA" dirty="0" smtClean="0"/>
              <a:t>break things)</a:t>
            </a:r>
            <a:endParaRPr lang="en-CA" dirty="0"/>
          </a:p>
        </p:txBody>
      </p:sp>
      <p:pic>
        <p:nvPicPr>
          <p:cNvPr id="2050" name="Picture 2" descr="IT Crowd Roy never exerci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792" y="3429000"/>
            <a:ext cx="4156364" cy="22860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41229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a:t>
            </a:r>
            <a:r>
              <a:rPr lang="en-CA" dirty="0" smtClean="0"/>
              <a:t>s a web developer, the reality is…</a:t>
            </a:r>
            <a:endParaRPr lang="en-CA" dirty="0"/>
          </a:p>
        </p:txBody>
      </p:sp>
      <p:pic>
        <p:nvPicPr>
          <p:cNvPr id="3074" name="Picture 2" descr="http://farm5.staticflickr.com/4088/5068997964_d955755b21_o.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82945" y="1600200"/>
            <a:ext cx="6654309"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68500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871700" y="2178877"/>
            <a:ext cx="5400600" cy="2500246"/>
            <a:chOff x="1871700" y="2288114"/>
            <a:chExt cx="5400600" cy="2500246"/>
          </a:xfrm>
        </p:grpSpPr>
        <p:grpSp>
          <p:nvGrpSpPr>
            <p:cNvPr id="6" name="Group 5"/>
            <p:cNvGrpSpPr/>
            <p:nvPr/>
          </p:nvGrpSpPr>
          <p:grpSpPr>
            <a:xfrm>
              <a:off x="1871700" y="2288114"/>
              <a:ext cx="5400600" cy="1138773"/>
              <a:chOff x="1979712" y="1979856"/>
              <a:chExt cx="5400600" cy="1138773"/>
            </a:xfrm>
          </p:grpSpPr>
          <p:sp>
            <p:nvSpPr>
              <p:cNvPr id="4" name="TextBox 3"/>
              <p:cNvSpPr txBox="1"/>
              <p:nvPr/>
            </p:nvSpPr>
            <p:spPr>
              <a:xfrm>
                <a:off x="1979712" y="1979856"/>
                <a:ext cx="2088232" cy="1138773"/>
              </a:xfrm>
              <a:prstGeom prst="rect">
                <a:avLst/>
              </a:prstGeom>
              <a:noFill/>
            </p:spPr>
            <p:txBody>
              <a:bodyPr wrap="square" rtlCol="0">
                <a:spAutoFit/>
              </a:bodyPr>
              <a:lstStyle/>
              <a:p>
                <a:pPr algn="ctr"/>
                <a:r>
                  <a:rPr lang="en-CA" sz="4000" b="1" spc="-150" dirty="0">
                    <a:solidFill>
                      <a:schemeClr val="tx2"/>
                    </a:solidFill>
                    <a:latin typeface="Segoe UI" pitchFamily="34" charset="0"/>
                    <a:ea typeface="Segoe UI" pitchFamily="34" charset="0"/>
                    <a:cs typeface="Segoe UI" pitchFamily="34" charset="0"/>
                  </a:rPr>
                  <a:t>HTML5</a:t>
                </a:r>
                <a:r>
                  <a:rPr lang="en-CA" sz="4000" spc="-150" dirty="0">
                    <a:solidFill>
                      <a:schemeClr val="tx2"/>
                    </a:solidFill>
                    <a:latin typeface="Segoe UI" pitchFamily="34" charset="0"/>
                    <a:ea typeface="Segoe UI" pitchFamily="34" charset="0"/>
                    <a:cs typeface="Segoe UI" pitchFamily="34" charset="0"/>
                  </a:rPr>
                  <a:t/>
                </a:r>
                <a:br>
                  <a:rPr lang="en-CA" sz="4000" spc="-150" dirty="0">
                    <a:solidFill>
                      <a:schemeClr val="tx2"/>
                    </a:solidFill>
                    <a:latin typeface="Segoe UI" pitchFamily="34" charset="0"/>
                    <a:ea typeface="Segoe UI" pitchFamily="34" charset="0"/>
                    <a:cs typeface="Segoe UI" pitchFamily="34" charset="0"/>
                  </a:rPr>
                </a:br>
                <a:r>
                  <a:rPr lang="en-CA" sz="2800" i="1" spc="-150" dirty="0">
                    <a:solidFill>
                      <a:schemeClr val="tx2"/>
                    </a:solidFill>
                    <a:latin typeface="Cambria" pitchFamily="18" charset="0"/>
                    <a:ea typeface="Segoe UI" pitchFamily="34" charset="0"/>
                    <a:cs typeface="Segoe UI" pitchFamily="34" charset="0"/>
                  </a:rPr>
                  <a:t>Content</a:t>
                </a:r>
                <a:endParaRPr lang="en-CA" sz="1200" i="1" dirty="0">
                  <a:latin typeface="Cambria" pitchFamily="18" charset="0"/>
                </a:endParaRPr>
              </a:p>
            </p:txBody>
          </p:sp>
          <p:sp>
            <p:nvSpPr>
              <p:cNvPr id="5" name="TextBox 4"/>
              <p:cNvSpPr txBox="1"/>
              <p:nvPr/>
            </p:nvSpPr>
            <p:spPr>
              <a:xfrm>
                <a:off x="5292080" y="1979856"/>
                <a:ext cx="2088232" cy="1138773"/>
              </a:xfrm>
              <a:prstGeom prst="rect">
                <a:avLst/>
              </a:prstGeom>
              <a:noFill/>
            </p:spPr>
            <p:txBody>
              <a:bodyPr wrap="square" rtlCol="0">
                <a:spAutoFit/>
              </a:bodyPr>
              <a:lstStyle/>
              <a:p>
                <a:pPr algn="ctr"/>
                <a:r>
                  <a:rPr lang="en-CA" sz="4000" b="1" spc="-150" dirty="0">
                    <a:solidFill>
                      <a:schemeClr val="tx2"/>
                    </a:solidFill>
                    <a:latin typeface="Segoe UI" pitchFamily="34" charset="0"/>
                    <a:ea typeface="Segoe UI" pitchFamily="34" charset="0"/>
                    <a:cs typeface="Segoe UI" pitchFamily="34" charset="0"/>
                  </a:rPr>
                  <a:t>CSS3</a:t>
                </a:r>
              </a:p>
              <a:p>
                <a:pPr algn="ctr"/>
                <a:r>
                  <a:rPr lang="en-CA" sz="2800" i="1" spc="-150" dirty="0">
                    <a:solidFill>
                      <a:schemeClr val="tx2"/>
                    </a:solidFill>
                    <a:latin typeface="Cambria" pitchFamily="18" charset="0"/>
                    <a:ea typeface="Segoe UI" pitchFamily="34" charset="0"/>
                    <a:cs typeface="Segoe UI" pitchFamily="34" charset="0"/>
                  </a:rPr>
                  <a:t>Presentation</a:t>
                </a:r>
                <a:endParaRPr lang="en-CA" sz="1200" i="1" dirty="0">
                  <a:latin typeface="Cambria" pitchFamily="18" charset="0"/>
                </a:endParaRPr>
              </a:p>
            </p:txBody>
          </p:sp>
        </p:grpSp>
        <p:sp>
          <p:nvSpPr>
            <p:cNvPr id="7" name="TextBox 6"/>
            <p:cNvSpPr txBox="1"/>
            <p:nvPr/>
          </p:nvSpPr>
          <p:spPr>
            <a:xfrm>
              <a:off x="2915816" y="3649587"/>
              <a:ext cx="3312368" cy="1138773"/>
            </a:xfrm>
            <a:prstGeom prst="rect">
              <a:avLst/>
            </a:prstGeom>
            <a:noFill/>
          </p:spPr>
          <p:txBody>
            <a:bodyPr wrap="square" rtlCol="0">
              <a:spAutoFit/>
            </a:bodyPr>
            <a:lstStyle/>
            <a:p>
              <a:pPr algn="ctr"/>
              <a:r>
                <a:rPr lang="en-CA" sz="4000" b="1" spc="-150" dirty="0">
                  <a:solidFill>
                    <a:schemeClr val="tx2"/>
                  </a:solidFill>
                  <a:latin typeface="Segoe UI" pitchFamily="34" charset="0"/>
                  <a:ea typeface="Segoe UI" pitchFamily="34" charset="0"/>
                  <a:cs typeface="Segoe UI" pitchFamily="34" charset="0"/>
                </a:rPr>
                <a:t>JavaScript</a:t>
              </a:r>
              <a:r>
                <a:rPr lang="en-CA" sz="4000" spc="-150" dirty="0">
                  <a:solidFill>
                    <a:schemeClr val="tx2"/>
                  </a:solidFill>
                  <a:latin typeface="Segoe UI" pitchFamily="34" charset="0"/>
                  <a:ea typeface="Segoe UI" pitchFamily="34" charset="0"/>
                  <a:cs typeface="Segoe UI" pitchFamily="34" charset="0"/>
                </a:rPr>
                <a:t/>
              </a:r>
              <a:br>
                <a:rPr lang="en-CA" sz="4000" spc="-150" dirty="0">
                  <a:solidFill>
                    <a:schemeClr val="tx2"/>
                  </a:solidFill>
                  <a:latin typeface="Segoe UI" pitchFamily="34" charset="0"/>
                  <a:ea typeface="Segoe UI" pitchFamily="34" charset="0"/>
                  <a:cs typeface="Segoe UI" pitchFamily="34" charset="0"/>
                </a:rPr>
              </a:br>
              <a:r>
                <a:rPr lang="en-CA" sz="2800" i="1" spc="-150" dirty="0">
                  <a:solidFill>
                    <a:schemeClr val="tx2"/>
                  </a:solidFill>
                  <a:latin typeface="Cambria" pitchFamily="18" charset="0"/>
                  <a:ea typeface="Segoe UI" pitchFamily="34" charset="0"/>
                  <a:cs typeface="Segoe UI" pitchFamily="34" charset="0"/>
                </a:rPr>
                <a:t>Behavior</a:t>
              </a:r>
              <a:endParaRPr lang="en-CA" sz="1200" i="1" dirty="0">
                <a:latin typeface="Cambria" pitchFamily="18" charset="0"/>
              </a:endParaRPr>
            </a:p>
          </p:txBody>
        </p:sp>
      </p:grpSp>
      <p:sp>
        <p:nvSpPr>
          <p:cNvPr id="2" name="Title 1"/>
          <p:cNvSpPr>
            <a:spLocks noGrp="1"/>
          </p:cNvSpPr>
          <p:nvPr>
            <p:ph type="title"/>
          </p:nvPr>
        </p:nvSpPr>
        <p:spPr/>
        <p:txBody>
          <a:bodyPr/>
          <a:lstStyle/>
          <a:p>
            <a:r>
              <a:rPr lang="en-CA" dirty="0" smtClean="0"/>
              <a:t>back to basics</a:t>
            </a:r>
            <a:endParaRPr lang="en-CA" dirty="0"/>
          </a:p>
        </p:txBody>
      </p:sp>
    </p:spTree>
    <p:extLst>
      <p:ext uri="{BB962C8B-B14F-4D97-AF65-F5344CB8AC3E}">
        <p14:creationId xmlns:p14="http://schemas.microsoft.com/office/powerpoint/2010/main" val="1186801711"/>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t>
            </a:r>
            <a:r>
              <a:rPr lang="en-CA" dirty="0" smtClean="0"/>
              <a:t>ack to basics</a:t>
            </a:r>
            <a:endParaRPr lang="en-CA" dirty="0"/>
          </a:p>
        </p:txBody>
      </p:sp>
      <p:sp>
        <p:nvSpPr>
          <p:cNvPr id="3" name="Content Placeholder 2"/>
          <p:cNvSpPr>
            <a:spLocks noGrp="1"/>
          </p:cNvSpPr>
          <p:nvPr>
            <p:ph idx="1"/>
          </p:nvPr>
        </p:nvSpPr>
        <p:spPr/>
        <p:txBody>
          <a:bodyPr/>
          <a:lstStyle/>
          <a:p>
            <a:r>
              <a:rPr lang="en-CA" dirty="0" smtClean="0"/>
              <a:t>Specifications leave room for interpretation</a:t>
            </a:r>
          </a:p>
          <a:p>
            <a:r>
              <a:rPr lang="en-CA" dirty="0"/>
              <a:t>Cross-browser </a:t>
            </a:r>
            <a:r>
              <a:rPr lang="en-CA" dirty="0" err="1"/>
              <a:t>interop</a:t>
            </a:r>
            <a:r>
              <a:rPr lang="en-CA" dirty="0"/>
              <a:t> </a:t>
            </a:r>
            <a:r>
              <a:rPr lang="en-CA" dirty="0" smtClean="0"/>
              <a:t>focus has improved in past </a:t>
            </a:r>
            <a:r>
              <a:rPr lang="en-CA" dirty="0"/>
              <a:t>few years</a:t>
            </a:r>
          </a:p>
          <a:p>
            <a:pPr lvl="1"/>
            <a:r>
              <a:rPr lang="en-CA" dirty="0"/>
              <a:t>Web Standards Project ACID tests</a:t>
            </a:r>
          </a:p>
          <a:p>
            <a:pPr lvl="1"/>
            <a:r>
              <a:rPr lang="en-CA" dirty="0" err="1"/>
              <a:t>ECMAScript</a:t>
            </a:r>
            <a:r>
              <a:rPr lang="en-CA" dirty="0"/>
              <a:t> Test Suite </a:t>
            </a:r>
            <a:endParaRPr lang="en-CA" dirty="0" smtClean="0"/>
          </a:p>
          <a:p>
            <a:pPr marL="457200" lvl="1" indent="0">
              <a:buNone/>
            </a:pPr>
            <a:endParaRPr lang="en-CA" dirty="0"/>
          </a:p>
          <a:p>
            <a:r>
              <a:rPr lang="en-CA" dirty="0" smtClean="0"/>
              <a:t>Barrier to entry to profession is low</a:t>
            </a:r>
          </a:p>
          <a:p>
            <a:r>
              <a:rPr lang="en-CA" dirty="0" smtClean="0"/>
              <a:t>Writing good markup, style sheets and script is hard</a:t>
            </a:r>
          </a:p>
          <a:p>
            <a:r>
              <a:rPr lang="en-CA" dirty="0"/>
              <a:t>Less-than-perfect markup power web apps big and </a:t>
            </a:r>
            <a:r>
              <a:rPr lang="en-CA" dirty="0" smtClean="0"/>
              <a:t>small</a:t>
            </a:r>
          </a:p>
          <a:p>
            <a:endParaRPr lang="en-CA" dirty="0" smtClean="0"/>
          </a:p>
          <a:p>
            <a:endParaRPr lang="en-CA" dirty="0"/>
          </a:p>
        </p:txBody>
      </p:sp>
    </p:spTree>
    <p:extLst>
      <p:ext uri="{BB962C8B-B14F-4D97-AF65-F5344CB8AC3E}">
        <p14:creationId xmlns:p14="http://schemas.microsoft.com/office/powerpoint/2010/main" val="384765049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shipping standards compliant apps</a:t>
            </a:r>
          </a:p>
        </p:txBody>
      </p:sp>
      <p:sp>
        <p:nvSpPr>
          <p:cNvPr id="3" name="Content Placeholder 2"/>
          <p:cNvSpPr>
            <a:spLocks noGrp="1"/>
          </p:cNvSpPr>
          <p:nvPr>
            <p:ph idx="1"/>
          </p:nvPr>
        </p:nvSpPr>
        <p:spPr/>
        <p:txBody>
          <a:bodyPr/>
          <a:lstStyle/>
          <a:p>
            <a:pPr marL="457200" indent="-457200">
              <a:buFont typeface="+mj-lt"/>
              <a:buAutoNum type="arabicPeriod"/>
            </a:pPr>
            <a:r>
              <a:rPr lang="en-CA" dirty="0" smtClean="0"/>
              <a:t>Pick a DOCTYPE and stick to it</a:t>
            </a:r>
          </a:p>
          <a:p>
            <a:pPr marL="457200" indent="-457200">
              <a:buFont typeface="+mj-lt"/>
              <a:buAutoNum type="arabicPeriod"/>
            </a:pPr>
            <a:r>
              <a:rPr lang="en-CA" dirty="0" smtClean="0"/>
              <a:t>Separate content, presentation and behavior</a:t>
            </a:r>
          </a:p>
          <a:p>
            <a:pPr marL="457200" indent="-457200">
              <a:buFont typeface="+mj-lt"/>
              <a:buAutoNum type="arabicPeriod"/>
            </a:pPr>
            <a:r>
              <a:rPr lang="en-CA" dirty="0" smtClean="0"/>
              <a:t>Encode </a:t>
            </a:r>
            <a:r>
              <a:rPr lang="en-CA" dirty="0"/>
              <a:t>content </a:t>
            </a:r>
            <a:r>
              <a:rPr lang="en-CA" dirty="0" smtClean="0"/>
              <a:t>properly</a:t>
            </a:r>
          </a:p>
          <a:p>
            <a:pPr marL="457200" indent="-457200">
              <a:buFont typeface="+mj-lt"/>
              <a:buAutoNum type="arabicPeriod"/>
            </a:pPr>
            <a:r>
              <a:rPr lang="en-CA" dirty="0"/>
              <a:t>Use inline and block elements correctly</a:t>
            </a:r>
          </a:p>
          <a:p>
            <a:pPr marL="457200" indent="-457200">
              <a:buFont typeface="+mj-lt"/>
              <a:buAutoNum type="arabicPeriod"/>
            </a:pPr>
            <a:r>
              <a:rPr lang="en-CA" dirty="0" smtClean="0"/>
              <a:t>Make it easy to read and maintain</a:t>
            </a:r>
          </a:p>
          <a:p>
            <a:pPr marL="457200" indent="-457200">
              <a:buFont typeface="+mj-lt"/>
              <a:buAutoNum type="arabicPeriod"/>
            </a:pPr>
            <a:r>
              <a:rPr lang="en-CA" dirty="0" smtClean="0"/>
              <a:t>*Always* validate markup, style sheets and scripts</a:t>
            </a:r>
            <a:endParaRPr lang="en-CA" dirty="0"/>
          </a:p>
        </p:txBody>
      </p:sp>
    </p:spTree>
    <p:extLst>
      <p:ext uri="{BB962C8B-B14F-4D97-AF65-F5344CB8AC3E}">
        <p14:creationId xmlns:p14="http://schemas.microsoft.com/office/powerpoint/2010/main" val="13833666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shipping standards compliant apps</a:t>
            </a:r>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smtClean="0"/>
              <a:t>Pick </a:t>
            </a:r>
            <a:r>
              <a:rPr lang="en-CA" dirty="0"/>
              <a:t>a </a:t>
            </a:r>
            <a:r>
              <a:rPr lang="en-CA" dirty="0" smtClean="0"/>
              <a:t>DOCTYPE and </a:t>
            </a:r>
            <a:r>
              <a:rPr lang="en-CA" dirty="0"/>
              <a:t>stick to </a:t>
            </a:r>
            <a:r>
              <a:rPr lang="en-CA" dirty="0" smtClean="0"/>
              <a:t>it.</a:t>
            </a:r>
          </a:p>
          <a:p>
            <a:pPr lvl="1">
              <a:buFont typeface="Arial" panose="020B0604020202020204" pitchFamily="34" charset="0"/>
              <a:buChar char="•"/>
            </a:pPr>
            <a:r>
              <a:rPr lang="en-CA" dirty="0" smtClean="0"/>
              <a:t>Strict – no presentation allowed in markup</a:t>
            </a:r>
          </a:p>
          <a:p>
            <a:pPr lvl="1">
              <a:buFont typeface="Arial" panose="020B0604020202020204" pitchFamily="34" charset="0"/>
              <a:buChar char="•"/>
            </a:pPr>
            <a:r>
              <a:rPr lang="en-CA" dirty="0" smtClean="0"/>
              <a:t>Transitional – presentation elements still allowed </a:t>
            </a:r>
            <a:r>
              <a:rPr lang="en-CA" dirty="0" smtClean="0">
                <a:sym typeface="Wingdings" panose="05000000000000000000" pitchFamily="2" charset="2"/>
              </a:rPr>
              <a:t>	</a:t>
            </a:r>
            <a:endParaRPr lang="en-CA" dirty="0"/>
          </a:p>
          <a:p>
            <a:pPr>
              <a:buFont typeface="Arial" panose="020B0604020202020204" pitchFamily="34" charset="0"/>
              <a:buChar char="•"/>
            </a:pPr>
            <a:r>
              <a:rPr lang="en-CA" dirty="0" smtClean="0"/>
              <a:t>Be aware of Standards, </a:t>
            </a:r>
            <a:r>
              <a:rPr lang="en-CA" dirty="0"/>
              <a:t>Almost </a:t>
            </a:r>
            <a:r>
              <a:rPr lang="en-CA" dirty="0" smtClean="0"/>
              <a:t>Standards, </a:t>
            </a:r>
            <a:r>
              <a:rPr lang="en-CA" dirty="0"/>
              <a:t>and Quirks </a:t>
            </a:r>
            <a:r>
              <a:rPr lang="en-CA" dirty="0" smtClean="0"/>
              <a:t>mode</a:t>
            </a:r>
          </a:p>
          <a:p>
            <a:pPr lvl="1">
              <a:buFont typeface="Arial" panose="020B0604020202020204" pitchFamily="34" charset="0"/>
              <a:buChar char="•"/>
            </a:pPr>
            <a:r>
              <a:rPr lang="en-CA" dirty="0"/>
              <a:t>See </a:t>
            </a:r>
            <a:r>
              <a:rPr lang="en-CA" dirty="0" smtClean="0">
                <a:latin typeface="Consolas" panose="020B0609020204030204" pitchFamily="49" charset="0"/>
                <a:cs typeface="Consolas" panose="020B0609020204030204" pitchFamily="49" charset="0"/>
                <a:hlinkClick r:id="rId2"/>
              </a:rPr>
              <a:t>colinb.me/</a:t>
            </a:r>
            <a:r>
              <a:rPr lang="en-CA" dirty="0" err="1" smtClean="0">
                <a:latin typeface="Consolas" panose="020B0609020204030204" pitchFamily="49" charset="0"/>
                <a:cs typeface="Consolas" panose="020B0609020204030204" pitchFamily="49" charset="0"/>
                <a:hlinkClick r:id="rId2"/>
              </a:rPr>
              <a:t>QuirksMode</a:t>
            </a:r>
            <a:endParaRPr lang="en-CA" dirty="0" smtClean="0">
              <a:latin typeface="Consolas" panose="020B0609020204030204" pitchFamily="49" charset="0"/>
              <a:cs typeface="Consolas" panose="020B0609020204030204" pitchFamily="49" charset="0"/>
            </a:endParaRPr>
          </a:p>
          <a:p>
            <a:pPr lvl="1">
              <a:buFont typeface="Arial" panose="020B0604020202020204" pitchFamily="34" charset="0"/>
              <a:buChar char="•"/>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477187127"/>
              </p:ext>
            </p:extLst>
          </p:nvPr>
        </p:nvGraphicFramePr>
        <p:xfrm>
          <a:off x="457200" y="3766096"/>
          <a:ext cx="8323580" cy="2012912"/>
        </p:xfrm>
        <a:graphic>
          <a:graphicData uri="http://schemas.openxmlformats.org/drawingml/2006/table">
            <a:tbl>
              <a:tblPr>
                <a:tableStyleId>{3C2FFA5D-87B4-456A-9821-1D502468CF0F}</a:tableStyleId>
              </a:tblPr>
              <a:tblGrid>
                <a:gridCol w="4161790"/>
                <a:gridCol w="4161790"/>
              </a:tblGrid>
              <a:tr h="248816">
                <a:tc>
                  <a:txBody>
                    <a:bodyPr/>
                    <a:lstStyle/>
                    <a:p>
                      <a:pPr algn="ctr"/>
                      <a:r>
                        <a:rPr lang="en-CA" sz="1200" b="1" dirty="0" smtClean="0"/>
                        <a:t>HTML DOCTYPEs</a:t>
                      </a:r>
                      <a:endParaRPr lang="en-CA" sz="1200" b="1" dirty="0"/>
                    </a:p>
                  </a:txBody>
                  <a:tcPr marL="88392" marR="88392" marT="44196" marB="44196" anchor="ctr"/>
                </a:tc>
                <a:tc>
                  <a:txBody>
                    <a:bodyPr/>
                    <a:lstStyle/>
                    <a:p>
                      <a:pPr algn="ctr"/>
                      <a:r>
                        <a:rPr lang="en-CA" sz="1200" b="1" dirty="0" smtClean="0"/>
                        <a:t>XHTML DOCTYPEs</a:t>
                      </a:r>
                      <a:endParaRPr lang="en-CA" sz="1200" b="1" dirty="0"/>
                    </a:p>
                  </a:txBody>
                  <a:tcPr marL="88392" marR="88392" marT="44196" marB="44196" anchor="ctr"/>
                </a:tc>
              </a:tr>
              <a:tr h="416556">
                <a:tc>
                  <a:txBody>
                    <a:bodyPr/>
                    <a:lstStyle/>
                    <a:p>
                      <a:r>
                        <a:rPr lang="en-CA" sz="1200" dirty="0"/>
                        <a:t>Elements and attributes are case </a:t>
                      </a:r>
                      <a:r>
                        <a:rPr lang="en-CA" sz="1200" dirty="0" smtClean="0"/>
                        <a:t>insensitive</a:t>
                      </a:r>
                    </a:p>
                    <a:p>
                      <a:r>
                        <a:rPr lang="en-CA" sz="1200" dirty="0" smtClean="0"/>
                        <a:t>(e.g. &lt;h1</a:t>
                      </a:r>
                      <a:r>
                        <a:rPr lang="en-CA" sz="1200" dirty="0"/>
                        <a:t>&gt; is the same thing as &lt;H1</a:t>
                      </a:r>
                      <a:r>
                        <a:rPr lang="en-CA" sz="1200" dirty="0" smtClean="0"/>
                        <a:t>&gt;)</a:t>
                      </a:r>
                      <a:endParaRPr lang="en-CA" sz="1200" dirty="0"/>
                    </a:p>
                  </a:txBody>
                  <a:tcPr marL="88392" marR="88392" marT="44196" marB="44196" anchor="ctr"/>
                </a:tc>
                <a:tc>
                  <a:txBody>
                    <a:bodyPr/>
                    <a:lstStyle/>
                    <a:p>
                      <a:r>
                        <a:rPr lang="en-CA" sz="1200" dirty="0"/>
                        <a:t>Elements and attributes are case </a:t>
                      </a:r>
                      <a:r>
                        <a:rPr lang="en-CA" sz="1200" dirty="0" smtClean="0"/>
                        <a:t>sensitive and are </a:t>
                      </a:r>
                      <a:r>
                        <a:rPr lang="en-CA" sz="1200" dirty="0"/>
                        <a:t>all </a:t>
                      </a:r>
                      <a:r>
                        <a:rPr lang="en-CA" sz="1200" dirty="0" smtClean="0"/>
                        <a:t>lowercase</a:t>
                      </a:r>
                      <a:endParaRPr lang="en-CA" sz="1200" dirty="0"/>
                    </a:p>
                  </a:txBody>
                  <a:tcPr marL="88392" marR="88392" marT="44196" marB="44196" anchor="ctr"/>
                </a:tc>
              </a:tr>
              <a:tr h="562064">
                <a:tc>
                  <a:txBody>
                    <a:bodyPr/>
                    <a:lstStyle/>
                    <a:p>
                      <a:r>
                        <a:rPr lang="en-CA" sz="1200" dirty="0" smtClean="0"/>
                        <a:t>Not every element requires a closing ta</a:t>
                      </a:r>
                      <a:r>
                        <a:rPr lang="en-CA" sz="1200" baseline="0" dirty="0" smtClean="0"/>
                        <a:t>g (&lt;p&gt;), while others should not have a closing tag (&lt;</a:t>
                      </a:r>
                      <a:r>
                        <a:rPr lang="en-CA" sz="1200" baseline="0" dirty="0" err="1" smtClean="0"/>
                        <a:t>img</a:t>
                      </a:r>
                      <a:r>
                        <a:rPr lang="en-CA" sz="1200" baseline="0" dirty="0" smtClean="0"/>
                        <a:t>&gt;)</a:t>
                      </a:r>
                      <a:endParaRPr lang="en-CA" sz="1200" dirty="0"/>
                    </a:p>
                  </a:txBody>
                  <a:tcPr marL="88392" marR="88392" marT="44196" marB="44196" anchor="ctr"/>
                </a:tc>
                <a:tc>
                  <a:txBody>
                    <a:bodyPr/>
                    <a:lstStyle/>
                    <a:p>
                      <a:r>
                        <a:rPr lang="en-CA" sz="1200" dirty="0" smtClean="0"/>
                        <a:t>Elements </a:t>
                      </a:r>
                      <a:r>
                        <a:rPr lang="en-CA" sz="1200" dirty="0"/>
                        <a:t>must be explicitly closed </a:t>
                      </a:r>
                      <a:r>
                        <a:rPr lang="en-CA" sz="1200" dirty="0" smtClean="0"/>
                        <a:t>(&lt;p&gt;…&lt;/p&gt;), elements without content should be self closing (&lt;</a:t>
                      </a:r>
                      <a:r>
                        <a:rPr lang="en-CA" sz="1200" dirty="0" err="1" smtClean="0"/>
                        <a:t>img</a:t>
                      </a:r>
                      <a:r>
                        <a:rPr lang="en-CA" sz="1200" baseline="0" dirty="0" smtClean="0"/>
                        <a:t> /&gt;)</a:t>
                      </a:r>
                      <a:endParaRPr lang="en-CA" sz="1200" dirty="0"/>
                    </a:p>
                  </a:txBody>
                  <a:tcPr marL="88392" marR="88392" marT="44196" marB="44196" anchor="ctr"/>
                </a:tc>
              </a:tr>
              <a:tr h="248816">
                <a:tc>
                  <a:txBody>
                    <a:bodyPr/>
                    <a:lstStyle/>
                    <a:p>
                      <a:r>
                        <a:rPr lang="en-CA" sz="1200" dirty="0"/>
                        <a:t>Attribute values </a:t>
                      </a:r>
                      <a:r>
                        <a:rPr lang="en-CA" sz="1200" dirty="0" smtClean="0"/>
                        <a:t>do</a:t>
                      </a:r>
                      <a:r>
                        <a:rPr lang="en-CA" sz="1200" baseline="0" dirty="0" smtClean="0"/>
                        <a:t> not require </a:t>
                      </a:r>
                      <a:r>
                        <a:rPr lang="en-CA" sz="1200" dirty="0" smtClean="0"/>
                        <a:t>quotes</a:t>
                      </a:r>
                      <a:endParaRPr lang="en-CA" sz="1200" dirty="0"/>
                    </a:p>
                  </a:txBody>
                  <a:tcPr marL="88392" marR="88392" marT="44196" marB="44196" anchor="ctr"/>
                </a:tc>
                <a:tc>
                  <a:txBody>
                    <a:bodyPr/>
                    <a:lstStyle/>
                    <a:p>
                      <a:r>
                        <a:rPr lang="en-CA" sz="1200" dirty="0"/>
                        <a:t>Attribute values must be enclosed by </a:t>
                      </a:r>
                      <a:r>
                        <a:rPr lang="en-CA" sz="1200" dirty="0" smtClean="0"/>
                        <a:t>quotes</a:t>
                      </a:r>
                      <a:endParaRPr lang="en-CA" sz="1200" dirty="0"/>
                    </a:p>
                  </a:txBody>
                  <a:tcPr marL="88392" marR="88392" marT="44196" marB="44196" anchor="ctr"/>
                </a:tc>
              </a:tr>
              <a:tr h="416556">
                <a:tc>
                  <a:txBody>
                    <a:bodyPr/>
                    <a:lstStyle/>
                    <a:p>
                      <a:r>
                        <a:rPr lang="en-CA" sz="1200" dirty="0"/>
                        <a:t>Shorthand can be used for certain attributes </a:t>
                      </a:r>
                      <a:r>
                        <a:rPr lang="en-CA" sz="1200" dirty="0" smtClean="0"/>
                        <a:t>(&lt;input </a:t>
                      </a:r>
                      <a:r>
                        <a:rPr lang="en-CA" sz="1200" dirty="0"/>
                        <a:t>required</a:t>
                      </a:r>
                      <a:r>
                        <a:rPr lang="en-CA" sz="1200" dirty="0" smtClean="0"/>
                        <a:t>&gt;)</a:t>
                      </a:r>
                      <a:endParaRPr lang="en-CA" sz="1200" dirty="0"/>
                    </a:p>
                  </a:txBody>
                  <a:tcPr marL="88392" marR="88392" marT="44196" marB="44196" anchor="ctr"/>
                </a:tc>
                <a:tc>
                  <a:txBody>
                    <a:bodyPr/>
                    <a:lstStyle/>
                    <a:p>
                      <a:r>
                        <a:rPr lang="en-CA" sz="1200" dirty="0" smtClean="0"/>
                        <a:t>Full </a:t>
                      </a:r>
                      <a:r>
                        <a:rPr lang="en-CA" sz="1200" dirty="0"/>
                        <a:t>attribute form must be used for all attributes </a:t>
                      </a:r>
                      <a:r>
                        <a:rPr lang="en-CA" sz="1200" dirty="0" smtClean="0"/>
                        <a:t>(&lt;input </a:t>
                      </a:r>
                      <a:r>
                        <a:rPr lang="en-CA" sz="1200" dirty="0"/>
                        <a:t>required="required</a:t>
                      </a:r>
                      <a:r>
                        <a:rPr lang="en-CA" sz="1200" dirty="0" smtClean="0"/>
                        <a:t>"&gt;)</a:t>
                      </a:r>
                      <a:endParaRPr lang="en-CA" sz="1200" dirty="0"/>
                    </a:p>
                  </a:txBody>
                  <a:tcPr marL="88392" marR="88392" marT="44196" marB="44196" anchor="ctr"/>
                </a:tc>
              </a:tr>
            </a:tbl>
          </a:graphicData>
        </a:graphic>
      </p:graphicFrame>
    </p:spTree>
    <p:extLst>
      <p:ext uri="{BB962C8B-B14F-4D97-AF65-F5344CB8AC3E}">
        <p14:creationId xmlns:p14="http://schemas.microsoft.com/office/powerpoint/2010/main" val="2884569765"/>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shipping standards compliant apps</a:t>
            </a:r>
          </a:p>
        </p:txBody>
      </p:sp>
      <p:sp>
        <p:nvSpPr>
          <p:cNvPr id="3" name="Content Placeholder 2"/>
          <p:cNvSpPr>
            <a:spLocks noGrp="1"/>
          </p:cNvSpPr>
          <p:nvPr>
            <p:ph idx="1"/>
          </p:nvPr>
        </p:nvSpPr>
        <p:spPr/>
        <p:txBody>
          <a:bodyPr/>
          <a:lstStyle/>
          <a:p>
            <a:r>
              <a:rPr lang="en-CA" dirty="0" smtClean="0"/>
              <a:t>Separate content, presentation and behavior</a:t>
            </a:r>
          </a:p>
          <a:p>
            <a:r>
              <a:rPr lang="en-CA" dirty="0" smtClean="0"/>
              <a:t>Style sheet references on top (head), scripts on the bottom (before closing html tag)</a:t>
            </a:r>
          </a:p>
          <a:p>
            <a:r>
              <a:rPr lang="en-CA" dirty="0" smtClean="0"/>
              <a:t>Win on rendering speed as well as readability</a:t>
            </a:r>
          </a:p>
          <a:p>
            <a:pPr lvl="1"/>
            <a:r>
              <a:rPr lang="en-CA" dirty="0" smtClean="0">
                <a:latin typeface="Consolas" panose="020B0609020204030204" pitchFamily="49" charset="0"/>
                <a:cs typeface="Consolas" panose="020B0609020204030204" pitchFamily="49" charset="0"/>
                <a:hlinkClick r:id="rId2"/>
              </a:rPr>
              <a:t>colinb.me/</a:t>
            </a:r>
            <a:r>
              <a:rPr lang="en-CA" dirty="0" err="1" smtClean="0">
                <a:latin typeface="Consolas" panose="020B0609020204030204" pitchFamily="49" charset="0"/>
                <a:cs typeface="Consolas" panose="020B0609020204030204" pitchFamily="49" charset="0"/>
                <a:hlinkClick r:id="rId2"/>
              </a:rPr>
              <a:t>ProperPageIncludes</a:t>
            </a:r>
            <a:endParaRPr lang="en-CA" dirty="0" smtClean="0">
              <a:latin typeface="Consolas" panose="020B0609020204030204" pitchFamily="49" charset="0"/>
              <a:cs typeface="Consolas" panose="020B0609020204030204" pitchFamily="49" charset="0"/>
            </a:endParaRPr>
          </a:p>
          <a:p>
            <a:endParaRPr lang="en-CA" dirty="0" smtClean="0"/>
          </a:p>
        </p:txBody>
      </p:sp>
      <p:sp>
        <p:nvSpPr>
          <p:cNvPr id="4" name="TextBox 3"/>
          <p:cNvSpPr txBox="1"/>
          <p:nvPr/>
        </p:nvSpPr>
        <p:spPr>
          <a:xfrm>
            <a:off x="1827509" y="3794502"/>
            <a:ext cx="4092787" cy="2123658"/>
          </a:xfrm>
          <a:prstGeom prst="rect">
            <a:avLst/>
          </a:prstGeom>
          <a:noFill/>
        </p:spPr>
        <p:txBody>
          <a:bodyPr wrap="none" rtlCol="0">
            <a:spAutoFit/>
          </a:bodyPr>
          <a:lstStyle/>
          <a:p>
            <a:r>
              <a:rPr lang="en-CA" sz="1200" dirty="0" smtClean="0">
                <a:latin typeface="Consolas" panose="020B0609020204030204" pitchFamily="49" charset="0"/>
                <a:cs typeface="Consolas" panose="020B0609020204030204" pitchFamily="49" charset="0"/>
              </a:rPr>
              <a:t>&lt;html </a:t>
            </a:r>
            <a:r>
              <a:rPr lang="en-CA" sz="1200" dirty="0" err="1" smtClean="0">
                <a:latin typeface="Consolas" panose="020B0609020204030204" pitchFamily="49" charset="0"/>
                <a:cs typeface="Consolas" panose="020B0609020204030204" pitchFamily="49" charset="0"/>
              </a:rPr>
              <a:t>lang</a:t>
            </a:r>
            <a:r>
              <a:rPr lang="en-CA" sz="1200" dirty="0" smtClean="0">
                <a:latin typeface="Consolas" panose="020B0609020204030204" pitchFamily="49" charset="0"/>
                <a:cs typeface="Consolas" panose="020B0609020204030204" pitchFamily="49" charset="0"/>
              </a:rPr>
              <a:t>="en"&gt;</a:t>
            </a:r>
          </a:p>
          <a:p>
            <a:r>
              <a:rPr lang="en-CA" sz="1200" dirty="0" smtClean="0">
                <a:latin typeface="Consolas" panose="020B0609020204030204" pitchFamily="49" charset="0"/>
                <a:cs typeface="Consolas" panose="020B0609020204030204" pitchFamily="49" charset="0"/>
              </a:rPr>
              <a:t>&lt;head&gt;</a:t>
            </a:r>
            <a:br>
              <a:rPr lang="en-CA" sz="1200" dirty="0" smtClean="0">
                <a:latin typeface="Consolas" panose="020B0609020204030204" pitchFamily="49" charset="0"/>
                <a:cs typeface="Consolas" panose="020B0609020204030204" pitchFamily="49" charset="0"/>
              </a:rPr>
            </a:br>
            <a:r>
              <a:rPr lang="en-CA" sz="1200" dirty="0">
                <a:latin typeface="Consolas" panose="020B0609020204030204" pitchFamily="49" charset="0"/>
                <a:cs typeface="Consolas" panose="020B0609020204030204" pitchFamily="49" charset="0"/>
              </a:rPr>
              <a:t>&lt;meta charset="utf-8" /&gt;</a:t>
            </a:r>
          </a:p>
          <a:p>
            <a:r>
              <a:rPr lang="en-CA" sz="1200" dirty="0" smtClean="0">
                <a:latin typeface="Consolas" panose="020B0609020204030204" pitchFamily="49" charset="0"/>
                <a:cs typeface="Consolas" panose="020B0609020204030204" pitchFamily="49" charset="0"/>
              </a:rPr>
              <a:t>&lt;title&gt;All About Cats &amp; Dogs&lt;/title&gt;</a:t>
            </a:r>
          </a:p>
          <a:p>
            <a:r>
              <a:rPr lang="en-CA" sz="1200" dirty="0" smtClean="0">
                <a:latin typeface="Consolas" panose="020B0609020204030204" pitchFamily="49" charset="0"/>
                <a:cs typeface="Consolas" panose="020B0609020204030204" pitchFamily="49" charset="0"/>
              </a:rPr>
              <a:t>&lt;script&gt;</a:t>
            </a:r>
          </a:p>
          <a:p>
            <a:r>
              <a:rPr lang="en-CA" sz="1200" dirty="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  </a:t>
            </a:r>
            <a:r>
              <a:rPr lang="en-CA" sz="1200" dirty="0" err="1" smtClean="0">
                <a:latin typeface="Consolas" panose="020B0609020204030204" pitchFamily="49" charset="0"/>
                <a:cs typeface="Consolas" panose="020B0609020204030204" pitchFamily="49" charset="0"/>
              </a:rPr>
              <a:t>var</a:t>
            </a:r>
            <a:r>
              <a:rPr lang="en-CA" sz="1200" dirty="0" smtClean="0">
                <a:latin typeface="Consolas" panose="020B0609020204030204" pitchFamily="49" charset="0"/>
                <a:cs typeface="Consolas" panose="020B0609020204030204" pitchFamily="49" charset="0"/>
              </a:rPr>
              <a:t> x = 1 + 2;</a:t>
            </a:r>
          </a:p>
          <a:p>
            <a:r>
              <a:rPr lang="en-CA" sz="1200" dirty="0" smtClean="0">
                <a:latin typeface="Consolas" panose="020B0609020204030204" pitchFamily="49" charset="0"/>
                <a:cs typeface="Consolas" panose="020B0609020204030204" pitchFamily="49" charset="0"/>
              </a:rPr>
              <a:t>&lt;/script&gt;</a:t>
            </a:r>
          </a:p>
          <a:p>
            <a:r>
              <a:rPr lang="en-CA" sz="1200" dirty="0" smtClean="0">
                <a:latin typeface="Consolas" panose="020B0609020204030204" pitchFamily="49" charset="0"/>
                <a:cs typeface="Consolas" panose="020B0609020204030204" pitchFamily="49" charset="0"/>
              </a:rPr>
              <a:t>&lt;body&gt;</a:t>
            </a:r>
          </a:p>
          <a:p>
            <a:r>
              <a:rPr lang="en-CA" sz="1200" dirty="0" smtClean="0">
                <a:latin typeface="Consolas" panose="020B0609020204030204" pitchFamily="49" charset="0"/>
                <a:cs typeface="Consolas" panose="020B0609020204030204" pitchFamily="49" charset="0"/>
              </a:rPr>
              <a:t>&lt;h1&gt;&lt;font size="24px"&gt;Cats are fun&lt;/font&gt;&lt;/h1&gt;</a:t>
            </a:r>
          </a:p>
          <a:p>
            <a:r>
              <a:rPr lang="en-CA" sz="1200" dirty="0" smtClean="0">
                <a:latin typeface="Consolas" panose="020B0609020204030204" pitchFamily="49" charset="0"/>
                <a:cs typeface="Consolas" panose="020B0609020204030204" pitchFamily="49" charset="0"/>
              </a:rPr>
              <a:t>&lt;/body&gt;</a:t>
            </a:r>
          </a:p>
          <a:p>
            <a:r>
              <a:rPr lang="en-CA" sz="1200" dirty="0" smtClean="0">
                <a:latin typeface="Consolas" panose="020B0609020204030204" pitchFamily="49" charset="0"/>
                <a:cs typeface="Consolas" panose="020B0609020204030204" pitchFamily="49" charset="0"/>
              </a:rPr>
              <a:t>&lt;/html&gt;</a:t>
            </a:r>
          </a:p>
        </p:txBody>
      </p:sp>
      <p:sp>
        <p:nvSpPr>
          <p:cNvPr id="6" name="TextBox 5"/>
          <p:cNvSpPr txBox="1"/>
          <p:nvPr/>
        </p:nvSpPr>
        <p:spPr>
          <a:xfrm rot="21091531">
            <a:off x="3665684" y="4566374"/>
            <a:ext cx="2480166" cy="461665"/>
          </a:xfrm>
          <a:prstGeom prst="rect">
            <a:avLst/>
          </a:prstGeom>
          <a:noFill/>
        </p:spPr>
        <p:txBody>
          <a:bodyPr wrap="none" rtlCol="0">
            <a:spAutoFit/>
          </a:bodyPr>
          <a:lstStyle/>
          <a:p>
            <a:r>
              <a:rPr lang="en-CA" dirty="0" smtClean="0">
                <a:solidFill>
                  <a:srgbClr val="FF0000"/>
                </a:solidFill>
                <a:latin typeface="Andy" panose="03080602030302030203" pitchFamily="66" charset="0"/>
              </a:rPr>
              <a:t>Use external scripts</a:t>
            </a:r>
            <a:endParaRPr lang="en-CA" dirty="0">
              <a:solidFill>
                <a:srgbClr val="FF0000"/>
              </a:solidFill>
              <a:latin typeface="Andy" panose="03080602030302030203" pitchFamily="66" charset="0"/>
            </a:endParaRPr>
          </a:p>
        </p:txBody>
      </p:sp>
      <p:sp>
        <p:nvSpPr>
          <p:cNvPr id="7" name="TextBox 6"/>
          <p:cNvSpPr txBox="1"/>
          <p:nvPr/>
        </p:nvSpPr>
        <p:spPr>
          <a:xfrm rot="293964">
            <a:off x="3444994" y="5499326"/>
            <a:ext cx="2036135" cy="461665"/>
          </a:xfrm>
          <a:prstGeom prst="rect">
            <a:avLst/>
          </a:prstGeom>
          <a:noFill/>
        </p:spPr>
        <p:txBody>
          <a:bodyPr wrap="none" rtlCol="0">
            <a:spAutoFit/>
          </a:bodyPr>
          <a:lstStyle/>
          <a:p>
            <a:r>
              <a:rPr lang="en-CA" dirty="0" smtClean="0">
                <a:solidFill>
                  <a:srgbClr val="FF0000"/>
                </a:solidFill>
                <a:latin typeface="Andy" panose="03080602030302030203" pitchFamily="66" charset="0"/>
              </a:rPr>
              <a:t>Use style sheets</a:t>
            </a:r>
            <a:endParaRPr lang="en-CA" dirty="0">
              <a:solidFill>
                <a:srgbClr val="FF0000"/>
              </a:solidFill>
              <a:latin typeface="Andy" panose="03080602030302030203" pitchFamily="66" charset="0"/>
            </a:endParaRPr>
          </a:p>
        </p:txBody>
      </p:sp>
      <p:sp>
        <p:nvSpPr>
          <p:cNvPr id="8" name="Freeform 7"/>
          <p:cNvSpPr/>
          <p:nvPr/>
        </p:nvSpPr>
        <p:spPr>
          <a:xfrm>
            <a:off x="2243664" y="5387339"/>
            <a:ext cx="1478098" cy="45719"/>
          </a:xfrm>
          <a:custGeom>
            <a:avLst/>
            <a:gdLst>
              <a:gd name="connsiteX0" fmla="*/ 0 w 2378990"/>
              <a:gd name="connsiteY0" fmla="*/ 0 h 0"/>
              <a:gd name="connsiteX1" fmla="*/ 2378990 w 2378990"/>
              <a:gd name="connsiteY1" fmla="*/ 0 h 0"/>
            </a:gdLst>
            <a:ahLst/>
            <a:cxnLst>
              <a:cxn ang="0">
                <a:pos x="connsiteX0" y="connsiteY0"/>
              </a:cxn>
              <a:cxn ang="0">
                <a:pos x="connsiteX1" y="connsiteY1"/>
              </a:cxn>
            </a:cxnLst>
            <a:rect l="l" t="t" r="r" b="b"/>
            <a:pathLst>
              <a:path w="2378990">
                <a:moveTo>
                  <a:pt x="0" y="0"/>
                </a:moveTo>
                <a:lnTo>
                  <a:pt x="237899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9"/>
          <p:cNvSpPr/>
          <p:nvPr/>
        </p:nvSpPr>
        <p:spPr>
          <a:xfrm>
            <a:off x="1859797" y="4648200"/>
            <a:ext cx="1861965" cy="381000"/>
          </a:xfrm>
          <a:custGeom>
            <a:avLst/>
            <a:gdLst>
              <a:gd name="connsiteX0" fmla="*/ 0 w 1861965"/>
              <a:gd name="connsiteY0" fmla="*/ 15533 h 480482"/>
              <a:gd name="connsiteX1" fmla="*/ 201478 w 1861965"/>
              <a:gd name="connsiteY1" fmla="*/ 7784 h 480482"/>
              <a:gd name="connsiteX2" fmla="*/ 317715 w 1861965"/>
              <a:gd name="connsiteY2" fmla="*/ 35 h 480482"/>
              <a:gd name="connsiteX3" fmla="*/ 1255362 w 1861965"/>
              <a:gd name="connsiteY3" fmla="*/ 23282 h 480482"/>
              <a:gd name="connsiteX4" fmla="*/ 1859796 w 1861965"/>
              <a:gd name="connsiteY4" fmla="*/ 38781 h 480482"/>
              <a:gd name="connsiteX5" fmla="*/ 1828800 w 1861965"/>
              <a:gd name="connsiteY5" fmla="*/ 46530 h 480482"/>
              <a:gd name="connsiteX6" fmla="*/ 1782305 w 1861965"/>
              <a:gd name="connsiteY6" fmla="*/ 62028 h 480482"/>
              <a:gd name="connsiteX7" fmla="*/ 1673817 w 1861965"/>
              <a:gd name="connsiteY7" fmla="*/ 85276 h 480482"/>
              <a:gd name="connsiteX8" fmla="*/ 1642820 w 1861965"/>
              <a:gd name="connsiteY8" fmla="*/ 100774 h 480482"/>
              <a:gd name="connsiteX9" fmla="*/ 1604074 w 1861965"/>
              <a:gd name="connsiteY9" fmla="*/ 108523 h 480482"/>
              <a:gd name="connsiteX10" fmla="*/ 1511084 w 1861965"/>
              <a:gd name="connsiteY10" fmla="*/ 124021 h 480482"/>
              <a:gd name="connsiteX11" fmla="*/ 1332854 w 1861965"/>
              <a:gd name="connsiteY11" fmla="*/ 155018 h 480482"/>
              <a:gd name="connsiteX12" fmla="*/ 1286359 w 1861965"/>
              <a:gd name="connsiteY12" fmla="*/ 162767 h 480482"/>
              <a:gd name="connsiteX13" fmla="*/ 1139125 w 1861965"/>
              <a:gd name="connsiteY13" fmla="*/ 178265 h 480482"/>
              <a:gd name="connsiteX14" fmla="*/ 1100379 w 1861965"/>
              <a:gd name="connsiteY14" fmla="*/ 186015 h 480482"/>
              <a:gd name="connsiteX15" fmla="*/ 999640 w 1861965"/>
              <a:gd name="connsiteY15" fmla="*/ 193764 h 480482"/>
              <a:gd name="connsiteX16" fmla="*/ 829159 w 1861965"/>
              <a:gd name="connsiteY16" fmla="*/ 224760 h 480482"/>
              <a:gd name="connsiteX17" fmla="*/ 689674 w 1861965"/>
              <a:gd name="connsiteY17" fmla="*/ 240259 h 480482"/>
              <a:gd name="connsiteX18" fmla="*/ 643179 w 1861965"/>
              <a:gd name="connsiteY18" fmla="*/ 248008 h 480482"/>
              <a:gd name="connsiteX19" fmla="*/ 588935 w 1861965"/>
              <a:gd name="connsiteY19" fmla="*/ 255757 h 480482"/>
              <a:gd name="connsiteX20" fmla="*/ 526942 w 1861965"/>
              <a:gd name="connsiteY20" fmla="*/ 271255 h 480482"/>
              <a:gd name="connsiteX21" fmla="*/ 503695 w 1861965"/>
              <a:gd name="connsiteY21" fmla="*/ 279004 h 480482"/>
              <a:gd name="connsiteX22" fmla="*/ 464949 w 1861965"/>
              <a:gd name="connsiteY22" fmla="*/ 286754 h 480482"/>
              <a:gd name="connsiteX23" fmla="*/ 433952 w 1861965"/>
              <a:gd name="connsiteY23" fmla="*/ 294503 h 480482"/>
              <a:gd name="connsiteX24" fmla="*/ 395206 w 1861965"/>
              <a:gd name="connsiteY24" fmla="*/ 302252 h 480482"/>
              <a:gd name="connsiteX25" fmla="*/ 278969 w 1861965"/>
              <a:gd name="connsiteY25" fmla="*/ 325499 h 480482"/>
              <a:gd name="connsiteX26" fmla="*/ 224725 w 1861965"/>
              <a:gd name="connsiteY26" fmla="*/ 340998 h 480482"/>
              <a:gd name="connsiteX27" fmla="*/ 170481 w 1861965"/>
              <a:gd name="connsiteY27" fmla="*/ 348747 h 480482"/>
              <a:gd name="connsiteX28" fmla="*/ 116237 w 1861965"/>
              <a:gd name="connsiteY28" fmla="*/ 364245 h 480482"/>
              <a:gd name="connsiteX29" fmla="*/ 61993 w 1861965"/>
              <a:gd name="connsiteY29" fmla="*/ 371994 h 480482"/>
              <a:gd name="connsiteX30" fmla="*/ 38745 w 1861965"/>
              <a:gd name="connsiteY30" fmla="*/ 387493 h 480482"/>
              <a:gd name="connsiteX31" fmla="*/ 7749 w 1861965"/>
              <a:gd name="connsiteY31" fmla="*/ 395242 h 480482"/>
              <a:gd name="connsiteX32" fmla="*/ 108488 w 1861965"/>
              <a:gd name="connsiteY32" fmla="*/ 426238 h 480482"/>
              <a:gd name="connsiteX33" fmla="*/ 170481 w 1861965"/>
              <a:gd name="connsiteY33" fmla="*/ 441737 h 480482"/>
              <a:gd name="connsiteX34" fmla="*/ 449450 w 1861965"/>
              <a:gd name="connsiteY34" fmla="*/ 480482 h 480482"/>
              <a:gd name="connsiteX35" fmla="*/ 960895 w 1861965"/>
              <a:gd name="connsiteY35" fmla="*/ 472733 h 4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61965" h="480482">
                <a:moveTo>
                  <a:pt x="0" y="15533"/>
                </a:moveTo>
                <a:lnTo>
                  <a:pt x="201478" y="7784"/>
                </a:lnTo>
                <a:cubicBezTo>
                  <a:pt x="240264" y="5892"/>
                  <a:pt x="278888" y="-536"/>
                  <a:pt x="317715" y="35"/>
                </a:cubicBezTo>
                <a:cubicBezTo>
                  <a:pt x="630326" y="4632"/>
                  <a:pt x="942813" y="15533"/>
                  <a:pt x="1255362" y="23282"/>
                </a:cubicBezTo>
                <a:cubicBezTo>
                  <a:pt x="1582999" y="46687"/>
                  <a:pt x="1080273" y="12797"/>
                  <a:pt x="1859796" y="38781"/>
                </a:cubicBezTo>
                <a:cubicBezTo>
                  <a:pt x="1870440" y="39136"/>
                  <a:pt x="1839001" y="43470"/>
                  <a:pt x="1828800" y="46530"/>
                </a:cubicBezTo>
                <a:cubicBezTo>
                  <a:pt x="1813152" y="51224"/>
                  <a:pt x="1797953" y="57334"/>
                  <a:pt x="1782305" y="62028"/>
                </a:cubicBezTo>
                <a:cubicBezTo>
                  <a:pt x="1754034" y="70509"/>
                  <a:pt x="1691801" y="81679"/>
                  <a:pt x="1673817" y="85276"/>
                </a:cubicBezTo>
                <a:cubicBezTo>
                  <a:pt x="1663485" y="90442"/>
                  <a:pt x="1653779" y="97121"/>
                  <a:pt x="1642820" y="100774"/>
                </a:cubicBezTo>
                <a:cubicBezTo>
                  <a:pt x="1630325" y="104939"/>
                  <a:pt x="1617045" y="106234"/>
                  <a:pt x="1604074" y="108523"/>
                </a:cubicBezTo>
                <a:lnTo>
                  <a:pt x="1511084" y="124021"/>
                </a:lnTo>
                <a:cubicBezTo>
                  <a:pt x="1434509" y="162311"/>
                  <a:pt x="1497731" y="135233"/>
                  <a:pt x="1332854" y="155018"/>
                </a:cubicBezTo>
                <a:cubicBezTo>
                  <a:pt x="1317254" y="156890"/>
                  <a:pt x="1301959" y="160895"/>
                  <a:pt x="1286359" y="162767"/>
                </a:cubicBezTo>
                <a:cubicBezTo>
                  <a:pt x="1237361" y="168647"/>
                  <a:pt x="1188093" y="172144"/>
                  <a:pt x="1139125" y="178265"/>
                </a:cubicBezTo>
                <a:cubicBezTo>
                  <a:pt x="1126056" y="179899"/>
                  <a:pt x="1113470" y="184560"/>
                  <a:pt x="1100379" y="186015"/>
                </a:cubicBezTo>
                <a:cubicBezTo>
                  <a:pt x="1066906" y="189734"/>
                  <a:pt x="1033220" y="191181"/>
                  <a:pt x="999640" y="193764"/>
                </a:cubicBezTo>
                <a:cubicBezTo>
                  <a:pt x="942310" y="205230"/>
                  <a:pt x="888755" y="216246"/>
                  <a:pt x="829159" y="224760"/>
                </a:cubicBezTo>
                <a:cubicBezTo>
                  <a:pt x="782848" y="231376"/>
                  <a:pt x="736094" y="234456"/>
                  <a:pt x="689674" y="240259"/>
                </a:cubicBezTo>
                <a:cubicBezTo>
                  <a:pt x="674083" y="242208"/>
                  <a:pt x="658708" y="245619"/>
                  <a:pt x="643179" y="248008"/>
                </a:cubicBezTo>
                <a:cubicBezTo>
                  <a:pt x="625126" y="250785"/>
                  <a:pt x="607016" y="253174"/>
                  <a:pt x="588935" y="255757"/>
                </a:cubicBezTo>
                <a:cubicBezTo>
                  <a:pt x="535796" y="273470"/>
                  <a:pt x="601750" y="252553"/>
                  <a:pt x="526942" y="271255"/>
                </a:cubicBezTo>
                <a:cubicBezTo>
                  <a:pt x="519018" y="273236"/>
                  <a:pt x="511619" y="277023"/>
                  <a:pt x="503695" y="279004"/>
                </a:cubicBezTo>
                <a:cubicBezTo>
                  <a:pt x="490917" y="282199"/>
                  <a:pt x="477806" y="283897"/>
                  <a:pt x="464949" y="286754"/>
                </a:cubicBezTo>
                <a:cubicBezTo>
                  <a:pt x="454552" y="289064"/>
                  <a:pt x="444349" y="292193"/>
                  <a:pt x="433952" y="294503"/>
                </a:cubicBezTo>
                <a:cubicBezTo>
                  <a:pt x="421095" y="297360"/>
                  <a:pt x="408085" y="299492"/>
                  <a:pt x="395206" y="302252"/>
                </a:cubicBezTo>
                <a:cubicBezTo>
                  <a:pt x="295945" y="323522"/>
                  <a:pt x="358311" y="312276"/>
                  <a:pt x="278969" y="325499"/>
                </a:cubicBezTo>
                <a:cubicBezTo>
                  <a:pt x="259046" y="332141"/>
                  <a:pt x="246138" y="337105"/>
                  <a:pt x="224725" y="340998"/>
                </a:cubicBezTo>
                <a:cubicBezTo>
                  <a:pt x="206755" y="344265"/>
                  <a:pt x="188562" y="346164"/>
                  <a:pt x="170481" y="348747"/>
                </a:cubicBezTo>
                <a:cubicBezTo>
                  <a:pt x="150562" y="355387"/>
                  <a:pt x="137645" y="360353"/>
                  <a:pt x="116237" y="364245"/>
                </a:cubicBezTo>
                <a:cubicBezTo>
                  <a:pt x="98267" y="367512"/>
                  <a:pt x="80074" y="369411"/>
                  <a:pt x="61993" y="371994"/>
                </a:cubicBezTo>
                <a:cubicBezTo>
                  <a:pt x="54244" y="377160"/>
                  <a:pt x="47306" y="383824"/>
                  <a:pt x="38745" y="387493"/>
                </a:cubicBezTo>
                <a:cubicBezTo>
                  <a:pt x="28956" y="391688"/>
                  <a:pt x="5166" y="384910"/>
                  <a:pt x="7749" y="395242"/>
                </a:cubicBezTo>
                <a:cubicBezTo>
                  <a:pt x="14688" y="422995"/>
                  <a:pt x="100219" y="425204"/>
                  <a:pt x="108488" y="426238"/>
                </a:cubicBezTo>
                <a:cubicBezTo>
                  <a:pt x="129152" y="431404"/>
                  <a:pt x="149470" y="438235"/>
                  <a:pt x="170481" y="441737"/>
                </a:cubicBezTo>
                <a:cubicBezTo>
                  <a:pt x="356110" y="472675"/>
                  <a:pt x="263118" y="459779"/>
                  <a:pt x="449450" y="480482"/>
                </a:cubicBezTo>
                <a:lnTo>
                  <a:pt x="960895" y="47273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7252422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shipping standards compliant apps</a:t>
            </a:r>
          </a:p>
        </p:txBody>
      </p:sp>
      <p:sp>
        <p:nvSpPr>
          <p:cNvPr id="3" name="Content Placeholder 2"/>
          <p:cNvSpPr>
            <a:spLocks noGrp="1"/>
          </p:cNvSpPr>
          <p:nvPr>
            <p:ph idx="1"/>
          </p:nvPr>
        </p:nvSpPr>
        <p:spPr/>
        <p:txBody>
          <a:bodyPr/>
          <a:lstStyle/>
          <a:p>
            <a:r>
              <a:rPr lang="en-CA" dirty="0" smtClean="0"/>
              <a:t>Encode your content properly</a:t>
            </a:r>
          </a:p>
          <a:p>
            <a:r>
              <a:rPr lang="en-CA" dirty="0" smtClean="0"/>
              <a:t>Language is declared in the document root</a:t>
            </a:r>
          </a:p>
          <a:p>
            <a:r>
              <a:rPr lang="en-CA" dirty="0" smtClean="0"/>
              <a:t>Character set is first thing declared in the document header</a:t>
            </a:r>
            <a:endParaRPr lang="en-CA" dirty="0"/>
          </a:p>
        </p:txBody>
      </p:sp>
      <p:sp>
        <p:nvSpPr>
          <p:cNvPr id="4" name="TextBox 3"/>
          <p:cNvSpPr txBox="1"/>
          <p:nvPr/>
        </p:nvSpPr>
        <p:spPr>
          <a:xfrm>
            <a:off x="2209800" y="3505200"/>
            <a:ext cx="5262979" cy="1323439"/>
          </a:xfrm>
          <a:prstGeom prst="rect">
            <a:avLst/>
          </a:prstGeom>
          <a:noFill/>
        </p:spPr>
        <p:txBody>
          <a:bodyPr wrap="none" rtlCol="0">
            <a:spAutoFit/>
          </a:bodyPr>
          <a:lstStyle/>
          <a:p>
            <a:r>
              <a:rPr lang="en-CA" sz="2000" dirty="0" smtClean="0">
                <a:latin typeface="Consolas" panose="020B0609020204030204" pitchFamily="49" charset="0"/>
                <a:cs typeface="Consolas" panose="020B0609020204030204" pitchFamily="49" charset="0"/>
              </a:rPr>
              <a:t>&lt;html </a:t>
            </a:r>
            <a:r>
              <a:rPr lang="en-CA" sz="2000" dirty="0" err="1" smtClean="0">
                <a:latin typeface="Consolas" panose="020B0609020204030204" pitchFamily="49" charset="0"/>
                <a:cs typeface="Consolas" panose="020B0609020204030204" pitchFamily="49" charset="0"/>
              </a:rPr>
              <a:t>lang</a:t>
            </a:r>
            <a:r>
              <a:rPr lang="en-CA" sz="2000" dirty="0" smtClean="0">
                <a:latin typeface="Consolas" panose="020B0609020204030204" pitchFamily="49" charset="0"/>
                <a:cs typeface="Consolas" panose="020B0609020204030204" pitchFamily="49" charset="0"/>
              </a:rPr>
              <a:t>="en"&gt;</a:t>
            </a:r>
          </a:p>
          <a:p>
            <a:r>
              <a:rPr lang="en-CA" sz="2000" dirty="0" smtClean="0">
                <a:latin typeface="Consolas" panose="020B0609020204030204" pitchFamily="49" charset="0"/>
                <a:cs typeface="Consolas" panose="020B0609020204030204" pitchFamily="49" charset="0"/>
              </a:rPr>
              <a:t>&lt;head&gt;</a:t>
            </a:r>
          </a:p>
          <a:p>
            <a:r>
              <a:rPr lang="en-CA" sz="2000" dirty="0" smtClean="0">
                <a:latin typeface="Consolas" panose="020B0609020204030204" pitchFamily="49" charset="0"/>
                <a:cs typeface="Consolas" panose="020B0609020204030204" pitchFamily="49" charset="0"/>
              </a:rPr>
              <a:t>&lt;title&gt;All About Cats &amp; Dogs&lt;/title&gt;</a:t>
            </a:r>
          </a:p>
          <a:p>
            <a:r>
              <a:rPr lang="en-CA" sz="2000" dirty="0">
                <a:latin typeface="Consolas" panose="020B0609020204030204" pitchFamily="49" charset="0"/>
                <a:cs typeface="Consolas" panose="020B0609020204030204" pitchFamily="49" charset="0"/>
              </a:rPr>
              <a:t>&lt;meta charset="utf-8" </a:t>
            </a:r>
            <a:r>
              <a:rPr lang="en-CA" sz="2000" dirty="0" smtClean="0">
                <a:latin typeface="Consolas" panose="020B0609020204030204" pitchFamily="49" charset="0"/>
                <a:cs typeface="Consolas" panose="020B0609020204030204" pitchFamily="49" charset="0"/>
              </a:rPr>
              <a:t>/&gt;</a:t>
            </a:r>
          </a:p>
        </p:txBody>
      </p:sp>
      <p:sp>
        <p:nvSpPr>
          <p:cNvPr id="5" name="Freeform 4"/>
          <p:cNvSpPr/>
          <p:nvPr/>
        </p:nvSpPr>
        <p:spPr>
          <a:xfrm>
            <a:off x="5331417" y="4169044"/>
            <a:ext cx="265685" cy="311994"/>
          </a:xfrm>
          <a:custGeom>
            <a:avLst/>
            <a:gdLst>
              <a:gd name="connsiteX0" fmla="*/ 7749 w 265685"/>
              <a:gd name="connsiteY0" fmla="*/ 139485 h 311994"/>
              <a:gd name="connsiteX1" fmla="*/ 15498 w 265685"/>
              <a:gd name="connsiteY1" fmla="*/ 100739 h 311994"/>
              <a:gd name="connsiteX2" fmla="*/ 30997 w 265685"/>
              <a:gd name="connsiteY2" fmla="*/ 85241 h 311994"/>
              <a:gd name="connsiteX3" fmla="*/ 61993 w 265685"/>
              <a:gd name="connsiteY3" fmla="*/ 38746 h 311994"/>
              <a:gd name="connsiteX4" fmla="*/ 116237 w 265685"/>
              <a:gd name="connsiteY4" fmla="*/ 7749 h 311994"/>
              <a:gd name="connsiteX5" fmla="*/ 139485 w 265685"/>
              <a:gd name="connsiteY5" fmla="*/ 0 h 311994"/>
              <a:gd name="connsiteX6" fmla="*/ 216976 w 265685"/>
              <a:gd name="connsiteY6" fmla="*/ 7749 h 311994"/>
              <a:gd name="connsiteX7" fmla="*/ 232475 w 265685"/>
              <a:gd name="connsiteY7" fmla="*/ 23248 h 311994"/>
              <a:gd name="connsiteX8" fmla="*/ 247973 w 265685"/>
              <a:gd name="connsiteY8" fmla="*/ 69742 h 311994"/>
              <a:gd name="connsiteX9" fmla="*/ 263471 w 265685"/>
              <a:gd name="connsiteY9" fmla="*/ 131736 h 311994"/>
              <a:gd name="connsiteX10" fmla="*/ 240224 w 265685"/>
              <a:gd name="connsiteY10" fmla="*/ 278970 h 311994"/>
              <a:gd name="connsiteX11" fmla="*/ 216976 w 265685"/>
              <a:gd name="connsiteY11" fmla="*/ 286719 h 311994"/>
              <a:gd name="connsiteX12" fmla="*/ 193729 w 265685"/>
              <a:gd name="connsiteY12" fmla="*/ 302217 h 311994"/>
              <a:gd name="connsiteX13" fmla="*/ 61993 w 265685"/>
              <a:gd name="connsiteY13" fmla="*/ 302217 h 311994"/>
              <a:gd name="connsiteX14" fmla="*/ 38746 w 265685"/>
              <a:gd name="connsiteY14" fmla="*/ 294468 h 311994"/>
              <a:gd name="connsiteX15" fmla="*/ 23247 w 265685"/>
              <a:gd name="connsiteY15" fmla="*/ 271220 h 311994"/>
              <a:gd name="connsiteX16" fmla="*/ 0 w 265685"/>
              <a:gd name="connsiteY16" fmla="*/ 255722 h 311994"/>
              <a:gd name="connsiteX17" fmla="*/ 7749 w 265685"/>
              <a:gd name="connsiteY17" fmla="*/ 139485 h 31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5685" h="311994">
                <a:moveTo>
                  <a:pt x="7749" y="139485"/>
                </a:moveTo>
                <a:cubicBezTo>
                  <a:pt x="10332" y="126570"/>
                  <a:pt x="10310" y="112845"/>
                  <a:pt x="15498" y="100739"/>
                </a:cubicBezTo>
                <a:cubicBezTo>
                  <a:pt x="18376" y="94024"/>
                  <a:pt x="26613" y="91086"/>
                  <a:pt x="30997" y="85241"/>
                </a:cubicBezTo>
                <a:cubicBezTo>
                  <a:pt x="42173" y="70340"/>
                  <a:pt x="46495" y="49078"/>
                  <a:pt x="61993" y="38746"/>
                </a:cubicBezTo>
                <a:cubicBezTo>
                  <a:pt x="85336" y="23184"/>
                  <a:pt x="88714" y="19545"/>
                  <a:pt x="116237" y="7749"/>
                </a:cubicBezTo>
                <a:cubicBezTo>
                  <a:pt x="123745" y="4531"/>
                  <a:pt x="131736" y="2583"/>
                  <a:pt x="139485" y="0"/>
                </a:cubicBezTo>
                <a:cubicBezTo>
                  <a:pt x="165315" y="2583"/>
                  <a:pt x="191792" y="1453"/>
                  <a:pt x="216976" y="7749"/>
                </a:cubicBezTo>
                <a:cubicBezTo>
                  <a:pt x="224064" y="9521"/>
                  <a:pt x="229207" y="16713"/>
                  <a:pt x="232475" y="23248"/>
                </a:cubicBezTo>
                <a:cubicBezTo>
                  <a:pt x="239781" y="37860"/>
                  <a:pt x="242807" y="54244"/>
                  <a:pt x="247973" y="69742"/>
                </a:cubicBezTo>
                <a:cubicBezTo>
                  <a:pt x="259886" y="105483"/>
                  <a:pt x="254121" y="84984"/>
                  <a:pt x="263471" y="131736"/>
                </a:cubicBezTo>
                <a:cubicBezTo>
                  <a:pt x="263018" y="138983"/>
                  <a:pt x="276919" y="249613"/>
                  <a:pt x="240224" y="278970"/>
                </a:cubicBezTo>
                <a:cubicBezTo>
                  <a:pt x="233846" y="284073"/>
                  <a:pt x="224725" y="284136"/>
                  <a:pt x="216976" y="286719"/>
                </a:cubicBezTo>
                <a:cubicBezTo>
                  <a:pt x="209227" y="291885"/>
                  <a:pt x="202059" y="298052"/>
                  <a:pt x="193729" y="302217"/>
                </a:cubicBezTo>
                <a:cubicBezTo>
                  <a:pt x="152900" y="322631"/>
                  <a:pt x="104006" y="305218"/>
                  <a:pt x="61993" y="302217"/>
                </a:cubicBezTo>
                <a:cubicBezTo>
                  <a:pt x="54244" y="299634"/>
                  <a:pt x="45124" y="299571"/>
                  <a:pt x="38746" y="294468"/>
                </a:cubicBezTo>
                <a:cubicBezTo>
                  <a:pt x="31473" y="288650"/>
                  <a:pt x="29833" y="277806"/>
                  <a:pt x="23247" y="271220"/>
                </a:cubicBezTo>
                <a:cubicBezTo>
                  <a:pt x="16662" y="264635"/>
                  <a:pt x="7749" y="260888"/>
                  <a:pt x="0" y="255722"/>
                </a:cubicBezTo>
                <a:lnTo>
                  <a:pt x="7749" y="139485"/>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5582895" y="3505200"/>
            <a:ext cx="893065" cy="461665"/>
          </a:xfrm>
          <a:prstGeom prst="rect">
            <a:avLst/>
          </a:prstGeom>
          <a:noFill/>
        </p:spPr>
        <p:txBody>
          <a:bodyPr wrap="none" rtlCol="0">
            <a:spAutoFit/>
          </a:bodyPr>
          <a:lstStyle/>
          <a:p>
            <a:r>
              <a:rPr lang="en-CA" dirty="0" smtClean="0">
                <a:solidFill>
                  <a:srgbClr val="FF0000"/>
                </a:solidFill>
                <a:latin typeface="Andy" panose="03080602030302030203" pitchFamily="66" charset="0"/>
              </a:rPr>
              <a:t>&amp;amp;</a:t>
            </a:r>
            <a:endParaRPr lang="en-CA" dirty="0">
              <a:solidFill>
                <a:srgbClr val="FF0000"/>
              </a:solidFill>
              <a:latin typeface="Andy" panose="03080602030302030203" pitchFamily="66" charset="0"/>
            </a:endParaRPr>
          </a:p>
        </p:txBody>
      </p:sp>
      <p:sp>
        <p:nvSpPr>
          <p:cNvPr id="7" name="Freeform 6"/>
          <p:cNvSpPr/>
          <p:nvPr/>
        </p:nvSpPr>
        <p:spPr>
          <a:xfrm>
            <a:off x="5517397" y="3859078"/>
            <a:ext cx="154983" cy="302217"/>
          </a:xfrm>
          <a:custGeom>
            <a:avLst/>
            <a:gdLst>
              <a:gd name="connsiteX0" fmla="*/ 0 w 154983"/>
              <a:gd name="connsiteY0" fmla="*/ 302217 h 302217"/>
              <a:gd name="connsiteX1" fmla="*/ 23247 w 154983"/>
              <a:gd name="connsiteY1" fmla="*/ 209227 h 302217"/>
              <a:gd name="connsiteX2" fmla="*/ 38745 w 154983"/>
              <a:gd name="connsiteY2" fmla="*/ 185980 h 302217"/>
              <a:gd name="connsiteX3" fmla="*/ 54244 w 154983"/>
              <a:gd name="connsiteY3" fmla="*/ 139485 h 302217"/>
              <a:gd name="connsiteX4" fmla="*/ 69742 w 154983"/>
              <a:gd name="connsiteY4" fmla="*/ 123986 h 302217"/>
              <a:gd name="connsiteX5" fmla="*/ 100739 w 154983"/>
              <a:gd name="connsiteY5" fmla="*/ 77491 h 302217"/>
              <a:gd name="connsiteX6" fmla="*/ 123986 w 154983"/>
              <a:gd name="connsiteY6" fmla="*/ 30997 h 302217"/>
              <a:gd name="connsiteX7" fmla="*/ 147234 w 154983"/>
              <a:gd name="connsiteY7" fmla="*/ 23247 h 302217"/>
              <a:gd name="connsiteX8" fmla="*/ 154983 w 154983"/>
              <a:gd name="connsiteY8" fmla="*/ 0 h 30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983" h="302217">
                <a:moveTo>
                  <a:pt x="0" y="302217"/>
                </a:moveTo>
                <a:cubicBezTo>
                  <a:pt x="3873" y="278977"/>
                  <a:pt x="9603" y="229693"/>
                  <a:pt x="23247" y="209227"/>
                </a:cubicBezTo>
                <a:cubicBezTo>
                  <a:pt x="28413" y="201478"/>
                  <a:pt x="34963" y="194490"/>
                  <a:pt x="38745" y="185980"/>
                </a:cubicBezTo>
                <a:cubicBezTo>
                  <a:pt x="45380" y="171051"/>
                  <a:pt x="42693" y="151037"/>
                  <a:pt x="54244" y="139485"/>
                </a:cubicBezTo>
                <a:cubicBezTo>
                  <a:pt x="59410" y="134319"/>
                  <a:pt x="65358" y="129831"/>
                  <a:pt x="69742" y="123986"/>
                </a:cubicBezTo>
                <a:cubicBezTo>
                  <a:pt x="80918" y="109085"/>
                  <a:pt x="100739" y="77491"/>
                  <a:pt x="100739" y="77491"/>
                </a:cubicBezTo>
                <a:cubicBezTo>
                  <a:pt x="105844" y="62177"/>
                  <a:pt x="110330" y="41922"/>
                  <a:pt x="123986" y="30997"/>
                </a:cubicBezTo>
                <a:cubicBezTo>
                  <a:pt x="130365" y="25894"/>
                  <a:pt x="139485" y="25830"/>
                  <a:pt x="147234" y="23247"/>
                </a:cubicBezTo>
                <a:lnTo>
                  <a:pt x="154983"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reeform 7"/>
          <p:cNvSpPr/>
          <p:nvPr/>
        </p:nvSpPr>
        <p:spPr>
          <a:xfrm>
            <a:off x="2061252" y="4103017"/>
            <a:ext cx="312068" cy="538725"/>
          </a:xfrm>
          <a:custGeom>
            <a:avLst/>
            <a:gdLst>
              <a:gd name="connsiteX0" fmla="*/ 232497 w 312068"/>
              <a:gd name="connsiteY0" fmla="*/ 538725 h 538725"/>
              <a:gd name="connsiteX1" fmla="*/ 178253 w 312068"/>
              <a:gd name="connsiteY1" fmla="*/ 530976 h 538725"/>
              <a:gd name="connsiteX2" fmla="*/ 155006 w 312068"/>
              <a:gd name="connsiteY2" fmla="*/ 515478 h 538725"/>
              <a:gd name="connsiteX3" fmla="*/ 131758 w 312068"/>
              <a:gd name="connsiteY3" fmla="*/ 507729 h 538725"/>
              <a:gd name="connsiteX4" fmla="*/ 77514 w 312068"/>
              <a:gd name="connsiteY4" fmla="*/ 445736 h 538725"/>
              <a:gd name="connsiteX5" fmla="*/ 62016 w 312068"/>
              <a:gd name="connsiteY5" fmla="*/ 430237 h 538725"/>
              <a:gd name="connsiteX6" fmla="*/ 31019 w 312068"/>
              <a:gd name="connsiteY6" fmla="*/ 383742 h 538725"/>
              <a:gd name="connsiteX7" fmla="*/ 15521 w 312068"/>
              <a:gd name="connsiteY7" fmla="*/ 360495 h 538725"/>
              <a:gd name="connsiteX8" fmla="*/ 15521 w 312068"/>
              <a:gd name="connsiteY8" fmla="*/ 166766 h 538725"/>
              <a:gd name="connsiteX9" fmla="*/ 54267 w 312068"/>
              <a:gd name="connsiteY9" fmla="*/ 104773 h 538725"/>
              <a:gd name="connsiteX10" fmla="*/ 93012 w 312068"/>
              <a:gd name="connsiteY10" fmla="*/ 66027 h 538725"/>
              <a:gd name="connsiteX11" fmla="*/ 139507 w 312068"/>
              <a:gd name="connsiteY11" fmla="*/ 50529 h 538725"/>
              <a:gd name="connsiteX12" fmla="*/ 271243 w 312068"/>
              <a:gd name="connsiteY12" fmla="*/ 58278 h 538725"/>
              <a:gd name="connsiteX13" fmla="*/ 286741 w 312068"/>
              <a:gd name="connsiteY13" fmla="*/ 35030 h 538725"/>
              <a:gd name="connsiteX14" fmla="*/ 255745 w 312068"/>
              <a:gd name="connsiteY14" fmla="*/ 19532 h 538725"/>
              <a:gd name="connsiteX15" fmla="*/ 278992 w 312068"/>
              <a:gd name="connsiteY15" fmla="*/ 27281 h 538725"/>
              <a:gd name="connsiteX16" fmla="*/ 309989 w 312068"/>
              <a:gd name="connsiteY16" fmla="*/ 58278 h 538725"/>
              <a:gd name="connsiteX17" fmla="*/ 247995 w 312068"/>
              <a:gd name="connsiteY17" fmla="*/ 89275 h 538725"/>
              <a:gd name="connsiteX18" fmla="*/ 224748 w 312068"/>
              <a:gd name="connsiteY18" fmla="*/ 97024 h 538725"/>
              <a:gd name="connsiteX19" fmla="*/ 201501 w 312068"/>
              <a:gd name="connsiteY19" fmla="*/ 104773 h 538725"/>
              <a:gd name="connsiteX20" fmla="*/ 186002 w 312068"/>
              <a:gd name="connsiteY20" fmla="*/ 128020 h 538725"/>
              <a:gd name="connsiteX21" fmla="*/ 170504 w 312068"/>
              <a:gd name="connsiteY21" fmla="*/ 143519 h 53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2068" h="538725">
                <a:moveTo>
                  <a:pt x="232497" y="538725"/>
                </a:moveTo>
                <a:cubicBezTo>
                  <a:pt x="214416" y="536142"/>
                  <a:pt x="195748" y="536224"/>
                  <a:pt x="178253" y="530976"/>
                </a:cubicBezTo>
                <a:cubicBezTo>
                  <a:pt x="169333" y="528300"/>
                  <a:pt x="163336" y="519643"/>
                  <a:pt x="155006" y="515478"/>
                </a:cubicBezTo>
                <a:cubicBezTo>
                  <a:pt x="147700" y="511825"/>
                  <a:pt x="139507" y="510312"/>
                  <a:pt x="131758" y="507729"/>
                </a:cubicBezTo>
                <a:cubicBezTo>
                  <a:pt x="36174" y="412145"/>
                  <a:pt x="128767" y="509803"/>
                  <a:pt x="77514" y="445736"/>
                </a:cubicBezTo>
                <a:cubicBezTo>
                  <a:pt x="72950" y="440031"/>
                  <a:pt x="66400" y="436082"/>
                  <a:pt x="62016" y="430237"/>
                </a:cubicBezTo>
                <a:cubicBezTo>
                  <a:pt x="50840" y="415336"/>
                  <a:pt x="41351" y="399240"/>
                  <a:pt x="31019" y="383742"/>
                </a:cubicBezTo>
                <a:lnTo>
                  <a:pt x="15521" y="360495"/>
                </a:lnTo>
                <a:cubicBezTo>
                  <a:pt x="-9019" y="286873"/>
                  <a:pt x="-938" y="320388"/>
                  <a:pt x="15521" y="166766"/>
                </a:cubicBezTo>
                <a:cubicBezTo>
                  <a:pt x="20487" y="120420"/>
                  <a:pt x="25109" y="124211"/>
                  <a:pt x="54267" y="104773"/>
                </a:cubicBezTo>
                <a:cubicBezTo>
                  <a:pt x="68405" y="83565"/>
                  <a:pt x="68541" y="76903"/>
                  <a:pt x="93012" y="66027"/>
                </a:cubicBezTo>
                <a:cubicBezTo>
                  <a:pt x="107941" y="59392"/>
                  <a:pt x="139507" y="50529"/>
                  <a:pt x="139507" y="50529"/>
                </a:cubicBezTo>
                <a:cubicBezTo>
                  <a:pt x="183419" y="53112"/>
                  <a:pt x="227497" y="62883"/>
                  <a:pt x="271243" y="58278"/>
                </a:cubicBezTo>
                <a:cubicBezTo>
                  <a:pt x="280505" y="57303"/>
                  <a:pt x="291362" y="43116"/>
                  <a:pt x="286741" y="35030"/>
                </a:cubicBezTo>
                <a:cubicBezTo>
                  <a:pt x="258272" y="-14790"/>
                  <a:pt x="217620" y="-3343"/>
                  <a:pt x="255745" y="19532"/>
                </a:cubicBezTo>
                <a:cubicBezTo>
                  <a:pt x="262749" y="23734"/>
                  <a:pt x="271243" y="24698"/>
                  <a:pt x="278992" y="27281"/>
                </a:cubicBezTo>
                <a:cubicBezTo>
                  <a:pt x="289324" y="37613"/>
                  <a:pt x="320322" y="47946"/>
                  <a:pt x="309989" y="58278"/>
                </a:cubicBezTo>
                <a:cubicBezTo>
                  <a:pt x="282938" y="85327"/>
                  <a:pt x="301421" y="71466"/>
                  <a:pt x="247995" y="89275"/>
                </a:cubicBezTo>
                <a:lnTo>
                  <a:pt x="224748" y="97024"/>
                </a:lnTo>
                <a:lnTo>
                  <a:pt x="201501" y="104773"/>
                </a:lnTo>
                <a:cubicBezTo>
                  <a:pt x="196335" y="112522"/>
                  <a:pt x="191820" y="120748"/>
                  <a:pt x="186002" y="128020"/>
                </a:cubicBezTo>
                <a:cubicBezTo>
                  <a:pt x="181438" y="133725"/>
                  <a:pt x="170504" y="143519"/>
                  <a:pt x="170504" y="14351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3124200" y="3532322"/>
            <a:ext cx="1295400" cy="353878"/>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54635285"/>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shipping standards compliant apps</a:t>
            </a:r>
          </a:p>
        </p:txBody>
      </p:sp>
      <p:sp>
        <p:nvSpPr>
          <p:cNvPr id="3" name="Content Placeholder 2"/>
          <p:cNvSpPr>
            <a:spLocks noGrp="1"/>
          </p:cNvSpPr>
          <p:nvPr>
            <p:ph idx="1"/>
          </p:nvPr>
        </p:nvSpPr>
        <p:spPr/>
        <p:txBody>
          <a:bodyPr/>
          <a:lstStyle/>
          <a:p>
            <a:r>
              <a:rPr lang="en-CA" dirty="0" smtClean="0"/>
              <a:t>Use inline and block elements correctly</a:t>
            </a:r>
          </a:p>
          <a:p>
            <a:r>
              <a:rPr lang="en-CA" dirty="0" smtClean="0"/>
              <a:t>Browsers permit technically incorrect combinations</a:t>
            </a:r>
          </a:p>
          <a:p>
            <a:r>
              <a:rPr lang="en-CA" dirty="0" smtClean="0"/>
              <a:t>“Build on blocks, inline on the inside”</a:t>
            </a:r>
            <a:endParaRPr lang="en-CA" dirty="0"/>
          </a:p>
        </p:txBody>
      </p:sp>
      <p:sp>
        <p:nvSpPr>
          <p:cNvPr id="4" name="TextBox 3"/>
          <p:cNvSpPr txBox="1"/>
          <p:nvPr/>
        </p:nvSpPr>
        <p:spPr>
          <a:xfrm>
            <a:off x="1837546" y="3810000"/>
            <a:ext cx="5545108" cy="1015663"/>
          </a:xfrm>
          <a:prstGeom prst="rect">
            <a:avLst/>
          </a:prstGeom>
          <a:noFill/>
        </p:spPr>
        <p:txBody>
          <a:bodyPr wrap="none" rtlCol="0">
            <a:spAutoFit/>
          </a:bodyPr>
          <a:lstStyle/>
          <a:p>
            <a:r>
              <a:rPr lang="en-CA" sz="2000" dirty="0" smtClean="0">
                <a:latin typeface="Consolas" panose="020B0609020204030204" pitchFamily="49" charset="0"/>
                <a:cs typeface="Consolas" panose="020B0609020204030204" pitchFamily="49" charset="0"/>
              </a:rPr>
              <a:t>&lt;a </a:t>
            </a:r>
            <a:r>
              <a:rPr lang="en-CA" sz="2000" dirty="0" err="1" smtClean="0">
                <a:latin typeface="Consolas" panose="020B0609020204030204" pitchFamily="49" charset="0"/>
                <a:cs typeface="Consolas" panose="020B0609020204030204" pitchFamily="49" charset="0"/>
              </a:rPr>
              <a:t>href</a:t>
            </a:r>
            <a:r>
              <a:rPr lang="en-CA" sz="2000" dirty="0" smtClean="0">
                <a:latin typeface="Consolas" panose="020B0609020204030204" pitchFamily="49" charset="0"/>
                <a:cs typeface="Consolas" panose="020B0609020204030204" pitchFamily="49" charset="0"/>
              </a:rPr>
              <a:t>="index.html"&gt;&lt;h1&gt;Cats&lt;/h1&gt;&lt;/a&gt;</a:t>
            </a:r>
          </a:p>
          <a:p>
            <a:endParaRPr lang="en-CA" sz="2000" dirty="0" smtClean="0">
              <a:latin typeface="Consolas" panose="020B0609020204030204" pitchFamily="49" charset="0"/>
              <a:cs typeface="Consolas" panose="020B0609020204030204" pitchFamily="49" charset="0"/>
            </a:endParaRPr>
          </a:p>
          <a:p>
            <a:r>
              <a:rPr lang="en-CA" sz="2000" dirty="0">
                <a:latin typeface="Consolas" panose="020B0609020204030204" pitchFamily="49" charset="0"/>
                <a:cs typeface="Consolas" panose="020B0609020204030204" pitchFamily="49" charset="0"/>
              </a:rPr>
              <a:t>&lt;h1&gt;</a:t>
            </a:r>
            <a:r>
              <a:rPr lang="en-CA" sz="2000" dirty="0" smtClean="0">
                <a:latin typeface="Consolas" panose="020B0609020204030204" pitchFamily="49" charset="0"/>
                <a:cs typeface="Consolas" panose="020B0609020204030204" pitchFamily="49" charset="0"/>
              </a:rPr>
              <a:t>&lt;</a:t>
            </a:r>
            <a:r>
              <a:rPr lang="en-CA" sz="2000" dirty="0">
                <a:latin typeface="Consolas" panose="020B0609020204030204" pitchFamily="49" charset="0"/>
                <a:cs typeface="Consolas" panose="020B0609020204030204" pitchFamily="49" charset="0"/>
              </a:rPr>
              <a:t>a </a:t>
            </a:r>
            <a:r>
              <a:rPr lang="en-CA" sz="2000" dirty="0" err="1">
                <a:latin typeface="Consolas" panose="020B0609020204030204" pitchFamily="49" charset="0"/>
                <a:cs typeface="Consolas" panose="020B0609020204030204" pitchFamily="49" charset="0"/>
              </a:rPr>
              <a:t>href</a:t>
            </a:r>
            <a:r>
              <a:rPr lang="en-CA" sz="2000" dirty="0">
                <a:latin typeface="Consolas" panose="020B0609020204030204" pitchFamily="49" charset="0"/>
                <a:cs typeface="Consolas" panose="020B0609020204030204" pitchFamily="49" charset="0"/>
              </a:rPr>
              <a:t>="index.html</a:t>
            </a:r>
            <a:r>
              <a:rPr lang="en-CA" sz="2000" dirty="0" smtClean="0">
                <a:latin typeface="Consolas" panose="020B0609020204030204" pitchFamily="49" charset="0"/>
                <a:cs typeface="Consolas" panose="020B0609020204030204" pitchFamily="49" charset="0"/>
              </a:rPr>
              <a:t>"&gt;Cats&lt;/</a:t>
            </a:r>
            <a:r>
              <a:rPr lang="en-CA" sz="2000" dirty="0">
                <a:latin typeface="Consolas" panose="020B0609020204030204" pitchFamily="49" charset="0"/>
                <a:cs typeface="Consolas" panose="020B0609020204030204" pitchFamily="49" charset="0"/>
              </a:rPr>
              <a:t>a</a:t>
            </a:r>
            <a:r>
              <a:rPr lang="en-CA" sz="2000" dirty="0" smtClean="0">
                <a:latin typeface="Consolas" panose="020B0609020204030204" pitchFamily="49" charset="0"/>
                <a:cs typeface="Consolas" panose="020B0609020204030204" pitchFamily="49" charset="0"/>
              </a:rPr>
              <a:t>&gt;</a:t>
            </a:r>
            <a:r>
              <a:rPr lang="en-CA" sz="2000" dirty="0">
                <a:latin typeface="Consolas" panose="020B0609020204030204" pitchFamily="49" charset="0"/>
                <a:cs typeface="Consolas" panose="020B0609020204030204" pitchFamily="49" charset="0"/>
              </a:rPr>
              <a:t>&lt;/h1</a:t>
            </a:r>
            <a:r>
              <a:rPr lang="en-CA" sz="2000" dirty="0" smtClean="0">
                <a:latin typeface="Consolas" panose="020B0609020204030204" pitchFamily="49" charset="0"/>
                <a:cs typeface="Consolas" panose="020B0609020204030204" pitchFamily="49" charset="0"/>
              </a:rPr>
              <a:t>&gt;</a:t>
            </a:r>
            <a:endParaRPr lang="en-CA" sz="2000" dirty="0">
              <a:latin typeface="Consolas" panose="020B0609020204030204" pitchFamily="49" charset="0"/>
              <a:cs typeface="Consolas" panose="020B0609020204030204" pitchFamily="49" charset="0"/>
            </a:endParaRPr>
          </a:p>
        </p:txBody>
      </p:sp>
      <p:sp>
        <p:nvSpPr>
          <p:cNvPr id="5" name="Freeform 4"/>
          <p:cNvSpPr/>
          <p:nvPr/>
        </p:nvSpPr>
        <p:spPr>
          <a:xfrm>
            <a:off x="3130658" y="4169044"/>
            <a:ext cx="287304" cy="309966"/>
          </a:xfrm>
          <a:custGeom>
            <a:avLst/>
            <a:gdLst>
              <a:gd name="connsiteX0" fmla="*/ 0 w 287304"/>
              <a:gd name="connsiteY0" fmla="*/ 0 h 309966"/>
              <a:gd name="connsiteX1" fmla="*/ 38745 w 287304"/>
              <a:gd name="connsiteY1" fmla="*/ 46495 h 309966"/>
              <a:gd name="connsiteX2" fmla="*/ 61993 w 287304"/>
              <a:gd name="connsiteY2" fmla="*/ 77492 h 309966"/>
              <a:gd name="connsiteX3" fmla="*/ 92989 w 287304"/>
              <a:gd name="connsiteY3" fmla="*/ 100739 h 309966"/>
              <a:gd name="connsiteX4" fmla="*/ 131735 w 287304"/>
              <a:gd name="connsiteY4" fmla="*/ 139485 h 309966"/>
              <a:gd name="connsiteX5" fmla="*/ 147234 w 287304"/>
              <a:gd name="connsiteY5" fmla="*/ 154983 h 309966"/>
              <a:gd name="connsiteX6" fmla="*/ 170481 w 287304"/>
              <a:gd name="connsiteY6" fmla="*/ 178231 h 309966"/>
              <a:gd name="connsiteX7" fmla="*/ 201478 w 287304"/>
              <a:gd name="connsiteY7" fmla="*/ 224725 h 309966"/>
              <a:gd name="connsiteX8" fmla="*/ 232474 w 287304"/>
              <a:gd name="connsiteY8" fmla="*/ 263471 h 309966"/>
              <a:gd name="connsiteX9" fmla="*/ 240223 w 287304"/>
              <a:gd name="connsiteY9" fmla="*/ 286719 h 309966"/>
              <a:gd name="connsiteX10" fmla="*/ 255722 w 287304"/>
              <a:gd name="connsiteY10" fmla="*/ 302217 h 309966"/>
              <a:gd name="connsiteX11" fmla="*/ 209227 w 287304"/>
              <a:gd name="connsiteY11" fmla="*/ 286719 h 309966"/>
              <a:gd name="connsiteX12" fmla="*/ 147234 w 287304"/>
              <a:gd name="connsiteY12" fmla="*/ 271220 h 309966"/>
              <a:gd name="connsiteX13" fmla="*/ 209227 w 287304"/>
              <a:gd name="connsiteY13" fmla="*/ 286719 h 309966"/>
              <a:gd name="connsiteX14" fmla="*/ 255722 w 287304"/>
              <a:gd name="connsiteY14" fmla="*/ 302217 h 309966"/>
              <a:gd name="connsiteX15" fmla="*/ 278969 w 287304"/>
              <a:gd name="connsiteY15" fmla="*/ 309966 h 309966"/>
              <a:gd name="connsiteX16" fmla="*/ 286718 w 287304"/>
              <a:gd name="connsiteY16" fmla="*/ 232475 h 30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7304" h="309966">
                <a:moveTo>
                  <a:pt x="0" y="0"/>
                </a:moveTo>
                <a:cubicBezTo>
                  <a:pt x="12915" y="15498"/>
                  <a:pt x="26142" y="30742"/>
                  <a:pt x="38745" y="46495"/>
                </a:cubicBezTo>
                <a:cubicBezTo>
                  <a:pt x="46813" y="56580"/>
                  <a:pt x="52860" y="68359"/>
                  <a:pt x="61993" y="77492"/>
                </a:cubicBezTo>
                <a:cubicBezTo>
                  <a:pt x="71125" y="86624"/>
                  <a:pt x="83336" y="92159"/>
                  <a:pt x="92989" y="100739"/>
                </a:cubicBezTo>
                <a:cubicBezTo>
                  <a:pt x="106640" y="112874"/>
                  <a:pt x="118820" y="126570"/>
                  <a:pt x="131735" y="139485"/>
                </a:cubicBezTo>
                <a:lnTo>
                  <a:pt x="147234" y="154983"/>
                </a:lnTo>
                <a:cubicBezTo>
                  <a:pt x="154983" y="162732"/>
                  <a:pt x="164402" y="169113"/>
                  <a:pt x="170481" y="178231"/>
                </a:cubicBezTo>
                <a:cubicBezTo>
                  <a:pt x="180813" y="193729"/>
                  <a:pt x="188308" y="211554"/>
                  <a:pt x="201478" y="224725"/>
                </a:cubicBezTo>
                <a:cubicBezTo>
                  <a:pt x="223561" y="246810"/>
                  <a:pt x="212923" y="234145"/>
                  <a:pt x="232474" y="263471"/>
                </a:cubicBezTo>
                <a:cubicBezTo>
                  <a:pt x="235057" y="271220"/>
                  <a:pt x="236020" y="279715"/>
                  <a:pt x="240223" y="286719"/>
                </a:cubicBezTo>
                <a:cubicBezTo>
                  <a:pt x="243982" y="292984"/>
                  <a:pt x="263028" y="302217"/>
                  <a:pt x="255722" y="302217"/>
                </a:cubicBezTo>
                <a:cubicBezTo>
                  <a:pt x="239385" y="302217"/>
                  <a:pt x="225076" y="290681"/>
                  <a:pt x="209227" y="286719"/>
                </a:cubicBezTo>
                <a:cubicBezTo>
                  <a:pt x="188563" y="281553"/>
                  <a:pt x="127027" y="264483"/>
                  <a:pt x="147234" y="271220"/>
                </a:cubicBezTo>
                <a:cubicBezTo>
                  <a:pt x="217743" y="294726"/>
                  <a:pt x="106411" y="258679"/>
                  <a:pt x="209227" y="286719"/>
                </a:cubicBezTo>
                <a:cubicBezTo>
                  <a:pt x="224988" y="291017"/>
                  <a:pt x="240224" y="297051"/>
                  <a:pt x="255722" y="302217"/>
                </a:cubicBezTo>
                <a:lnTo>
                  <a:pt x="278969" y="309966"/>
                </a:lnTo>
                <a:cubicBezTo>
                  <a:pt x="290477" y="263934"/>
                  <a:pt x="286718" y="289620"/>
                  <a:pt x="286718" y="2324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5"/>
          <p:cNvSpPr/>
          <p:nvPr/>
        </p:nvSpPr>
        <p:spPr>
          <a:xfrm>
            <a:off x="1100380" y="3580108"/>
            <a:ext cx="3944318" cy="1062121"/>
          </a:xfrm>
          <a:custGeom>
            <a:avLst/>
            <a:gdLst>
              <a:gd name="connsiteX0" fmla="*/ 3944318 w 3944318"/>
              <a:gd name="connsiteY0" fmla="*/ 286719 h 1062121"/>
              <a:gd name="connsiteX1" fmla="*/ 3866827 w 3944318"/>
              <a:gd name="connsiteY1" fmla="*/ 255723 h 1062121"/>
              <a:gd name="connsiteX2" fmla="*/ 3797084 w 3944318"/>
              <a:gd name="connsiteY2" fmla="*/ 224726 h 1062121"/>
              <a:gd name="connsiteX3" fmla="*/ 3510366 w 3944318"/>
              <a:gd name="connsiteY3" fmla="*/ 162733 h 1062121"/>
              <a:gd name="connsiteX4" fmla="*/ 3432874 w 3944318"/>
              <a:gd name="connsiteY4" fmla="*/ 154984 h 1062121"/>
              <a:gd name="connsiteX5" fmla="*/ 3332135 w 3944318"/>
              <a:gd name="connsiteY5" fmla="*/ 139485 h 1062121"/>
              <a:gd name="connsiteX6" fmla="*/ 3200400 w 3944318"/>
              <a:gd name="connsiteY6" fmla="*/ 123987 h 1062121"/>
              <a:gd name="connsiteX7" fmla="*/ 3099661 w 3944318"/>
              <a:gd name="connsiteY7" fmla="*/ 116238 h 1062121"/>
              <a:gd name="connsiteX8" fmla="*/ 2805193 w 3944318"/>
              <a:gd name="connsiteY8" fmla="*/ 77492 h 1062121"/>
              <a:gd name="connsiteX9" fmla="*/ 2657959 w 3944318"/>
              <a:gd name="connsiteY9" fmla="*/ 69743 h 1062121"/>
              <a:gd name="connsiteX10" fmla="*/ 2487478 w 3944318"/>
              <a:gd name="connsiteY10" fmla="*/ 54245 h 1062121"/>
              <a:gd name="connsiteX11" fmla="*/ 2440983 w 3944318"/>
              <a:gd name="connsiteY11" fmla="*/ 46495 h 1062121"/>
              <a:gd name="connsiteX12" fmla="*/ 2301498 w 3944318"/>
              <a:gd name="connsiteY12" fmla="*/ 38746 h 1062121"/>
              <a:gd name="connsiteX13" fmla="*/ 2270501 w 3944318"/>
              <a:gd name="connsiteY13" fmla="*/ 30997 h 1062121"/>
              <a:gd name="connsiteX14" fmla="*/ 1650569 w 3944318"/>
              <a:gd name="connsiteY14" fmla="*/ 15499 h 1062121"/>
              <a:gd name="connsiteX15" fmla="*/ 1495586 w 3944318"/>
              <a:gd name="connsiteY15" fmla="*/ 7750 h 1062121"/>
              <a:gd name="connsiteX16" fmla="*/ 1441342 w 3944318"/>
              <a:gd name="connsiteY16" fmla="*/ 0 h 1062121"/>
              <a:gd name="connsiteX17" fmla="*/ 836908 w 3944318"/>
              <a:gd name="connsiteY17" fmla="*/ 7750 h 1062121"/>
              <a:gd name="connsiteX18" fmla="*/ 751667 w 3944318"/>
              <a:gd name="connsiteY18" fmla="*/ 15499 h 1062121"/>
              <a:gd name="connsiteX19" fmla="*/ 627681 w 3944318"/>
              <a:gd name="connsiteY19" fmla="*/ 23248 h 1062121"/>
              <a:gd name="connsiteX20" fmla="*/ 604434 w 3944318"/>
              <a:gd name="connsiteY20" fmla="*/ 30997 h 1062121"/>
              <a:gd name="connsiteX21" fmla="*/ 542440 w 3944318"/>
              <a:gd name="connsiteY21" fmla="*/ 38746 h 1062121"/>
              <a:gd name="connsiteX22" fmla="*/ 480447 w 3944318"/>
              <a:gd name="connsiteY22" fmla="*/ 54245 h 1062121"/>
              <a:gd name="connsiteX23" fmla="*/ 418454 w 3944318"/>
              <a:gd name="connsiteY23" fmla="*/ 69743 h 1062121"/>
              <a:gd name="connsiteX24" fmla="*/ 395206 w 3944318"/>
              <a:gd name="connsiteY24" fmla="*/ 77492 h 1062121"/>
              <a:gd name="connsiteX25" fmla="*/ 333213 w 3944318"/>
              <a:gd name="connsiteY25" fmla="*/ 85241 h 1062121"/>
              <a:gd name="connsiteX26" fmla="*/ 294467 w 3944318"/>
              <a:gd name="connsiteY26" fmla="*/ 92990 h 1062121"/>
              <a:gd name="connsiteX27" fmla="*/ 247973 w 3944318"/>
              <a:gd name="connsiteY27" fmla="*/ 100739 h 1062121"/>
              <a:gd name="connsiteX28" fmla="*/ 224725 w 3944318"/>
              <a:gd name="connsiteY28" fmla="*/ 108489 h 1062121"/>
              <a:gd name="connsiteX29" fmla="*/ 185979 w 3944318"/>
              <a:gd name="connsiteY29" fmla="*/ 116238 h 1062121"/>
              <a:gd name="connsiteX30" fmla="*/ 154983 w 3944318"/>
              <a:gd name="connsiteY30" fmla="*/ 131736 h 1062121"/>
              <a:gd name="connsiteX31" fmla="*/ 108488 w 3944318"/>
              <a:gd name="connsiteY31" fmla="*/ 147234 h 1062121"/>
              <a:gd name="connsiteX32" fmla="*/ 69742 w 3944318"/>
              <a:gd name="connsiteY32" fmla="*/ 193729 h 1062121"/>
              <a:gd name="connsiteX33" fmla="*/ 54244 w 3944318"/>
              <a:gd name="connsiteY33" fmla="*/ 209228 h 1062121"/>
              <a:gd name="connsiteX34" fmla="*/ 23247 w 3944318"/>
              <a:gd name="connsiteY34" fmla="*/ 278970 h 1062121"/>
              <a:gd name="connsiteX35" fmla="*/ 15498 w 3944318"/>
              <a:gd name="connsiteY35" fmla="*/ 317716 h 1062121"/>
              <a:gd name="connsiteX36" fmla="*/ 7749 w 3944318"/>
              <a:gd name="connsiteY36" fmla="*/ 340963 h 1062121"/>
              <a:gd name="connsiteX37" fmla="*/ 0 w 3944318"/>
              <a:gd name="connsiteY37" fmla="*/ 371960 h 1062121"/>
              <a:gd name="connsiteX38" fmla="*/ 7749 w 3944318"/>
              <a:gd name="connsiteY38" fmla="*/ 581187 h 1062121"/>
              <a:gd name="connsiteX39" fmla="*/ 38745 w 3944318"/>
              <a:gd name="connsiteY39" fmla="*/ 650929 h 1062121"/>
              <a:gd name="connsiteX40" fmla="*/ 61993 w 3944318"/>
              <a:gd name="connsiteY40" fmla="*/ 666428 h 1062121"/>
              <a:gd name="connsiteX41" fmla="*/ 85240 w 3944318"/>
              <a:gd name="connsiteY41" fmla="*/ 689675 h 1062121"/>
              <a:gd name="connsiteX42" fmla="*/ 108488 w 3944318"/>
              <a:gd name="connsiteY42" fmla="*/ 705173 h 1062121"/>
              <a:gd name="connsiteX43" fmla="*/ 123986 w 3944318"/>
              <a:gd name="connsiteY43" fmla="*/ 720672 h 1062121"/>
              <a:gd name="connsiteX44" fmla="*/ 154983 w 3944318"/>
              <a:gd name="connsiteY44" fmla="*/ 736170 h 1062121"/>
              <a:gd name="connsiteX45" fmla="*/ 201478 w 3944318"/>
              <a:gd name="connsiteY45" fmla="*/ 774916 h 1062121"/>
              <a:gd name="connsiteX46" fmla="*/ 286718 w 3944318"/>
              <a:gd name="connsiteY46" fmla="*/ 829160 h 1062121"/>
              <a:gd name="connsiteX47" fmla="*/ 325464 w 3944318"/>
              <a:gd name="connsiteY47" fmla="*/ 860156 h 1062121"/>
              <a:gd name="connsiteX48" fmla="*/ 371959 w 3944318"/>
              <a:gd name="connsiteY48" fmla="*/ 875655 h 1062121"/>
              <a:gd name="connsiteX49" fmla="*/ 395206 w 3944318"/>
              <a:gd name="connsiteY49" fmla="*/ 891153 h 1062121"/>
              <a:gd name="connsiteX50" fmla="*/ 410705 w 3944318"/>
              <a:gd name="connsiteY50" fmla="*/ 906651 h 1062121"/>
              <a:gd name="connsiteX51" fmla="*/ 433952 w 3944318"/>
              <a:gd name="connsiteY51" fmla="*/ 914400 h 1062121"/>
              <a:gd name="connsiteX52" fmla="*/ 464949 w 3944318"/>
              <a:gd name="connsiteY52" fmla="*/ 929899 h 1062121"/>
              <a:gd name="connsiteX53" fmla="*/ 519193 w 3944318"/>
              <a:gd name="connsiteY53" fmla="*/ 945397 h 1062121"/>
              <a:gd name="connsiteX54" fmla="*/ 565688 w 3944318"/>
              <a:gd name="connsiteY54" fmla="*/ 960895 h 1062121"/>
              <a:gd name="connsiteX55" fmla="*/ 658678 w 3944318"/>
              <a:gd name="connsiteY55" fmla="*/ 976394 h 1062121"/>
              <a:gd name="connsiteX56" fmla="*/ 681925 w 3944318"/>
              <a:gd name="connsiteY56" fmla="*/ 984143 h 1062121"/>
              <a:gd name="connsiteX57" fmla="*/ 798162 w 3944318"/>
              <a:gd name="connsiteY57" fmla="*/ 999641 h 1062121"/>
              <a:gd name="connsiteX58" fmla="*/ 751667 w 3944318"/>
              <a:gd name="connsiteY58" fmla="*/ 937648 h 1062121"/>
              <a:gd name="connsiteX59" fmla="*/ 736169 w 3944318"/>
              <a:gd name="connsiteY59" fmla="*/ 914400 h 1062121"/>
              <a:gd name="connsiteX60" fmla="*/ 712922 w 3944318"/>
              <a:gd name="connsiteY60" fmla="*/ 898902 h 1062121"/>
              <a:gd name="connsiteX61" fmla="*/ 697423 w 3944318"/>
              <a:gd name="connsiteY61" fmla="*/ 883404 h 1062121"/>
              <a:gd name="connsiteX62" fmla="*/ 720671 w 3944318"/>
              <a:gd name="connsiteY62" fmla="*/ 891153 h 1062121"/>
              <a:gd name="connsiteX63" fmla="*/ 759417 w 3944318"/>
              <a:gd name="connsiteY63" fmla="*/ 906651 h 1062121"/>
              <a:gd name="connsiteX64" fmla="*/ 798162 w 3944318"/>
              <a:gd name="connsiteY64" fmla="*/ 937648 h 1062121"/>
              <a:gd name="connsiteX65" fmla="*/ 821410 w 3944318"/>
              <a:gd name="connsiteY65" fmla="*/ 945397 h 1062121"/>
              <a:gd name="connsiteX66" fmla="*/ 844657 w 3944318"/>
              <a:gd name="connsiteY66" fmla="*/ 999641 h 1062121"/>
              <a:gd name="connsiteX67" fmla="*/ 821410 w 3944318"/>
              <a:gd name="connsiteY67" fmla="*/ 1007390 h 1062121"/>
              <a:gd name="connsiteX68" fmla="*/ 728420 w 3944318"/>
              <a:gd name="connsiteY68" fmla="*/ 1030638 h 1062121"/>
              <a:gd name="connsiteX69" fmla="*/ 650928 w 3944318"/>
              <a:gd name="connsiteY69" fmla="*/ 1046136 h 1062121"/>
              <a:gd name="connsiteX70" fmla="*/ 596684 w 3944318"/>
              <a:gd name="connsiteY70" fmla="*/ 1061634 h 1062121"/>
              <a:gd name="connsiteX71" fmla="*/ 573437 w 3944318"/>
              <a:gd name="connsiteY71" fmla="*/ 1061634 h 106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44318" h="1062121">
                <a:moveTo>
                  <a:pt x="3944318" y="286719"/>
                </a:moveTo>
                <a:cubicBezTo>
                  <a:pt x="3851910" y="231274"/>
                  <a:pt x="3957393" y="288656"/>
                  <a:pt x="3866827" y="255723"/>
                </a:cubicBezTo>
                <a:cubicBezTo>
                  <a:pt x="3788440" y="227218"/>
                  <a:pt x="3848361" y="238710"/>
                  <a:pt x="3797084" y="224726"/>
                </a:cubicBezTo>
                <a:cubicBezTo>
                  <a:pt x="3721123" y="204010"/>
                  <a:pt x="3539600" y="165656"/>
                  <a:pt x="3510366" y="162733"/>
                </a:cubicBezTo>
                <a:cubicBezTo>
                  <a:pt x="3484535" y="160150"/>
                  <a:pt x="3458615" y="158342"/>
                  <a:pt x="3432874" y="154984"/>
                </a:cubicBezTo>
                <a:cubicBezTo>
                  <a:pt x="3399185" y="150590"/>
                  <a:pt x="3365768" y="144290"/>
                  <a:pt x="3332135" y="139485"/>
                </a:cubicBezTo>
                <a:cubicBezTo>
                  <a:pt x="3307538" y="135971"/>
                  <a:pt x="3222769" y="126021"/>
                  <a:pt x="3200400" y="123987"/>
                </a:cubicBezTo>
                <a:cubicBezTo>
                  <a:pt x="3166859" y="120938"/>
                  <a:pt x="3133241" y="118821"/>
                  <a:pt x="3099661" y="116238"/>
                </a:cubicBezTo>
                <a:cubicBezTo>
                  <a:pt x="2999502" y="99544"/>
                  <a:pt x="2909849" y="83000"/>
                  <a:pt x="2805193" y="77492"/>
                </a:cubicBezTo>
                <a:lnTo>
                  <a:pt x="2657959" y="69743"/>
                </a:lnTo>
                <a:cubicBezTo>
                  <a:pt x="2629787" y="67926"/>
                  <a:pt x="2520232" y="58339"/>
                  <a:pt x="2487478" y="54245"/>
                </a:cubicBezTo>
                <a:cubicBezTo>
                  <a:pt x="2471887" y="52296"/>
                  <a:pt x="2456641" y="47800"/>
                  <a:pt x="2440983" y="46495"/>
                </a:cubicBezTo>
                <a:cubicBezTo>
                  <a:pt x="2394577" y="42628"/>
                  <a:pt x="2347993" y="41329"/>
                  <a:pt x="2301498" y="38746"/>
                </a:cubicBezTo>
                <a:cubicBezTo>
                  <a:pt x="2291166" y="36163"/>
                  <a:pt x="2280944" y="33086"/>
                  <a:pt x="2270501" y="30997"/>
                </a:cubicBezTo>
                <a:cubicBezTo>
                  <a:pt x="2077458" y="-7611"/>
                  <a:pt x="1728546" y="16553"/>
                  <a:pt x="1650569" y="15499"/>
                </a:cubicBezTo>
                <a:cubicBezTo>
                  <a:pt x="1598908" y="12916"/>
                  <a:pt x="1547170" y="11571"/>
                  <a:pt x="1495586" y="7750"/>
                </a:cubicBezTo>
                <a:cubicBezTo>
                  <a:pt x="1477371" y="6401"/>
                  <a:pt x="1459607" y="0"/>
                  <a:pt x="1441342" y="0"/>
                </a:cubicBezTo>
                <a:cubicBezTo>
                  <a:pt x="1239847" y="0"/>
                  <a:pt x="1038386" y="5167"/>
                  <a:pt x="836908" y="7750"/>
                </a:cubicBezTo>
                <a:lnTo>
                  <a:pt x="751667" y="15499"/>
                </a:lnTo>
                <a:cubicBezTo>
                  <a:pt x="710371" y="18558"/>
                  <a:pt x="668863" y="18913"/>
                  <a:pt x="627681" y="23248"/>
                </a:cubicBezTo>
                <a:cubicBezTo>
                  <a:pt x="619558" y="24103"/>
                  <a:pt x="612470" y="29536"/>
                  <a:pt x="604434" y="30997"/>
                </a:cubicBezTo>
                <a:cubicBezTo>
                  <a:pt x="583944" y="34722"/>
                  <a:pt x="563105" y="36163"/>
                  <a:pt x="542440" y="38746"/>
                </a:cubicBezTo>
                <a:cubicBezTo>
                  <a:pt x="498003" y="53558"/>
                  <a:pt x="541223" y="40219"/>
                  <a:pt x="480447" y="54245"/>
                </a:cubicBezTo>
                <a:cubicBezTo>
                  <a:pt x="459692" y="59035"/>
                  <a:pt x="439004" y="64139"/>
                  <a:pt x="418454" y="69743"/>
                </a:cubicBezTo>
                <a:cubicBezTo>
                  <a:pt x="410573" y="71892"/>
                  <a:pt x="403243" y="76031"/>
                  <a:pt x="395206" y="77492"/>
                </a:cubicBezTo>
                <a:cubicBezTo>
                  <a:pt x="374717" y="81217"/>
                  <a:pt x="353796" y="82074"/>
                  <a:pt x="333213" y="85241"/>
                </a:cubicBezTo>
                <a:cubicBezTo>
                  <a:pt x="320195" y="87244"/>
                  <a:pt x="307426" y="90634"/>
                  <a:pt x="294467" y="92990"/>
                </a:cubicBezTo>
                <a:cubicBezTo>
                  <a:pt x="279009" y="95801"/>
                  <a:pt x="263471" y="98156"/>
                  <a:pt x="247973" y="100739"/>
                </a:cubicBezTo>
                <a:cubicBezTo>
                  <a:pt x="240224" y="103322"/>
                  <a:pt x="232650" y="106508"/>
                  <a:pt x="224725" y="108489"/>
                </a:cubicBezTo>
                <a:cubicBezTo>
                  <a:pt x="211947" y="111684"/>
                  <a:pt x="198474" y="112073"/>
                  <a:pt x="185979" y="116238"/>
                </a:cubicBezTo>
                <a:cubicBezTo>
                  <a:pt x="175020" y="119891"/>
                  <a:pt x="165708" y="127446"/>
                  <a:pt x="154983" y="131736"/>
                </a:cubicBezTo>
                <a:cubicBezTo>
                  <a:pt x="139815" y="137803"/>
                  <a:pt x="108488" y="147234"/>
                  <a:pt x="108488" y="147234"/>
                </a:cubicBezTo>
                <a:cubicBezTo>
                  <a:pt x="73439" y="182283"/>
                  <a:pt x="115787" y="138473"/>
                  <a:pt x="69742" y="193729"/>
                </a:cubicBezTo>
                <a:cubicBezTo>
                  <a:pt x="65065" y="199342"/>
                  <a:pt x="58297" y="203149"/>
                  <a:pt x="54244" y="209228"/>
                </a:cubicBezTo>
                <a:cubicBezTo>
                  <a:pt x="45915" y="221721"/>
                  <a:pt x="26910" y="266761"/>
                  <a:pt x="23247" y="278970"/>
                </a:cubicBezTo>
                <a:cubicBezTo>
                  <a:pt x="19462" y="291586"/>
                  <a:pt x="18692" y="304938"/>
                  <a:pt x="15498" y="317716"/>
                </a:cubicBezTo>
                <a:cubicBezTo>
                  <a:pt x="13517" y="325640"/>
                  <a:pt x="9993" y="333109"/>
                  <a:pt x="7749" y="340963"/>
                </a:cubicBezTo>
                <a:cubicBezTo>
                  <a:pt x="4823" y="351204"/>
                  <a:pt x="2583" y="361628"/>
                  <a:pt x="0" y="371960"/>
                </a:cubicBezTo>
                <a:cubicBezTo>
                  <a:pt x="2583" y="441702"/>
                  <a:pt x="1431" y="511683"/>
                  <a:pt x="7749" y="581187"/>
                </a:cubicBezTo>
                <a:cubicBezTo>
                  <a:pt x="9284" y="598068"/>
                  <a:pt x="23824" y="636008"/>
                  <a:pt x="38745" y="650929"/>
                </a:cubicBezTo>
                <a:cubicBezTo>
                  <a:pt x="45331" y="657515"/>
                  <a:pt x="54838" y="660466"/>
                  <a:pt x="61993" y="666428"/>
                </a:cubicBezTo>
                <a:cubicBezTo>
                  <a:pt x="70412" y="673444"/>
                  <a:pt x="76821" y="682659"/>
                  <a:pt x="85240" y="689675"/>
                </a:cubicBezTo>
                <a:cubicBezTo>
                  <a:pt x="92395" y="695637"/>
                  <a:pt x="101215" y="699355"/>
                  <a:pt x="108488" y="705173"/>
                </a:cubicBezTo>
                <a:cubicBezTo>
                  <a:pt x="114193" y="709737"/>
                  <a:pt x="117907" y="716619"/>
                  <a:pt x="123986" y="720672"/>
                </a:cubicBezTo>
                <a:cubicBezTo>
                  <a:pt x="133598" y="727080"/>
                  <a:pt x="144651" y="731004"/>
                  <a:pt x="154983" y="736170"/>
                </a:cubicBezTo>
                <a:cubicBezTo>
                  <a:pt x="183230" y="778540"/>
                  <a:pt x="154286" y="743454"/>
                  <a:pt x="201478" y="774916"/>
                </a:cubicBezTo>
                <a:cubicBezTo>
                  <a:pt x="287136" y="832022"/>
                  <a:pt x="233549" y="811437"/>
                  <a:pt x="286718" y="829160"/>
                </a:cubicBezTo>
                <a:cubicBezTo>
                  <a:pt x="299599" y="842041"/>
                  <a:pt x="307870" y="852336"/>
                  <a:pt x="325464" y="860156"/>
                </a:cubicBezTo>
                <a:cubicBezTo>
                  <a:pt x="340393" y="866791"/>
                  <a:pt x="358366" y="866593"/>
                  <a:pt x="371959" y="875655"/>
                </a:cubicBezTo>
                <a:cubicBezTo>
                  <a:pt x="379708" y="880821"/>
                  <a:pt x="387934" y="885335"/>
                  <a:pt x="395206" y="891153"/>
                </a:cubicBezTo>
                <a:cubicBezTo>
                  <a:pt x="400911" y="895717"/>
                  <a:pt x="404440" y="902892"/>
                  <a:pt x="410705" y="906651"/>
                </a:cubicBezTo>
                <a:cubicBezTo>
                  <a:pt x="417709" y="910853"/>
                  <a:pt x="426444" y="911182"/>
                  <a:pt x="433952" y="914400"/>
                </a:cubicBezTo>
                <a:cubicBezTo>
                  <a:pt x="444570" y="918951"/>
                  <a:pt x="454331" y="925348"/>
                  <a:pt x="464949" y="929899"/>
                </a:cubicBezTo>
                <a:cubicBezTo>
                  <a:pt x="485203" y="938580"/>
                  <a:pt x="497348" y="938844"/>
                  <a:pt x="519193" y="945397"/>
                </a:cubicBezTo>
                <a:cubicBezTo>
                  <a:pt x="534841" y="950091"/>
                  <a:pt x="549669" y="957691"/>
                  <a:pt x="565688" y="960895"/>
                </a:cubicBezTo>
                <a:cubicBezTo>
                  <a:pt x="622344" y="972227"/>
                  <a:pt x="591395" y="966782"/>
                  <a:pt x="658678" y="976394"/>
                </a:cubicBezTo>
                <a:cubicBezTo>
                  <a:pt x="666427" y="978977"/>
                  <a:pt x="673915" y="982541"/>
                  <a:pt x="681925" y="984143"/>
                </a:cubicBezTo>
                <a:cubicBezTo>
                  <a:pt x="699748" y="987708"/>
                  <a:pt x="783077" y="997755"/>
                  <a:pt x="798162" y="999641"/>
                </a:cubicBezTo>
                <a:cubicBezTo>
                  <a:pt x="777999" y="939153"/>
                  <a:pt x="811032" y="1026699"/>
                  <a:pt x="751667" y="937648"/>
                </a:cubicBezTo>
                <a:cubicBezTo>
                  <a:pt x="746501" y="929899"/>
                  <a:pt x="742754" y="920986"/>
                  <a:pt x="736169" y="914400"/>
                </a:cubicBezTo>
                <a:cubicBezTo>
                  <a:pt x="729584" y="907815"/>
                  <a:pt x="720194" y="904720"/>
                  <a:pt x="712922" y="898902"/>
                </a:cubicBezTo>
                <a:cubicBezTo>
                  <a:pt x="707217" y="894338"/>
                  <a:pt x="692257" y="888570"/>
                  <a:pt x="697423" y="883404"/>
                </a:cubicBezTo>
                <a:cubicBezTo>
                  <a:pt x="703199" y="877628"/>
                  <a:pt x="713023" y="888285"/>
                  <a:pt x="720671" y="891153"/>
                </a:cubicBezTo>
                <a:cubicBezTo>
                  <a:pt x="733696" y="896037"/>
                  <a:pt x="746502" y="901485"/>
                  <a:pt x="759417" y="906651"/>
                </a:cubicBezTo>
                <a:cubicBezTo>
                  <a:pt x="773832" y="921067"/>
                  <a:pt x="778610" y="927872"/>
                  <a:pt x="798162" y="937648"/>
                </a:cubicBezTo>
                <a:cubicBezTo>
                  <a:pt x="805468" y="941301"/>
                  <a:pt x="813661" y="942814"/>
                  <a:pt x="821410" y="945397"/>
                </a:cubicBezTo>
                <a:cubicBezTo>
                  <a:pt x="828594" y="956173"/>
                  <a:pt x="850912" y="984004"/>
                  <a:pt x="844657" y="999641"/>
                </a:cubicBezTo>
                <a:cubicBezTo>
                  <a:pt x="841623" y="1007225"/>
                  <a:pt x="828918" y="1004172"/>
                  <a:pt x="821410" y="1007390"/>
                </a:cubicBezTo>
                <a:cubicBezTo>
                  <a:pt x="760110" y="1033662"/>
                  <a:pt x="822925" y="1018825"/>
                  <a:pt x="728420" y="1030638"/>
                </a:cubicBezTo>
                <a:cubicBezTo>
                  <a:pt x="675899" y="1048145"/>
                  <a:pt x="739971" y="1028328"/>
                  <a:pt x="650928" y="1046136"/>
                </a:cubicBezTo>
                <a:cubicBezTo>
                  <a:pt x="595721" y="1057177"/>
                  <a:pt x="664103" y="1052003"/>
                  <a:pt x="596684" y="1061634"/>
                </a:cubicBezTo>
                <a:cubicBezTo>
                  <a:pt x="589013" y="1062730"/>
                  <a:pt x="581186" y="1061634"/>
                  <a:pt x="573437" y="106163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69815949"/>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10000" r="-10000"/>
          </a:stretch>
        </a:blipFill>
        <a:effectLst/>
      </p:bgPr>
    </p:bg>
    <p:spTree>
      <p:nvGrpSpPr>
        <p:cNvPr id="1" name=""/>
        <p:cNvGrpSpPr/>
        <p:nvPr/>
      </p:nvGrpSpPr>
      <p:grpSpPr>
        <a:xfrm>
          <a:off x="0" y="0"/>
          <a:ext cx="0" cy="0"/>
          <a:chOff x="0" y="0"/>
          <a:chExt cx="0" cy="0"/>
        </a:xfrm>
      </p:grpSpPr>
      <p:sp>
        <p:nvSpPr>
          <p:cNvPr id="4" name="Rectangle 3"/>
          <p:cNvSpPr/>
          <p:nvPr/>
        </p:nvSpPr>
        <p:spPr>
          <a:xfrm>
            <a:off x="1297449" y="304800"/>
            <a:ext cx="6549101" cy="923330"/>
          </a:xfrm>
          <a:prstGeom prst="rect">
            <a:avLst/>
          </a:prstGeom>
          <a:noFill/>
        </p:spPr>
        <p:txBody>
          <a:bodyPr wrap="none" lIns="91440" tIns="45720" rIns="91440" bIns="45720">
            <a:spAutoFit/>
          </a:bodyPr>
          <a:lstStyle/>
          <a:p>
            <a:pPr algn="ctr"/>
            <a:r>
              <a:rPr lang="en-US" sz="5400" b="1" cap="none" spc="0" dirty="0" smtClean="0">
                <a:ln w="10160">
                  <a:solidFill>
                    <a:srgbClr val="669900"/>
                  </a:solidFill>
                  <a:prstDash val="solid"/>
                </a:ln>
                <a:solidFill>
                  <a:srgbClr val="92D050"/>
                </a:solidFill>
                <a:effectLst>
                  <a:outerShdw blurRad="38100" dist="22860" dir="5400000" algn="tl" rotWithShape="0">
                    <a:srgbClr val="000000">
                      <a:alpha val="30000"/>
                    </a:srgbClr>
                  </a:outerShdw>
                </a:effectLst>
                <a:latin typeface="+mn-lt"/>
              </a:rPr>
              <a:t>314 </a:t>
            </a:r>
            <a:r>
              <a:rPr lang="en-US" sz="5400" b="1" dirty="0">
                <a:ln w="10160">
                  <a:solidFill>
                    <a:srgbClr val="669900"/>
                  </a:solidFill>
                  <a:prstDash val="solid"/>
                </a:ln>
                <a:solidFill>
                  <a:srgbClr val="92D050"/>
                </a:solidFill>
                <a:effectLst>
                  <a:outerShdw blurRad="38100" dist="22860" dir="5400000" algn="tl" rotWithShape="0">
                    <a:srgbClr val="000000">
                      <a:alpha val="30000"/>
                    </a:srgbClr>
                  </a:outerShdw>
                </a:effectLst>
                <a:latin typeface="+mn-lt"/>
              </a:rPr>
              <a:t>d</a:t>
            </a:r>
            <a:r>
              <a:rPr lang="en-US" sz="5400" b="1" cap="none" spc="0" dirty="0" smtClean="0">
                <a:ln w="10160">
                  <a:solidFill>
                    <a:srgbClr val="669900"/>
                  </a:solidFill>
                  <a:prstDash val="solid"/>
                </a:ln>
                <a:solidFill>
                  <a:srgbClr val="92D050"/>
                </a:solidFill>
                <a:effectLst>
                  <a:outerShdw blurRad="38100" dist="22860" dir="5400000" algn="tl" rotWithShape="0">
                    <a:srgbClr val="000000">
                      <a:alpha val="30000"/>
                    </a:srgbClr>
                  </a:outerShdw>
                </a:effectLst>
                <a:latin typeface="+mn-lt"/>
              </a:rPr>
              <a:t>ays remaining</a:t>
            </a:r>
            <a:endParaRPr lang="en-US" sz="5400" b="1" cap="none" spc="0" dirty="0">
              <a:ln w="10160">
                <a:solidFill>
                  <a:srgbClr val="669900"/>
                </a:solidFill>
                <a:prstDash val="solid"/>
              </a:ln>
              <a:solidFill>
                <a:srgbClr val="92D050"/>
              </a:solidFill>
              <a:effectLst>
                <a:outerShdw blurRad="38100" dist="22860" dir="5400000" algn="tl" rotWithShape="0">
                  <a:srgbClr val="000000">
                    <a:alpha val="30000"/>
                  </a:srgbClr>
                </a:outerShdw>
              </a:effectLst>
              <a:latin typeface="+mn-lt"/>
            </a:endParaRPr>
          </a:p>
        </p:txBody>
      </p:sp>
      <p:pic>
        <p:nvPicPr>
          <p:cNvPr id="1026" name="Picture 2" descr="http://dkgadget.com/wp-content/uploads/2011/07/internet-explorer-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035" y="2209800"/>
            <a:ext cx="2781931"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34004"/>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shipping standards compliant apps</a:t>
            </a:r>
          </a:p>
        </p:txBody>
      </p:sp>
      <p:sp>
        <p:nvSpPr>
          <p:cNvPr id="3" name="Content Placeholder 2"/>
          <p:cNvSpPr>
            <a:spLocks noGrp="1"/>
          </p:cNvSpPr>
          <p:nvPr>
            <p:ph idx="1"/>
          </p:nvPr>
        </p:nvSpPr>
        <p:spPr/>
        <p:txBody>
          <a:bodyPr/>
          <a:lstStyle/>
          <a:p>
            <a:r>
              <a:rPr lang="en-CA" dirty="0"/>
              <a:t>Make it easy to read and maintain</a:t>
            </a:r>
          </a:p>
          <a:p>
            <a:r>
              <a:rPr lang="en-CA" dirty="0" smtClean="0"/>
              <a:t>Use consistent intending and casing</a:t>
            </a:r>
          </a:p>
          <a:p>
            <a:pPr lvl="1"/>
            <a:r>
              <a:rPr lang="en-CA" dirty="0" smtClean="0"/>
              <a:t>Make it easy to implement with tooling</a:t>
            </a:r>
          </a:p>
          <a:p>
            <a:pPr lvl="1"/>
            <a:r>
              <a:rPr lang="en-CA" dirty="0" smtClean="0"/>
              <a:t>Format Document in Visual Studio</a:t>
            </a:r>
          </a:p>
          <a:p>
            <a:pPr lvl="1"/>
            <a:r>
              <a:rPr lang="en-CA" dirty="0" smtClean="0"/>
              <a:t>HTML Tidy, CSS Tidy, JS Beautify open source tools</a:t>
            </a:r>
          </a:p>
          <a:p>
            <a:r>
              <a:rPr lang="en-CA" dirty="0" smtClean="0"/>
              <a:t>Pick a naming convention and stick to it</a:t>
            </a:r>
          </a:p>
          <a:p>
            <a:pPr lvl="1"/>
            <a:r>
              <a:rPr lang="en-CA" dirty="0" smtClean="0"/>
              <a:t>No different than server-side coding styles</a:t>
            </a:r>
          </a:p>
          <a:p>
            <a:pPr lvl="1"/>
            <a:r>
              <a:rPr lang="en-CA" dirty="0" smtClean="0"/>
              <a:t>Jury is still out on hard rule when to reference by ID, class or element name</a:t>
            </a:r>
          </a:p>
          <a:p>
            <a:pPr lvl="1"/>
            <a:r>
              <a:rPr lang="en-CA" dirty="0" smtClean="0"/>
              <a:t>When planning out </a:t>
            </a:r>
            <a:r>
              <a:rPr lang="en-CA" dirty="0"/>
              <a:t>styles </a:t>
            </a:r>
            <a:r>
              <a:rPr lang="en-CA" dirty="0" smtClean="0"/>
              <a:t>selector specificity applies</a:t>
            </a:r>
            <a:endParaRPr lang="en-CA" dirty="0"/>
          </a:p>
        </p:txBody>
      </p:sp>
    </p:spTree>
    <p:extLst>
      <p:ext uri="{BB962C8B-B14F-4D97-AF65-F5344CB8AC3E}">
        <p14:creationId xmlns:p14="http://schemas.microsoft.com/office/powerpoint/2010/main" val="3227721628"/>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shipping standards compliant apps</a:t>
            </a:r>
          </a:p>
        </p:txBody>
      </p:sp>
      <p:sp>
        <p:nvSpPr>
          <p:cNvPr id="3" name="Content Placeholder 2"/>
          <p:cNvSpPr>
            <a:spLocks noGrp="1"/>
          </p:cNvSpPr>
          <p:nvPr>
            <p:ph idx="1"/>
          </p:nvPr>
        </p:nvSpPr>
        <p:spPr/>
        <p:txBody>
          <a:bodyPr/>
          <a:lstStyle/>
          <a:p>
            <a:r>
              <a:rPr lang="en-CA" b="1" dirty="0">
                <a:effectLst>
                  <a:glow rad="228600">
                    <a:srgbClr val="FFFF00">
                      <a:alpha val="40000"/>
                    </a:srgbClr>
                  </a:glow>
                </a:effectLst>
              </a:rPr>
              <a:t>*Always*</a:t>
            </a:r>
            <a:r>
              <a:rPr lang="en-CA" dirty="0">
                <a:effectLst>
                  <a:glow rad="228600">
                    <a:srgbClr val="FFFF00">
                      <a:alpha val="40000"/>
                    </a:srgbClr>
                  </a:glow>
                </a:effectLst>
              </a:rPr>
              <a:t> </a:t>
            </a:r>
            <a:r>
              <a:rPr lang="en-CA" dirty="0"/>
              <a:t>validate markup, style sheets and scripts</a:t>
            </a:r>
          </a:p>
          <a:p>
            <a:r>
              <a:rPr lang="en-CA" dirty="0" smtClean="0"/>
              <a:t>Tools available on most fronts:</a:t>
            </a:r>
          </a:p>
          <a:p>
            <a:pPr lvl="1"/>
            <a:r>
              <a:rPr lang="en-CA" dirty="0" smtClean="0"/>
              <a:t>Web-based </a:t>
            </a:r>
            <a:r>
              <a:rPr lang="en-CA" dirty="0"/>
              <a:t>- </a:t>
            </a:r>
            <a:r>
              <a:rPr lang="en-CA" dirty="0" smtClean="0">
                <a:latin typeface="Consolas" panose="020B0609020204030204" pitchFamily="49" charset="0"/>
                <a:cs typeface="Consolas" panose="020B0609020204030204" pitchFamily="49" charset="0"/>
                <a:hlinkClick r:id="rId2"/>
              </a:rPr>
              <a:t>colinb.me/W3CValidators</a:t>
            </a:r>
            <a:endParaRPr lang="en-CA" dirty="0" smtClean="0">
              <a:latin typeface="Consolas" panose="020B0609020204030204" pitchFamily="49" charset="0"/>
              <a:cs typeface="Consolas" panose="020B0609020204030204" pitchFamily="49" charset="0"/>
            </a:endParaRPr>
          </a:p>
          <a:p>
            <a:pPr lvl="1"/>
            <a:r>
              <a:rPr lang="en-CA" dirty="0" smtClean="0"/>
              <a:t>Browser extensions:</a:t>
            </a:r>
          </a:p>
          <a:p>
            <a:pPr lvl="2"/>
            <a:r>
              <a:rPr lang="en-CA" dirty="0" smtClean="0"/>
              <a:t>Firefox </a:t>
            </a:r>
            <a:r>
              <a:rPr lang="en-CA" dirty="0"/>
              <a:t>- </a:t>
            </a:r>
            <a:r>
              <a:rPr lang="en-CA" dirty="0" smtClean="0">
                <a:latin typeface="Consolas" panose="020B0609020204030204" pitchFamily="49" charset="0"/>
                <a:cs typeface="Consolas" panose="020B0609020204030204" pitchFamily="49" charset="0"/>
                <a:hlinkClick r:id="rId3"/>
              </a:rPr>
              <a:t>colinb.me/</a:t>
            </a:r>
            <a:r>
              <a:rPr lang="en-CA" dirty="0" err="1" smtClean="0">
                <a:latin typeface="Consolas" panose="020B0609020204030204" pitchFamily="49" charset="0"/>
                <a:cs typeface="Consolas" panose="020B0609020204030204" pitchFamily="49" charset="0"/>
                <a:hlinkClick r:id="rId3"/>
              </a:rPr>
              <a:t>HtmlValidatorFirefox</a:t>
            </a:r>
            <a:endParaRPr lang="en-CA" dirty="0" smtClean="0">
              <a:latin typeface="Consolas" panose="020B0609020204030204" pitchFamily="49" charset="0"/>
              <a:cs typeface="Consolas" panose="020B0609020204030204" pitchFamily="49" charset="0"/>
            </a:endParaRPr>
          </a:p>
          <a:p>
            <a:pPr lvl="2"/>
            <a:r>
              <a:rPr lang="en-CA" dirty="0" smtClean="0"/>
              <a:t>Chrome </a:t>
            </a:r>
            <a:r>
              <a:rPr lang="en-CA" dirty="0"/>
              <a:t>- </a:t>
            </a:r>
            <a:r>
              <a:rPr lang="en-CA" dirty="0" smtClean="0">
                <a:latin typeface="Consolas" panose="020B0609020204030204" pitchFamily="49" charset="0"/>
                <a:cs typeface="Consolas" panose="020B0609020204030204" pitchFamily="49" charset="0"/>
                <a:hlinkClick r:id="rId4"/>
              </a:rPr>
              <a:t>colinb.me/</a:t>
            </a:r>
            <a:r>
              <a:rPr lang="en-CA" dirty="0" err="1" smtClean="0">
                <a:latin typeface="Consolas" panose="020B0609020204030204" pitchFamily="49" charset="0"/>
                <a:cs typeface="Consolas" panose="020B0609020204030204" pitchFamily="49" charset="0"/>
                <a:hlinkClick r:id="rId4"/>
              </a:rPr>
              <a:t>HtmlValidatorChrome</a:t>
            </a:r>
            <a:endParaRPr lang="en-CA" dirty="0" smtClean="0">
              <a:latin typeface="Consolas" panose="020B0609020204030204" pitchFamily="49" charset="0"/>
              <a:cs typeface="Consolas" panose="020B0609020204030204" pitchFamily="49" charset="0"/>
            </a:endParaRPr>
          </a:p>
          <a:p>
            <a:pPr lvl="1"/>
            <a:r>
              <a:rPr lang="en-CA" dirty="0" smtClean="0"/>
              <a:t>VS plugins:</a:t>
            </a:r>
          </a:p>
          <a:p>
            <a:pPr lvl="2"/>
            <a:r>
              <a:rPr lang="en-CA" dirty="0"/>
              <a:t>Web Essentials - </a:t>
            </a:r>
            <a:r>
              <a:rPr lang="en-CA" dirty="0" smtClean="0">
                <a:latin typeface="Consolas" panose="020B0609020204030204" pitchFamily="49" charset="0"/>
                <a:cs typeface="Consolas" panose="020B0609020204030204" pitchFamily="49" charset="0"/>
                <a:hlinkClick r:id="rId5"/>
              </a:rPr>
              <a:t>colinb.me/</a:t>
            </a:r>
            <a:r>
              <a:rPr lang="en-CA" dirty="0" err="1" smtClean="0">
                <a:latin typeface="Consolas" panose="020B0609020204030204" pitchFamily="49" charset="0"/>
                <a:cs typeface="Consolas" panose="020B0609020204030204" pitchFamily="49" charset="0"/>
                <a:hlinkClick r:id="rId5"/>
              </a:rPr>
              <a:t>vswebext</a:t>
            </a:r>
            <a:endParaRPr lang="en-CA" dirty="0" smtClean="0">
              <a:latin typeface="Consolas" panose="020B0609020204030204" pitchFamily="49" charset="0"/>
              <a:cs typeface="Consolas" panose="020B0609020204030204" pitchFamily="49" charset="0"/>
            </a:endParaRPr>
          </a:p>
          <a:p>
            <a:pPr lvl="2"/>
            <a:r>
              <a:rPr lang="en-CA" dirty="0" err="1" smtClean="0"/>
              <a:t>JSLint</a:t>
            </a:r>
            <a:r>
              <a:rPr lang="en-CA" dirty="0" smtClean="0"/>
              <a:t> </a:t>
            </a:r>
            <a:r>
              <a:rPr lang="en-CA" dirty="0"/>
              <a:t>- </a:t>
            </a:r>
            <a:r>
              <a:rPr lang="en-CA" dirty="0" smtClean="0">
                <a:latin typeface="Consolas" panose="020B0609020204030204" pitchFamily="49" charset="0"/>
                <a:cs typeface="Consolas" panose="020B0609020204030204" pitchFamily="49" charset="0"/>
                <a:hlinkClick r:id="rId6"/>
              </a:rPr>
              <a:t>colinb.me/JsLint2012</a:t>
            </a:r>
            <a:endParaRPr lang="en-CA" dirty="0" smtClean="0">
              <a:latin typeface="Consolas" panose="020B0609020204030204" pitchFamily="49" charset="0"/>
              <a:cs typeface="Consolas" panose="020B0609020204030204" pitchFamily="49" charset="0"/>
            </a:endParaRPr>
          </a:p>
          <a:p>
            <a:pPr lvl="1"/>
            <a:r>
              <a:rPr lang="en-CA" dirty="0" smtClean="0"/>
              <a:t>Standalone – </a:t>
            </a:r>
            <a:r>
              <a:rPr lang="en-CA" dirty="0" smtClean="0">
                <a:latin typeface="Consolas" panose="020B0609020204030204" pitchFamily="49" charset="0"/>
                <a:cs typeface="Consolas" panose="020B0609020204030204" pitchFamily="49" charset="0"/>
                <a:hlinkClick r:id="rId7"/>
              </a:rPr>
              <a:t>www.htmlvalidator.com</a:t>
            </a:r>
            <a:endParaRPr lang="en-CA" dirty="0" smtClean="0">
              <a:latin typeface="Consolas" panose="020B0609020204030204" pitchFamily="49" charset="0"/>
              <a:cs typeface="Consolas" panose="020B0609020204030204" pitchFamily="49" charset="0"/>
            </a:endParaRPr>
          </a:p>
          <a:p>
            <a:r>
              <a:rPr lang="en-CA" dirty="0" smtClean="0"/>
              <a:t>Haven’t seen reliable build process validator</a:t>
            </a:r>
          </a:p>
          <a:p>
            <a:pPr lvl="1"/>
            <a:r>
              <a:rPr lang="en-CA" dirty="0"/>
              <a:t>C</a:t>
            </a:r>
            <a:r>
              <a:rPr lang="en-CA" dirty="0" smtClean="0"/>
              <a:t>hallenged by dynamic nature of markup</a:t>
            </a:r>
            <a:endParaRPr lang="en-CA" dirty="0"/>
          </a:p>
        </p:txBody>
      </p:sp>
    </p:spTree>
    <p:extLst>
      <p:ext uri="{BB962C8B-B14F-4D97-AF65-F5344CB8AC3E}">
        <p14:creationId xmlns:p14="http://schemas.microsoft.com/office/powerpoint/2010/main" val="505980108"/>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Validators in action</a:t>
            </a:r>
            <a:endParaRPr lang="en-CA" dirty="0"/>
          </a:p>
        </p:txBody>
      </p:sp>
      <p:sp>
        <p:nvSpPr>
          <p:cNvPr id="5" name="Text Placeholder 4"/>
          <p:cNvSpPr>
            <a:spLocks noGrp="1"/>
          </p:cNvSpPr>
          <p:nvPr>
            <p:ph type="body" idx="1"/>
          </p:nvPr>
        </p:nvSpPr>
        <p:spPr/>
        <p:txBody>
          <a:bodyPr/>
          <a:lstStyle/>
          <a:p>
            <a:r>
              <a:rPr lang="en-CA" dirty="0" smtClean="0"/>
              <a:t>Demo</a:t>
            </a:r>
            <a:endParaRPr lang="en-CA" dirty="0"/>
          </a:p>
        </p:txBody>
      </p:sp>
    </p:spTree>
    <p:extLst>
      <p:ext uri="{BB962C8B-B14F-4D97-AF65-F5344CB8AC3E}">
        <p14:creationId xmlns:p14="http://schemas.microsoft.com/office/powerpoint/2010/main" val="16262701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taking advantage of the latest</a:t>
            </a:r>
            <a:endParaRPr lang="en-CA" dirty="0"/>
          </a:p>
        </p:txBody>
      </p:sp>
      <p:sp>
        <p:nvSpPr>
          <p:cNvPr id="3" name="Content Placeholder 2"/>
          <p:cNvSpPr>
            <a:spLocks noGrp="1"/>
          </p:cNvSpPr>
          <p:nvPr>
            <p:ph idx="1"/>
          </p:nvPr>
        </p:nvSpPr>
        <p:spPr/>
        <p:txBody>
          <a:bodyPr>
            <a:normAutofit/>
          </a:bodyPr>
          <a:lstStyle/>
          <a:p>
            <a:r>
              <a:rPr lang="en-CA" dirty="0" smtClean="0"/>
              <a:t>Supporting older browsers is not as painful these days</a:t>
            </a:r>
          </a:p>
          <a:p>
            <a:pPr lvl="1"/>
            <a:r>
              <a:rPr lang="en-CA" dirty="0" smtClean="0"/>
              <a:t>Remember, sites </a:t>
            </a:r>
            <a:r>
              <a:rPr lang="en-CA" dirty="0"/>
              <a:t>don’t need to render the same across all </a:t>
            </a:r>
            <a:r>
              <a:rPr lang="en-CA" dirty="0" smtClean="0"/>
              <a:t>browsers</a:t>
            </a:r>
            <a:endParaRPr lang="en-CA" dirty="0"/>
          </a:p>
          <a:p>
            <a:r>
              <a:rPr lang="en-CA" dirty="0" smtClean="0"/>
              <a:t>10</a:t>
            </a:r>
            <a:r>
              <a:rPr lang="en-CA" dirty="0"/>
              <a:t>+ years to see the light</a:t>
            </a:r>
          </a:p>
          <a:p>
            <a:pPr lvl="1"/>
            <a:r>
              <a:rPr lang="en-CA" dirty="0"/>
              <a:t>More smart people focused on the problem</a:t>
            </a:r>
          </a:p>
          <a:p>
            <a:pPr lvl="1"/>
            <a:r>
              <a:rPr lang="en-CA" dirty="0"/>
              <a:t>Deeper knowledge and tooling for JavaScript</a:t>
            </a:r>
          </a:p>
          <a:p>
            <a:r>
              <a:rPr lang="en-CA" dirty="0" smtClean="0"/>
              <a:t>Use </a:t>
            </a:r>
            <a:r>
              <a:rPr lang="en-CA" dirty="0" err="1"/>
              <a:t>p</a:t>
            </a:r>
            <a:r>
              <a:rPr lang="en-CA" dirty="0" err="1" smtClean="0"/>
              <a:t>olyfills</a:t>
            </a:r>
            <a:r>
              <a:rPr lang="en-CA" dirty="0" smtClean="0"/>
              <a:t> to close gaps if needed</a:t>
            </a:r>
          </a:p>
          <a:p>
            <a:pPr lvl="1"/>
            <a:r>
              <a:rPr lang="en-CA" dirty="0" smtClean="0"/>
              <a:t>Manipulate the DOM to enable support of new features</a:t>
            </a:r>
          </a:p>
          <a:p>
            <a:pPr lvl="1"/>
            <a:r>
              <a:rPr lang="en-CA" dirty="0" smtClean="0"/>
              <a:t>Does have a performance impact – meant to be temporary workarounds rather than permanent fixes</a:t>
            </a:r>
          </a:p>
          <a:p>
            <a:pPr lvl="1"/>
            <a:r>
              <a:rPr lang="en-CA" dirty="0" smtClean="0">
                <a:latin typeface="Consolas" pitchFamily="49" charset="0"/>
                <a:cs typeface="Consolas" pitchFamily="49" charset="0"/>
                <a:hlinkClick r:id="rId2"/>
              </a:rPr>
              <a:t>colinb.me/Html5Polyfills</a:t>
            </a:r>
            <a:endParaRPr lang="en-CA" dirty="0" smtClean="0">
              <a:latin typeface="Consolas" pitchFamily="49" charset="0"/>
              <a:cs typeface="Consolas" pitchFamily="49" charset="0"/>
            </a:endParaRPr>
          </a:p>
        </p:txBody>
      </p:sp>
    </p:spTree>
    <p:extLst>
      <p:ext uri="{BB962C8B-B14F-4D97-AF65-F5344CB8AC3E}">
        <p14:creationId xmlns:p14="http://schemas.microsoft.com/office/powerpoint/2010/main" val="29219089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structural elements</a:t>
            </a:r>
            <a:endParaRPr lang="en-CA" dirty="0"/>
          </a:p>
        </p:txBody>
      </p:sp>
      <p:sp>
        <p:nvSpPr>
          <p:cNvPr id="3" name="Content Placeholder 2"/>
          <p:cNvSpPr>
            <a:spLocks noGrp="1"/>
          </p:cNvSpPr>
          <p:nvPr>
            <p:ph idx="1"/>
          </p:nvPr>
        </p:nvSpPr>
        <p:spPr/>
        <p:txBody>
          <a:bodyPr>
            <a:normAutofit/>
          </a:bodyPr>
          <a:lstStyle/>
          <a:p>
            <a:r>
              <a:rPr lang="en-CA" dirty="0" smtClean="0"/>
              <a:t>New elements introduced to</a:t>
            </a:r>
            <a:br>
              <a:rPr lang="en-CA" dirty="0" smtClean="0"/>
            </a:br>
            <a:r>
              <a:rPr lang="en-CA" dirty="0" smtClean="0"/>
              <a:t>address common scenarios seen </a:t>
            </a:r>
            <a:br>
              <a:rPr lang="en-CA" dirty="0" smtClean="0"/>
            </a:br>
            <a:r>
              <a:rPr lang="en-CA" dirty="0" smtClean="0"/>
              <a:t>across most web interfaces</a:t>
            </a:r>
          </a:p>
          <a:p>
            <a:endParaRPr lang="en-CA" dirty="0" smtClean="0"/>
          </a:p>
          <a:p>
            <a:r>
              <a:rPr lang="en-CA" dirty="0" smtClean="0"/>
              <a:t>Data elements allow for richer interaction with content (&lt;time&gt;, &lt;command&gt;, &lt;progress&gt;)</a:t>
            </a:r>
          </a:p>
          <a:p>
            <a:endParaRPr lang="en-CA" dirty="0" smtClean="0"/>
          </a:p>
          <a:p>
            <a:r>
              <a:rPr lang="en-CA" dirty="0" smtClean="0"/>
              <a:t>Use with older browsers using appropriate </a:t>
            </a:r>
            <a:r>
              <a:rPr lang="en-CA" dirty="0" err="1" smtClean="0"/>
              <a:t>polyfill</a:t>
            </a:r>
            <a:endParaRPr lang="en-CA" dirty="0"/>
          </a:p>
        </p:txBody>
      </p:sp>
      <p:grpSp>
        <p:nvGrpSpPr>
          <p:cNvPr id="10" name="Group 9"/>
          <p:cNvGrpSpPr/>
          <p:nvPr/>
        </p:nvGrpSpPr>
        <p:grpSpPr>
          <a:xfrm>
            <a:off x="6019800" y="752128"/>
            <a:ext cx="2690074" cy="2448272"/>
            <a:chOff x="5698350" y="985292"/>
            <a:chExt cx="2690074" cy="2520280"/>
          </a:xfrm>
        </p:grpSpPr>
        <p:sp>
          <p:nvSpPr>
            <p:cNvPr id="4" name="Rounded Rectangle 3"/>
            <p:cNvSpPr/>
            <p:nvPr/>
          </p:nvSpPr>
          <p:spPr>
            <a:xfrm>
              <a:off x="5724128" y="985292"/>
              <a:ext cx="2664296"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header</a:t>
              </a:r>
            </a:p>
          </p:txBody>
        </p:sp>
        <p:sp>
          <p:nvSpPr>
            <p:cNvPr id="5" name="Rounded Rectangle 4"/>
            <p:cNvSpPr/>
            <p:nvPr/>
          </p:nvSpPr>
          <p:spPr>
            <a:xfrm>
              <a:off x="5724128" y="1489348"/>
              <a:ext cx="2664296"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t>nav</a:t>
              </a:r>
              <a:endParaRPr lang="en-CA" dirty="0"/>
            </a:p>
          </p:txBody>
        </p:sp>
        <p:sp>
          <p:nvSpPr>
            <p:cNvPr id="6" name="Rounded Rectangle 5"/>
            <p:cNvSpPr/>
            <p:nvPr/>
          </p:nvSpPr>
          <p:spPr>
            <a:xfrm>
              <a:off x="5698350" y="3073524"/>
              <a:ext cx="2664296"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footer</a:t>
              </a:r>
            </a:p>
          </p:txBody>
        </p:sp>
        <p:sp>
          <p:nvSpPr>
            <p:cNvPr id="7" name="Rounded Rectangle 6"/>
            <p:cNvSpPr/>
            <p:nvPr/>
          </p:nvSpPr>
          <p:spPr>
            <a:xfrm>
              <a:off x="5724128" y="1993404"/>
              <a:ext cx="1008112" cy="10081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aside</a:t>
              </a:r>
            </a:p>
          </p:txBody>
        </p:sp>
        <p:sp>
          <p:nvSpPr>
            <p:cNvPr id="8" name="Rounded Rectangle 7"/>
            <p:cNvSpPr/>
            <p:nvPr/>
          </p:nvSpPr>
          <p:spPr>
            <a:xfrm>
              <a:off x="6804248" y="1993404"/>
              <a:ext cx="1558397" cy="10081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CA" dirty="0"/>
                <a:t>article</a:t>
              </a:r>
            </a:p>
          </p:txBody>
        </p:sp>
        <p:sp>
          <p:nvSpPr>
            <p:cNvPr id="9" name="Rounded Rectangle 8"/>
            <p:cNvSpPr/>
            <p:nvPr/>
          </p:nvSpPr>
          <p:spPr>
            <a:xfrm>
              <a:off x="6886761" y="2497460"/>
              <a:ext cx="1393370" cy="3600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section</a:t>
              </a:r>
            </a:p>
          </p:txBody>
        </p:sp>
      </p:grpSp>
    </p:spTree>
    <p:extLst>
      <p:ext uri="{BB962C8B-B14F-4D97-AF65-F5344CB8AC3E}">
        <p14:creationId xmlns:p14="http://schemas.microsoft.com/office/powerpoint/2010/main" val="3491369938"/>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Modernizr</a:t>
            </a:r>
            <a:endParaRPr lang="en-CA" dirty="0"/>
          </a:p>
        </p:txBody>
      </p:sp>
      <p:sp>
        <p:nvSpPr>
          <p:cNvPr id="5" name="Text Placeholder 4"/>
          <p:cNvSpPr>
            <a:spLocks noGrp="1"/>
          </p:cNvSpPr>
          <p:nvPr>
            <p:ph type="body" idx="1"/>
          </p:nvPr>
        </p:nvSpPr>
        <p:spPr/>
        <p:txBody>
          <a:bodyPr/>
          <a:lstStyle/>
          <a:p>
            <a:r>
              <a:rPr lang="en-CA" dirty="0" smtClean="0"/>
              <a:t>Demo</a:t>
            </a:r>
            <a:endParaRPr lang="en-CA" dirty="0"/>
          </a:p>
        </p:txBody>
      </p:sp>
    </p:spTree>
    <p:extLst>
      <p:ext uri="{BB962C8B-B14F-4D97-AF65-F5344CB8AC3E}">
        <p14:creationId xmlns:p14="http://schemas.microsoft.com/office/powerpoint/2010/main" val="355632880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controls</a:t>
            </a:r>
            <a:endParaRPr lang="en-CA" dirty="0"/>
          </a:p>
        </p:txBody>
      </p:sp>
      <p:sp>
        <p:nvSpPr>
          <p:cNvPr id="3" name="Content Placeholder 2"/>
          <p:cNvSpPr>
            <a:spLocks noGrp="1"/>
          </p:cNvSpPr>
          <p:nvPr>
            <p:ph idx="1"/>
          </p:nvPr>
        </p:nvSpPr>
        <p:spPr/>
        <p:txBody>
          <a:bodyPr/>
          <a:lstStyle/>
          <a:p>
            <a:r>
              <a:rPr lang="en-CA" dirty="0" smtClean="0"/>
              <a:t>Form controls enable browsers to provide consistent input experience </a:t>
            </a:r>
          </a:p>
          <a:p>
            <a:pPr lvl="1"/>
            <a:r>
              <a:rPr lang="en-CA" dirty="0" smtClean="0"/>
              <a:t>Dates &amp; Time, Number, Range, Email Address, URL, Color, Search</a:t>
            </a:r>
          </a:p>
          <a:p>
            <a:endParaRPr lang="en-CA" dirty="0" smtClean="0"/>
          </a:p>
          <a:p>
            <a:r>
              <a:rPr lang="en-CA" dirty="0" smtClean="0"/>
              <a:t>Descriptive controls allow for behaviour and semantic description</a:t>
            </a:r>
          </a:p>
          <a:p>
            <a:pPr lvl="1"/>
            <a:r>
              <a:rPr lang="en-CA" dirty="0" smtClean="0"/>
              <a:t>Menu, Figure, </a:t>
            </a:r>
            <a:r>
              <a:rPr lang="en-CA" dirty="0" err="1" smtClean="0"/>
              <a:t>Datagrid</a:t>
            </a:r>
            <a:r>
              <a:rPr lang="en-CA" dirty="0" smtClean="0"/>
              <a:t>, Output, Time, Progress, Meter</a:t>
            </a:r>
            <a:endParaRPr lang="en-CA" dirty="0"/>
          </a:p>
        </p:txBody>
      </p:sp>
    </p:spTree>
    <p:extLst>
      <p:ext uri="{BB962C8B-B14F-4D97-AF65-F5344CB8AC3E}">
        <p14:creationId xmlns:p14="http://schemas.microsoft.com/office/powerpoint/2010/main" val="2504396840"/>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Polyfills</a:t>
            </a:r>
            <a:endParaRPr lang="en-CA" dirty="0"/>
          </a:p>
        </p:txBody>
      </p:sp>
      <p:sp>
        <p:nvSpPr>
          <p:cNvPr id="5" name="Text Placeholder 4"/>
          <p:cNvSpPr>
            <a:spLocks noGrp="1"/>
          </p:cNvSpPr>
          <p:nvPr>
            <p:ph type="body" idx="1"/>
          </p:nvPr>
        </p:nvSpPr>
        <p:spPr/>
        <p:txBody>
          <a:bodyPr/>
          <a:lstStyle/>
          <a:p>
            <a:r>
              <a:rPr lang="en-CA" dirty="0" smtClean="0"/>
              <a:t>Demo</a:t>
            </a:r>
            <a:endParaRPr lang="en-CA" dirty="0"/>
          </a:p>
        </p:txBody>
      </p:sp>
    </p:spTree>
    <p:extLst>
      <p:ext uri="{BB962C8B-B14F-4D97-AF65-F5344CB8AC3E}">
        <p14:creationId xmlns:p14="http://schemas.microsoft.com/office/powerpoint/2010/main" val="3890014963"/>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layout and styling</a:t>
            </a:r>
            <a:endParaRPr lang="en-CA" dirty="0"/>
          </a:p>
        </p:txBody>
      </p:sp>
      <p:sp>
        <p:nvSpPr>
          <p:cNvPr id="3" name="Content Placeholder 2"/>
          <p:cNvSpPr>
            <a:spLocks noGrp="1"/>
          </p:cNvSpPr>
          <p:nvPr>
            <p:ph idx="1"/>
          </p:nvPr>
        </p:nvSpPr>
        <p:spPr/>
        <p:txBody>
          <a:bodyPr>
            <a:normAutofit/>
          </a:bodyPr>
          <a:lstStyle/>
          <a:p>
            <a:r>
              <a:rPr lang="en-CA" dirty="0" smtClean="0"/>
              <a:t>Rounded borders, shadowing, font</a:t>
            </a:r>
            <a:br>
              <a:rPr lang="en-CA" dirty="0" smtClean="0"/>
            </a:br>
            <a:r>
              <a:rPr lang="en-CA" dirty="0" smtClean="0"/>
              <a:t>enhancements for polished look-and-feel</a:t>
            </a:r>
          </a:p>
          <a:p>
            <a:endParaRPr lang="en-CA" dirty="0" smtClean="0"/>
          </a:p>
          <a:p>
            <a:r>
              <a:rPr lang="en-CA" dirty="0" smtClean="0"/>
              <a:t>Normalize style rules rather than resetting them</a:t>
            </a:r>
          </a:p>
          <a:p>
            <a:pPr lvl="1"/>
            <a:r>
              <a:rPr lang="en-CA" dirty="0" smtClean="0"/>
              <a:t>LESS, SASS make rules manageable</a:t>
            </a:r>
          </a:p>
          <a:p>
            <a:pPr lvl="1"/>
            <a:endParaRPr lang="en-CA" dirty="0"/>
          </a:p>
          <a:p>
            <a:r>
              <a:rPr lang="en-CA" dirty="0"/>
              <a:t>Avoid table-based layouts which increase render time and reduce </a:t>
            </a:r>
            <a:r>
              <a:rPr lang="en-CA" dirty="0" smtClean="0"/>
              <a:t>responsiveness</a:t>
            </a:r>
            <a:endParaRPr lang="en-CA" dirty="0"/>
          </a:p>
        </p:txBody>
      </p:sp>
      <p:grpSp>
        <p:nvGrpSpPr>
          <p:cNvPr id="5" name="Group 4"/>
          <p:cNvGrpSpPr/>
          <p:nvPr/>
        </p:nvGrpSpPr>
        <p:grpSpPr>
          <a:xfrm>
            <a:off x="6934200" y="761429"/>
            <a:ext cx="1905571" cy="1905571"/>
            <a:chOff x="4898821" y="298575"/>
            <a:chExt cx="2592288" cy="2592288"/>
          </a:xfrm>
        </p:grpSpPr>
        <p:pic>
          <p:nvPicPr>
            <p:cNvPr id="4098" name="Picture 2" descr="http://www.furniturehomedesign.com/wp-content/uploads/2009/01/ikea-lack-table.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3166" y="697260"/>
              <a:ext cx="2237820" cy="1794917"/>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a:xfrm>
              <a:off x="4898821" y="298575"/>
              <a:ext cx="2592288" cy="2592288"/>
            </a:xfrm>
            <a:prstGeom prst="noSmoking">
              <a:avLst>
                <a:gd name="adj" fmla="val 8146"/>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grpSp>
    </p:spTree>
    <p:extLst>
      <p:ext uri="{BB962C8B-B14F-4D97-AF65-F5344CB8AC3E}">
        <p14:creationId xmlns:p14="http://schemas.microsoft.com/office/powerpoint/2010/main" val="3426382406"/>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drag &amp; drop</a:t>
            </a:r>
            <a:endParaRPr lang="en-CA" dirty="0"/>
          </a:p>
        </p:txBody>
      </p:sp>
      <p:sp>
        <p:nvSpPr>
          <p:cNvPr id="3" name="Content Placeholder 2"/>
          <p:cNvSpPr>
            <a:spLocks noGrp="1"/>
          </p:cNvSpPr>
          <p:nvPr>
            <p:ph idx="1"/>
          </p:nvPr>
        </p:nvSpPr>
        <p:spPr/>
        <p:txBody>
          <a:bodyPr/>
          <a:lstStyle/>
          <a:p>
            <a:r>
              <a:rPr lang="en-CA" dirty="0" smtClean="0"/>
              <a:t>Standardizes scenario that has been re-invented many times</a:t>
            </a:r>
          </a:p>
          <a:p>
            <a:pPr lvl="1"/>
            <a:r>
              <a:rPr lang="en-CA" dirty="0" smtClean="0"/>
              <a:t>Mark elements with </a:t>
            </a:r>
            <a:r>
              <a:rPr lang="en-CA" b="1" dirty="0" err="1" smtClean="0"/>
              <a:t>draggable</a:t>
            </a:r>
            <a:r>
              <a:rPr lang="en-CA" dirty="0" smtClean="0"/>
              <a:t> attribute</a:t>
            </a:r>
          </a:p>
          <a:p>
            <a:pPr lvl="1"/>
            <a:r>
              <a:rPr lang="en-CA" dirty="0" smtClean="0"/>
              <a:t>Mark target zones with </a:t>
            </a:r>
            <a:r>
              <a:rPr lang="en-CA" b="1" dirty="0" err="1" smtClean="0"/>
              <a:t>dropzone</a:t>
            </a:r>
            <a:r>
              <a:rPr lang="en-CA" dirty="0" smtClean="0"/>
              <a:t> attribute</a:t>
            </a:r>
          </a:p>
          <a:p>
            <a:pPr lvl="1"/>
            <a:r>
              <a:rPr lang="en-CA" dirty="0" smtClean="0"/>
              <a:t>Handle </a:t>
            </a:r>
            <a:r>
              <a:rPr lang="en-CA" b="1" dirty="0" err="1" smtClean="0"/>
              <a:t>ondrop</a:t>
            </a:r>
            <a:r>
              <a:rPr lang="en-CA" dirty="0" smtClean="0"/>
              <a:t> event to update back-end </a:t>
            </a:r>
          </a:p>
          <a:p>
            <a:endParaRPr lang="en-CA" dirty="0" smtClean="0"/>
          </a:p>
          <a:p>
            <a:r>
              <a:rPr lang="en-CA" dirty="0" smtClean="0"/>
              <a:t>Wire into the file and touch events for rich experiences</a:t>
            </a:r>
            <a:endParaRPr lang="en-CA" dirty="0"/>
          </a:p>
        </p:txBody>
      </p:sp>
    </p:spTree>
    <p:extLst>
      <p:ext uri="{BB962C8B-B14F-4D97-AF65-F5344CB8AC3E}">
        <p14:creationId xmlns:p14="http://schemas.microsoft.com/office/powerpoint/2010/main" val="3333976116"/>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Understand the pace of change on the web</a:t>
            </a:r>
          </a:p>
          <a:p>
            <a:pPr eaLnBrk="1" hangingPunct="1">
              <a:spcBef>
                <a:spcPts val="3000"/>
              </a:spcBef>
            </a:pPr>
            <a:r>
              <a:rPr lang="en-CA" dirty="0" smtClean="0"/>
              <a:t>Techniques to “future proof” your web application</a:t>
            </a:r>
          </a:p>
          <a:p>
            <a:pPr eaLnBrk="1" hangingPunct="1">
              <a:spcBef>
                <a:spcPts val="3000"/>
              </a:spcBef>
            </a:pPr>
            <a:r>
              <a:rPr lang="en-CA" dirty="0" smtClean="0"/>
              <a:t>Take advantage of the latest, while not breaking the oldest</a:t>
            </a:r>
          </a:p>
        </p:txBody>
      </p:sp>
      <p:sp>
        <p:nvSpPr>
          <p:cNvPr id="6147" name="Rectangle 4"/>
          <p:cNvSpPr>
            <a:spLocks noGrp="1" noChangeArrowheads="1"/>
          </p:cNvSpPr>
          <p:nvPr>
            <p:ph type="title"/>
          </p:nvPr>
        </p:nvSpPr>
        <p:spPr/>
        <p:txBody>
          <a:bodyPr/>
          <a:lstStyle/>
          <a:p>
            <a:pPr eaLnBrk="1" hangingPunct="1"/>
            <a:r>
              <a:rPr lang="en-CA" dirty="0" smtClean="0"/>
              <a:t>in this session…</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endParaRPr lang="en-CA" sz="2000" dirty="0">
              <a:solidFill>
                <a:srgbClr val="002060"/>
              </a:solidFill>
              <a:latin typeface="Arial" charset="0"/>
            </a:endParaRPr>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web sockets</a:t>
            </a:r>
            <a:endParaRPr lang="en-CA" dirty="0"/>
          </a:p>
        </p:txBody>
      </p:sp>
      <p:sp>
        <p:nvSpPr>
          <p:cNvPr id="3" name="Content Placeholder 2"/>
          <p:cNvSpPr>
            <a:spLocks noGrp="1"/>
          </p:cNvSpPr>
          <p:nvPr>
            <p:ph idx="1"/>
          </p:nvPr>
        </p:nvSpPr>
        <p:spPr/>
        <p:txBody>
          <a:bodyPr>
            <a:normAutofit/>
          </a:bodyPr>
          <a:lstStyle/>
          <a:p>
            <a:r>
              <a:rPr lang="en-CA" dirty="0" smtClean="0"/>
              <a:t>Two-way communication between client and server with persistent TCP connection</a:t>
            </a:r>
          </a:p>
          <a:p>
            <a:pPr lvl="1"/>
            <a:r>
              <a:rPr lang="en-CA" dirty="0" smtClean="0"/>
              <a:t>Less network overhead than long polling / streaming (Comet) or periodic refreshing (AJAX)</a:t>
            </a:r>
          </a:p>
          <a:p>
            <a:endParaRPr lang="en-CA" dirty="0"/>
          </a:p>
          <a:p>
            <a:r>
              <a:rPr lang="en-CA" dirty="0" smtClean="0"/>
              <a:t>Consider the scalability impact of open connections</a:t>
            </a:r>
            <a:endParaRPr lang="en-CA" dirty="0"/>
          </a:p>
        </p:txBody>
      </p:sp>
    </p:spTree>
    <p:extLst>
      <p:ext uri="{BB962C8B-B14F-4D97-AF65-F5344CB8AC3E}">
        <p14:creationId xmlns:p14="http://schemas.microsoft.com/office/powerpoint/2010/main" val="677483205"/>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SignalR</a:t>
            </a:r>
            <a:endParaRPr lang="en-CA" dirty="0"/>
          </a:p>
        </p:txBody>
      </p:sp>
      <p:sp>
        <p:nvSpPr>
          <p:cNvPr id="5" name="Text Placeholder 4"/>
          <p:cNvSpPr>
            <a:spLocks noGrp="1"/>
          </p:cNvSpPr>
          <p:nvPr>
            <p:ph type="body" idx="1"/>
          </p:nvPr>
        </p:nvSpPr>
        <p:spPr/>
        <p:txBody>
          <a:bodyPr/>
          <a:lstStyle/>
          <a:p>
            <a:r>
              <a:rPr lang="en-CA" dirty="0" smtClean="0"/>
              <a:t>Demo</a:t>
            </a:r>
            <a:endParaRPr lang="en-CA" dirty="0"/>
          </a:p>
        </p:txBody>
      </p:sp>
    </p:spTree>
    <p:extLst>
      <p:ext uri="{BB962C8B-B14F-4D97-AF65-F5344CB8AC3E}">
        <p14:creationId xmlns:p14="http://schemas.microsoft.com/office/powerpoint/2010/main" val="494184902"/>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storage</a:t>
            </a:r>
            <a:endParaRPr lang="en-CA" dirty="0"/>
          </a:p>
        </p:txBody>
      </p:sp>
      <p:sp>
        <p:nvSpPr>
          <p:cNvPr id="3" name="Content Placeholder 2"/>
          <p:cNvSpPr>
            <a:spLocks noGrp="1"/>
          </p:cNvSpPr>
          <p:nvPr>
            <p:ph idx="1"/>
          </p:nvPr>
        </p:nvSpPr>
        <p:spPr/>
        <p:txBody>
          <a:bodyPr/>
          <a:lstStyle/>
          <a:p>
            <a:r>
              <a:rPr lang="en-CA" dirty="0" smtClean="0"/>
              <a:t>Session and Local Storage used for string values</a:t>
            </a:r>
          </a:p>
          <a:p>
            <a:pPr lvl="1"/>
            <a:r>
              <a:rPr lang="en-CA" dirty="0" smtClean="0"/>
              <a:t>Similar to HTTP cookies</a:t>
            </a:r>
          </a:p>
          <a:p>
            <a:pPr lvl="1"/>
            <a:r>
              <a:rPr lang="en-CA" b="1" dirty="0" smtClean="0"/>
              <a:t>Session</a:t>
            </a:r>
            <a:r>
              <a:rPr lang="en-CA" dirty="0" smtClean="0"/>
              <a:t>: tied to top-level document</a:t>
            </a:r>
          </a:p>
          <a:p>
            <a:pPr lvl="1"/>
            <a:r>
              <a:rPr lang="en-CA" b="1" dirty="0" smtClean="0"/>
              <a:t>Local</a:t>
            </a:r>
            <a:r>
              <a:rPr lang="en-CA" dirty="0" smtClean="0"/>
              <a:t>: tied to domain</a:t>
            </a:r>
          </a:p>
          <a:p>
            <a:pPr lvl="1"/>
            <a:endParaRPr lang="en-CA" dirty="0" smtClean="0"/>
          </a:p>
          <a:p>
            <a:r>
              <a:rPr lang="en-CA" dirty="0" smtClean="0"/>
              <a:t>Web Storage provides a SQL-like mechanism for storing and querying complex data structures</a:t>
            </a:r>
          </a:p>
          <a:p>
            <a:pPr lvl="1"/>
            <a:endParaRPr lang="en-CA" dirty="0"/>
          </a:p>
        </p:txBody>
      </p:sp>
    </p:spTree>
    <p:extLst>
      <p:ext uri="{BB962C8B-B14F-4D97-AF65-F5344CB8AC3E}">
        <p14:creationId xmlns:p14="http://schemas.microsoft.com/office/powerpoint/2010/main" val="3426613947"/>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JStorage</a:t>
            </a:r>
            <a:endParaRPr lang="en-CA" dirty="0"/>
          </a:p>
        </p:txBody>
      </p:sp>
      <p:sp>
        <p:nvSpPr>
          <p:cNvPr id="5" name="Text Placeholder 4"/>
          <p:cNvSpPr>
            <a:spLocks noGrp="1"/>
          </p:cNvSpPr>
          <p:nvPr>
            <p:ph type="body" idx="1"/>
          </p:nvPr>
        </p:nvSpPr>
        <p:spPr/>
        <p:txBody>
          <a:bodyPr/>
          <a:lstStyle/>
          <a:p>
            <a:r>
              <a:rPr lang="en-CA" dirty="0" smtClean="0"/>
              <a:t>Demo</a:t>
            </a:r>
            <a:endParaRPr lang="en-CA" dirty="0"/>
          </a:p>
        </p:txBody>
      </p:sp>
    </p:spTree>
    <p:extLst>
      <p:ext uri="{BB962C8B-B14F-4D97-AF65-F5344CB8AC3E}">
        <p14:creationId xmlns:p14="http://schemas.microsoft.com/office/powerpoint/2010/main" val="866364500"/>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supporting apps with incompatibilities</a:t>
            </a:r>
            <a:endParaRPr lang="en-CA" dirty="0"/>
          </a:p>
        </p:txBody>
      </p:sp>
      <p:sp>
        <p:nvSpPr>
          <p:cNvPr id="5" name="Content Placeholder 4"/>
          <p:cNvSpPr>
            <a:spLocks noGrp="1"/>
          </p:cNvSpPr>
          <p:nvPr>
            <p:ph idx="1"/>
          </p:nvPr>
        </p:nvSpPr>
        <p:spPr/>
        <p:txBody>
          <a:bodyPr/>
          <a:lstStyle/>
          <a:p>
            <a:r>
              <a:rPr lang="en-CA" dirty="0" smtClean="0"/>
              <a:t>Enable IT to move on with a modern browser while supporting legacy applications</a:t>
            </a:r>
          </a:p>
          <a:p>
            <a:endParaRPr lang="en-CA" dirty="0" smtClean="0"/>
          </a:p>
          <a:p>
            <a:r>
              <a:rPr lang="en-CA" dirty="0" smtClean="0"/>
              <a:t>Three approaches:</a:t>
            </a:r>
          </a:p>
          <a:p>
            <a:pPr lvl="1"/>
            <a:r>
              <a:rPr lang="en-CA" dirty="0" smtClean="0"/>
              <a:t>Host modern rendering engine in older browser – Chrome Frame</a:t>
            </a:r>
          </a:p>
          <a:p>
            <a:pPr lvl="1"/>
            <a:r>
              <a:rPr lang="en-CA" dirty="0" smtClean="0"/>
              <a:t>Host older rendering engine in newer browser – </a:t>
            </a:r>
            <a:r>
              <a:rPr lang="en-CA" dirty="0" err="1" smtClean="0"/>
              <a:t>Browsium</a:t>
            </a:r>
            <a:r>
              <a:rPr lang="en-CA" dirty="0" smtClean="0"/>
              <a:t> Ion</a:t>
            </a:r>
          </a:p>
          <a:p>
            <a:pPr lvl="1"/>
            <a:r>
              <a:rPr lang="en-CA" dirty="0" smtClean="0"/>
              <a:t>Application virtualization of older browser – Microsoft App-V</a:t>
            </a:r>
          </a:p>
          <a:p>
            <a:pPr lvl="1"/>
            <a:endParaRPr lang="en-CA" dirty="0"/>
          </a:p>
          <a:p>
            <a:r>
              <a:rPr lang="en-CA" dirty="0" smtClean="0"/>
              <a:t>What are you hearing from IT that prevents them from running the latest </a:t>
            </a:r>
            <a:r>
              <a:rPr lang="en-CA" dirty="0" err="1" smtClean="0"/>
              <a:t>browers</a:t>
            </a:r>
            <a:r>
              <a:rPr lang="en-CA" dirty="0" smtClean="0"/>
              <a:t>?</a:t>
            </a:r>
          </a:p>
        </p:txBody>
      </p:sp>
    </p:spTree>
    <p:extLst>
      <p:ext uri="{BB962C8B-B14F-4D97-AF65-F5344CB8AC3E}">
        <p14:creationId xmlns:p14="http://schemas.microsoft.com/office/powerpoint/2010/main" val="1921768727"/>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 across the spectrum</a:t>
            </a:r>
            <a:endParaRPr lang="en-CA" dirty="0"/>
          </a:p>
        </p:txBody>
      </p:sp>
      <p:sp>
        <p:nvSpPr>
          <p:cNvPr id="3" name="Content Placeholder 2"/>
          <p:cNvSpPr>
            <a:spLocks noGrp="1"/>
          </p:cNvSpPr>
          <p:nvPr>
            <p:ph idx="1"/>
          </p:nvPr>
        </p:nvSpPr>
        <p:spPr/>
        <p:txBody>
          <a:bodyPr/>
          <a:lstStyle/>
          <a:p>
            <a:r>
              <a:rPr lang="en-CA" dirty="0" smtClean="0"/>
              <a:t>Lots of cross-browser testing tools on the market</a:t>
            </a:r>
          </a:p>
          <a:p>
            <a:pPr lvl="1"/>
            <a:r>
              <a:rPr lang="en-CA" dirty="0" smtClean="0">
                <a:latin typeface="Consolas" pitchFamily="49" charset="0"/>
                <a:cs typeface="Consolas" pitchFamily="49" charset="0"/>
                <a:hlinkClick r:id="rId2"/>
              </a:rPr>
              <a:t>colinb.me/</a:t>
            </a:r>
            <a:r>
              <a:rPr lang="en-CA" dirty="0" err="1" smtClean="0">
                <a:latin typeface="Consolas" pitchFamily="49" charset="0"/>
                <a:cs typeface="Consolas" pitchFamily="49" charset="0"/>
                <a:hlinkClick r:id="rId2"/>
              </a:rPr>
              <a:t>XBrowserTest</a:t>
            </a:r>
            <a:endParaRPr lang="en-CA" dirty="0" smtClean="0">
              <a:latin typeface="Consolas" pitchFamily="49" charset="0"/>
              <a:cs typeface="Consolas" pitchFamily="49" charset="0"/>
            </a:endParaRPr>
          </a:p>
          <a:p>
            <a:r>
              <a:rPr lang="en-CA" dirty="0" smtClean="0"/>
              <a:t>Automate test runs using open source or commercial tools</a:t>
            </a:r>
          </a:p>
          <a:p>
            <a:pPr lvl="1"/>
            <a:r>
              <a:rPr lang="en-CA" dirty="0" smtClean="0"/>
              <a:t>Selenium</a:t>
            </a:r>
          </a:p>
          <a:p>
            <a:pPr lvl="1"/>
            <a:r>
              <a:rPr lang="en-CA" dirty="0" smtClean="0"/>
              <a:t>Telerik Test Studio</a:t>
            </a:r>
          </a:p>
          <a:p>
            <a:pPr lvl="1"/>
            <a:r>
              <a:rPr lang="en-CA" dirty="0" smtClean="0"/>
              <a:t>Visual Studio Coded UI Tests</a:t>
            </a:r>
          </a:p>
          <a:p>
            <a:r>
              <a:rPr lang="en-CA" dirty="0" smtClean="0"/>
              <a:t>Internet Explorer product group publishing great offers:</a:t>
            </a:r>
          </a:p>
          <a:p>
            <a:pPr lvl="1"/>
            <a:r>
              <a:rPr lang="en-CA" dirty="0" smtClean="0"/>
              <a:t>3 </a:t>
            </a:r>
            <a:r>
              <a:rPr lang="en-CA" dirty="0"/>
              <a:t>m</a:t>
            </a:r>
            <a:r>
              <a:rPr lang="en-CA" dirty="0" smtClean="0"/>
              <a:t>onth access to </a:t>
            </a:r>
            <a:r>
              <a:rPr lang="en-CA" dirty="0" err="1" smtClean="0"/>
              <a:t>BrowserStack</a:t>
            </a:r>
            <a:endParaRPr lang="en-CA" dirty="0" smtClean="0"/>
          </a:p>
          <a:p>
            <a:pPr lvl="1"/>
            <a:r>
              <a:rPr lang="en-CA" dirty="0" smtClean="0"/>
              <a:t>VMs for Hyper-V, VMware Player/Workstation, </a:t>
            </a:r>
            <a:r>
              <a:rPr lang="en-CA" dirty="0" err="1" smtClean="0"/>
              <a:t>VirtualBox</a:t>
            </a:r>
            <a:r>
              <a:rPr lang="en-CA" dirty="0" smtClean="0"/>
              <a:t>, and Virtual PC</a:t>
            </a:r>
          </a:p>
          <a:p>
            <a:pPr lvl="1"/>
            <a:r>
              <a:rPr lang="en-CA" b="1" dirty="0" smtClean="0">
                <a:solidFill>
                  <a:srgbClr val="FF0000"/>
                </a:solidFill>
              </a:rPr>
              <a:t>*Sold out*</a:t>
            </a:r>
            <a:r>
              <a:rPr lang="en-CA" dirty="0" smtClean="0"/>
              <a:t> Heavily discounted copy of Windows 8 + Parallels for Mac</a:t>
            </a:r>
          </a:p>
          <a:p>
            <a:pPr lvl="1"/>
            <a:r>
              <a:rPr lang="en-CA" dirty="0" smtClean="0">
                <a:latin typeface="Consolas" panose="020B0609020204030204" pitchFamily="49" charset="0"/>
                <a:cs typeface="Consolas" panose="020B0609020204030204" pitchFamily="49" charset="0"/>
                <a:hlinkClick r:id="rId3"/>
              </a:rPr>
              <a:t>modern.ie/virtualization-tools</a:t>
            </a:r>
            <a:endParaRPr lang="en-CA"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7651125"/>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next steps</a:t>
            </a:r>
          </a:p>
        </p:txBody>
      </p:sp>
      <p:sp>
        <p:nvSpPr>
          <p:cNvPr id="3" name="Content Placeholder 2"/>
          <p:cNvSpPr>
            <a:spLocks noGrp="1"/>
          </p:cNvSpPr>
          <p:nvPr>
            <p:ph idx="1"/>
          </p:nvPr>
        </p:nvSpPr>
        <p:spPr/>
        <p:txBody>
          <a:bodyPr/>
          <a:lstStyle/>
          <a:p>
            <a:r>
              <a:rPr lang="en-CA" dirty="0"/>
              <a:t>Use HTML5 and CSS3 today!</a:t>
            </a:r>
          </a:p>
          <a:p>
            <a:pPr lvl="1"/>
            <a:r>
              <a:rPr lang="en-CA" dirty="0"/>
              <a:t>Bookmark HTML5 specs – </a:t>
            </a:r>
            <a:r>
              <a:rPr lang="en-CA" dirty="0">
                <a:latin typeface="Consolas" pitchFamily="49" charset="0"/>
                <a:cs typeface="Consolas" pitchFamily="49" charset="0"/>
                <a:hlinkClick r:id="rId2"/>
              </a:rPr>
              <a:t>developers.whatwg.org</a:t>
            </a:r>
            <a:endParaRPr lang="en-CA" dirty="0">
              <a:latin typeface="Consolas" pitchFamily="49" charset="0"/>
              <a:cs typeface="Consolas" pitchFamily="49" charset="0"/>
            </a:endParaRPr>
          </a:p>
          <a:p>
            <a:pPr lvl="1"/>
            <a:r>
              <a:rPr lang="en-CA" dirty="0"/>
              <a:t>Subscribe to CSS3 feed – </a:t>
            </a:r>
            <a:r>
              <a:rPr lang="en-CA" dirty="0">
                <a:latin typeface="Consolas" pitchFamily="49" charset="0"/>
                <a:cs typeface="Consolas" pitchFamily="49" charset="0"/>
                <a:hlinkClick r:id="rId3"/>
              </a:rPr>
              <a:t>css3.info</a:t>
            </a:r>
            <a:r>
              <a:rPr lang="en-CA" dirty="0">
                <a:latin typeface="Consolas" pitchFamily="49" charset="0"/>
                <a:cs typeface="Consolas" pitchFamily="49" charset="0"/>
              </a:rPr>
              <a:t> </a:t>
            </a:r>
          </a:p>
          <a:p>
            <a:pPr lvl="1"/>
            <a:r>
              <a:rPr lang="en-CA" dirty="0"/>
              <a:t>Implement feature detection – </a:t>
            </a:r>
            <a:r>
              <a:rPr lang="en-CA" dirty="0">
                <a:latin typeface="Consolas" pitchFamily="49" charset="0"/>
                <a:cs typeface="Consolas" pitchFamily="49" charset="0"/>
                <a:hlinkClick r:id="rId4"/>
              </a:rPr>
              <a:t>caniuse.com</a:t>
            </a:r>
            <a:endParaRPr lang="en-CA" dirty="0">
              <a:latin typeface="Consolas" pitchFamily="49" charset="0"/>
              <a:cs typeface="Consolas" pitchFamily="49" charset="0"/>
            </a:endParaRPr>
          </a:p>
          <a:p>
            <a:pPr lvl="1"/>
            <a:r>
              <a:rPr lang="en-CA" dirty="0"/>
              <a:t>Use </a:t>
            </a:r>
            <a:r>
              <a:rPr lang="en-CA" dirty="0" err="1"/>
              <a:t>polyfills</a:t>
            </a:r>
            <a:r>
              <a:rPr lang="en-CA" dirty="0"/>
              <a:t> when needed – </a:t>
            </a:r>
            <a:r>
              <a:rPr lang="en-CA" dirty="0">
                <a:latin typeface="Consolas" pitchFamily="49" charset="0"/>
                <a:cs typeface="Consolas" pitchFamily="49" charset="0"/>
                <a:hlinkClick r:id="rId5"/>
              </a:rPr>
              <a:t>colinb.me/Html5Polyfills</a:t>
            </a:r>
            <a:endParaRPr lang="en-CA" dirty="0"/>
          </a:p>
          <a:p>
            <a:endParaRPr lang="en-CA" dirty="0"/>
          </a:p>
          <a:p>
            <a:r>
              <a:rPr lang="en-CA" dirty="0"/>
              <a:t>Advocate with stakeholders on</a:t>
            </a:r>
          </a:p>
          <a:p>
            <a:pPr lvl="1"/>
            <a:r>
              <a:rPr lang="en-CA" dirty="0"/>
              <a:t>What is possible with sketches (linked to business value)</a:t>
            </a:r>
          </a:p>
          <a:p>
            <a:pPr lvl="1"/>
            <a:r>
              <a:rPr lang="en-CA" dirty="0"/>
              <a:t>Cost of supporting older </a:t>
            </a:r>
            <a:r>
              <a:rPr lang="en-CA" dirty="0" smtClean="0"/>
              <a:t>browsers</a:t>
            </a:r>
            <a:endParaRPr lang="en-CA" dirty="0"/>
          </a:p>
        </p:txBody>
      </p:sp>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solidFill>
                  <a:srgbClr val="002060"/>
                </a:solidFill>
              </a:rPr>
              <a:t>resources</a:t>
            </a:r>
          </a:p>
        </p:txBody>
      </p:sp>
      <p:sp>
        <p:nvSpPr>
          <p:cNvPr id="4" name="Content Placeholder 3"/>
          <p:cNvSpPr>
            <a:spLocks noGrp="1"/>
          </p:cNvSpPr>
          <p:nvPr>
            <p:ph sz="half" idx="1"/>
          </p:nvPr>
        </p:nvSpPr>
        <p:spPr>
          <a:xfrm>
            <a:off x="304800" y="1600200"/>
            <a:ext cx="4381500" cy="4419600"/>
          </a:xfrm>
        </p:spPr>
        <p:txBody>
          <a:bodyPr>
            <a:normAutofit/>
          </a:bodyPr>
          <a:lstStyle/>
          <a:p>
            <a:r>
              <a:rPr lang="en-CA" sz="2400" dirty="0"/>
              <a:t>UIs for Business Web Apps</a:t>
            </a:r>
          </a:p>
          <a:p>
            <a:pPr lvl="1"/>
            <a:r>
              <a:rPr lang="en-CA" sz="2000" dirty="0">
                <a:latin typeface="Consolas" pitchFamily="49" charset="0"/>
                <a:cs typeface="Consolas" pitchFamily="49" charset="0"/>
                <a:hlinkClick r:id="rId2"/>
              </a:rPr>
              <a:t>colinb.me/</a:t>
            </a:r>
            <a:r>
              <a:rPr lang="en-CA" sz="2000" dirty="0" err="1">
                <a:latin typeface="Consolas" pitchFamily="49" charset="0"/>
                <a:cs typeface="Consolas" pitchFamily="49" charset="0"/>
                <a:hlinkClick r:id="rId2"/>
              </a:rPr>
              <a:t>BizWebAppUI</a:t>
            </a:r>
            <a:endParaRPr lang="en-CA" sz="2000" dirty="0">
              <a:latin typeface="Consolas" pitchFamily="49" charset="0"/>
              <a:cs typeface="Consolas" pitchFamily="49" charset="0"/>
            </a:endParaRPr>
          </a:p>
          <a:p>
            <a:pPr lvl="1"/>
            <a:endParaRPr lang="en-CA" sz="2000" dirty="0">
              <a:latin typeface="Consolas" pitchFamily="49" charset="0"/>
              <a:cs typeface="Consolas" pitchFamily="49" charset="0"/>
            </a:endParaRPr>
          </a:p>
          <a:p>
            <a:r>
              <a:rPr lang="en-CA" sz="2400" dirty="0"/>
              <a:t>Top 10 App Design Mistakes</a:t>
            </a:r>
          </a:p>
          <a:p>
            <a:pPr lvl="1"/>
            <a:r>
              <a:rPr lang="en-CA" sz="2000" dirty="0">
                <a:latin typeface="Consolas" pitchFamily="49" charset="0"/>
                <a:cs typeface="Consolas" pitchFamily="49" charset="0"/>
                <a:hlinkClick r:id="rId3"/>
              </a:rPr>
              <a:t>colinb.me/</a:t>
            </a:r>
            <a:r>
              <a:rPr lang="en-CA" sz="2000" dirty="0" err="1">
                <a:latin typeface="Consolas" pitchFamily="49" charset="0"/>
                <a:cs typeface="Consolas" pitchFamily="49" charset="0"/>
                <a:hlinkClick r:id="rId3"/>
              </a:rPr>
              <a:t>TopUXMistakes</a:t>
            </a:r>
            <a:endParaRPr lang="en-CA" sz="2000" dirty="0">
              <a:latin typeface="Consolas" pitchFamily="49" charset="0"/>
              <a:cs typeface="Consolas" pitchFamily="49" charset="0"/>
            </a:endParaRPr>
          </a:p>
          <a:p>
            <a:pPr lvl="1"/>
            <a:endParaRPr lang="en-CA" sz="2000" dirty="0"/>
          </a:p>
          <a:p>
            <a:r>
              <a:rPr lang="en-CA" sz="2400" dirty="0"/>
              <a:t>HTML5 </a:t>
            </a:r>
            <a:r>
              <a:rPr lang="en-CA" sz="2400" dirty="0" err="1"/>
              <a:t>Polyfills</a:t>
            </a:r>
            <a:endParaRPr lang="en-CA" sz="2400" dirty="0"/>
          </a:p>
          <a:p>
            <a:pPr lvl="1"/>
            <a:r>
              <a:rPr lang="en-CA" sz="2000" dirty="0">
                <a:latin typeface="Consolas" pitchFamily="49" charset="0"/>
                <a:cs typeface="Consolas" pitchFamily="49" charset="0"/>
                <a:hlinkClick r:id="rId4"/>
              </a:rPr>
              <a:t>colinb.me/Html5Polyfills</a:t>
            </a:r>
            <a:endParaRPr lang="en-CA" sz="2000" dirty="0">
              <a:latin typeface="Consolas" pitchFamily="49" charset="0"/>
              <a:cs typeface="Consolas" pitchFamily="49" charset="0"/>
            </a:endParaRPr>
          </a:p>
          <a:p>
            <a:endParaRPr lang="en-CA" sz="2400" dirty="0">
              <a:latin typeface="Consolas" pitchFamily="49" charset="0"/>
              <a:cs typeface="Consolas" pitchFamily="49" charset="0"/>
            </a:endParaRPr>
          </a:p>
          <a:p>
            <a:pPr marL="0" indent="0">
              <a:buNone/>
            </a:pPr>
            <a:endParaRPr lang="en-CA" sz="2400" dirty="0">
              <a:latin typeface="Consolas" pitchFamily="49" charset="0"/>
              <a:cs typeface="Consolas" pitchFamily="49" charset="0"/>
            </a:endParaRPr>
          </a:p>
        </p:txBody>
      </p:sp>
      <p:sp>
        <p:nvSpPr>
          <p:cNvPr id="2" name="Content Placeholder 1"/>
          <p:cNvSpPr>
            <a:spLocks noGrp="1"/>
          </p:cNvSpPr>
          <p:nvPr>
            <p:ph sz="half" idx="2"/>
          </p:nvPr>
        </p:nvSpPr>
        <p:spPr/>
        <p:txBody>
          <a:bodyPr>
            <a:normAutofit/>
          </a:bodyPr>
          <a:lstStyle/>
          <a:p>
            <a:r>
              <a:rPr lang="en-CA" sz="2400" dirty="0"/>
              <a:t>HTML5 Rocks</a:t>
            </a:r>
          </a:p>
          <a:p>
            <a:pPr lvl="1"/>
            <a:r>
              <a:rPr lang="en-CA" sz="2000" dirty="0">
                <a:latin typeface="Consolas" pitchFamily="49" charset="0"/>
                <a:cs typeface="Consolas" pitchFamily="49" charset="0"/>
                <a:hlinkClick r:id="rId5"/>
              </a:rPr>
              <a:t>html5rocks.com</a:t>
            </a:r>
            <a:endParaRPr lang="en-CA" sz="2000" dirty="0">
              <a:latin typeface="Consolas" pitchFamily="49" charset="0"/>
              <a:cs typeface="Consolas" pitchFamily="49" charset="0"/>
            </a:endParaRPr>
          </a:p>
          <a:p>
            <a:endParaRPr lang="en-CA" sz="2400" dirty="0"/>
          </a:p>
          <a:p>
            <a:r>
              <a:rPr lang="en-CA" sz="2400" dirty="0"/>
              <a:t>HTML5 Boilerplate</a:t>
            </a:r>
          </a:p>
          <a:p>
            <a:pPr lvl="1"/>
            <a:r>
              <a:rPr lang="en-CA" sz="2000" dirty="0">
                <a:latin typeface="Consolas" pitchFamily="49" charset="0"/>
                <a:cs typeface="Consolas" pitchFamily="49" charset="0"/>
                <a:hlinkClick r:id="rId6"/>
              </a:rPr>
              <a:t>html5boilerplate.com</a:t>
            </a:r>
            <a:endParaRPr lang="en-CA" sz="2000" dirty="0">
              <a:latin typeface="Consolas" pitchFamily="49" charset="0"/>
              <a:cs typeface="Consolas" pitchFamily="49" charset="0"/>
            </a:endParaRPr>
          </a:p>
          <a:p>
            <a:pPr lvl="1"/>
            <a:endParaRPr lang="en-CA" sz="2000" dirty="0">
              <a:latin typeface="Consolas" pitchFamily="49" charset="0"/>
              <a:cs typeface="Consolas" pitchFamily="49" charset="0"/>
            </a:endParaRPr>
          </a:p>
          <a:p>
            <a:r>
              <a:rPr lang="en-CA" sz="2400" dirty="0"/>
              <a:t>HTML5 Browser-Feature Matrix</a:t>
            </a:r>
          </a:p>
          <a:p>
            <a:pPr lvl="1"/>
            <a:r>
              <a:rPr lang="en-CA" sz="2000" dirty="0">
                <a:latin typeface="Consolas" pitchFamily="49" charset="0"/>
                <a:cs typeface="Consolas" pitchFamily="49" charset="0"/>
                <a:hlinkClick r:id="rId7"/>
              </a:rPr>
              <a:t>caniuse.com</a:t>
            </a:r>
            <a:endParaRPr lang="en-CA" sz="2000" dirty="0">
              <a:latin typeface="Consolas" pitchFamily="49" charset="0"/>
              <a:cs typeface="Consolas" pitchFamily="49" charset="0"/>
            </a:endParaRPr>
          </a:p>
          <a:p>
            <a:pPr lvl="1"/>
            <a:endParaRPr lang="en-CA" sz="2000" dirty="0">
              <a:latin typeface="Consolas" pitchFamily="49" charset="0"/>
              <a:cs typeface="Consolas" pitchFamily="49" charset="0"/>
            </a:endParaRPr>
          </a:p>
          <a:p>
            <a:endParaRPr lang="en-CA" sz="2400" dirty="0"/>
          </a:p>
        </p:txBody>
      </p:sp>
    </p:spTree>
    <p:extLst>
      <p:ext uri="{BB962C8B-B14F-4D97-AF65-F5344CB8AC3E}">
        <p14:creationId xmlns:p14="http://schemas.microsoft.com/office/powerpoint/2010/main" val="2111859844"/>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the web has evolved</a:t>
            </a:r>
            <a:endParaRPr lang="en-CA" dirty="0"/>
          </a:p>
        </p:txBody>
      </p:sp>
      <p:pic>
        <p:nvPicPr>
          <p:cNvPr id="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67289" y="1447800"/>
            <a:ext cx="4685622" cy="441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79640" y="2747819"/>
            <a:ext cx="3189463" cy="156966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itchFamily="34" charset="0"/>
              <a:buChar char="•"/>
            </a:pPr>
            <a:r>
              <a:rPr lang="en-CA" spc="-150" dirty="0">
                <a:latin typeface="Segoe UI" pitchFamily="34" charset="0"/>
                <a:ea typeface="Segoe UI" pitchFamily="34" charset="0"/>
                <a:cs typeface="Segoe UI" pitchFamily="34" charset="0"/>
              </a:rPr>
              <a:t>Static content</a:t>
            </a:r>
          </a:p>
          <a:p>
            <a:pPr marL="342900" indent="-342900">
              <a:buFont typeface="Arial" pitchFamily="34" charset="0"/>
              <a:buChar char="•"/>
            </a:pPr>
            <a:r>
              <a:rPr lang="en-CA" spc="-150" dirty="0">
                <a:latin typeface="Segoe UI" pitchFamily="34" charset="0"/>
                <a:ea typeface="Segoe UI" pitchFamily="34" charset="0"/>
                <a:cs typeface="Segoe UI" pitchFamily="34" charset="0"/>
              </a:rPr>
              <a:t>Server generated</a:t>
            </a:r>
          </a:p>
          <a:p>
            <a:pPr marL="342900" indent="-342900">
              <a:buFont typeface="Arial" pitchFamily="34" charset="0"/>
              <a:buChar char="•"/>
            </a:pPr>
            <a:r>
              <a:rPr lang="en-CA" spc="-150" dirty="0">
                <a:latin typeface="Segoe UI" pitchFamily="34" charset="0"/>
                <a:ea typeface="Segoe UI" pitchFamily="34" charset="0"/>
                <a:cs typeface="Segoe UI" pitchFamily="34" charset="0"/>
              </a:rPr>
              <a:t>Minimal interaction</a:t>
            </a:r>
          </a:p>
          <a:p>
            <a:pPr marL="342900" indent="-342900">
              <a:buFont typeface="Arial" pitchFamily="34" charset="0"/>
              <a:buChar char="•"/>
            </a:pPr>
            <a:r>
              <a:rPr lang="en-CA" spc="-150" dirty="0">
                <a:latin typeface="Segoe UI" pitchFamily="34" charset="0"/>
                <a:ea typeface="Segoe UI" pitchFamily="34" charset="0"/>
                <a:cs typeface="Segoe UI" pitchFamily="34" charset="0"/>
              </a:rPr>
              <a:t>Limited design choices</a:t>
            </a:r>
          </a:p>
        </p:txBody>
      </p:sp>
    </p:spTree>
    <p:extLst>
      <p:ext uri="{BB962C8B-B14F-4D97-AF65-F5344CB8AC3E}">
        <p14:creationId xmlns:p14="http://schemas.microsoft.com/office/powerpoint/2010/main" val="27786440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the web has evolved</a:t>
            </a:r>
            <a:endParaRPr lang="en-CA" dirty="0"/>
          </a:p>
        </p:txBody>
      </p:sp>
      <p:pic>
        <p:nvPicPr>
          <p:cNvPr id="1028" name="Picture 4" descr="http://download.oracle.com/docs/cd/E11857_01/install.111/e12414/img/hp_sm_to_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168624"/>
            <a:ext cx="4962525" cy="35623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http://e-nsure.com/images/17.gif"/>
          <p:cNvPicPr>
            <a:picLocks noChangeAspect="1" noChangeArrowheads="1"/>
          </p:cNvPicPr>
          <p:nvPr/>
        </p:nvPicPr>
        <p:blipFill rotWithShape="1">
          <a:blip r:embed="rId3">
            <a:extLst>
              <a:ext uri="{28A0092B-C50C-407E-A947-70E740481C1C}">
                <a14:useLocalDpi xmlns:a14="http://schemas.microsoft.com/office/drawing/2010/main" val="0"/>
              </a:ext>
            </a:extLst>
          </a:blip>
          <a:srcRect t="8144" b="4906"/>
          <a:stretch/>
        </p:blipFill>
        <p:spPr bwMode="auto">
          <a:xfrm>
            <a:off x="3200400" y="2544617"/>
            <a:ext cx="5638800" cy="31885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3" y="1727449"/>
            <a:ext cx="3178165" cy="30784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64088" y="1413808"/>
            <a:ext cx="3444276" cy="193899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itchFamily="34" charset="0"/>
              <a:buChar char="•"/>
            </a:pPr>
            <a:r>
              <a:rPr lang="en-CA" spc="-150" dirty="0">
                <a:latin typeface="Segoe UI" pitchFamily="34" charset="0"/>
                <a:ea typeface="Segoe UI" pitchFamily="34" charset="0"/>
                <a:cs typeface="Segoe UI" pitchFamily="34" charset="0"/>
              </a:rPr>
              <a:t>Functional</a:t>
            </a:r>
          </a:p>
          <a:p>
            <a:pPr marL="342900" indent="-342900">
              <a:buFont typeface="Arial" pitchFamily="34" charset="0"/>
              <a:buChar char="•"/>
            </a:pPr>
            <a:r>
              <a:rPr lang="en-CA" spc="-150" dirty="0">
                <a:latin typeface="Segoe UI" pitchFamily="34" charset="0"/>
                <a:ea typeface="Segoe UI" pitchFamily="34" charset="0"/>
                <a:cs typeface="Segoe UI" pitchFamily="34" charset="0"/>
              </a:rPr>
              <a:t>Overwhelming</a:t>
            </a:r>
          </a:p>
          <a:p>
            <a:pPr marL="342900" indent="-342900">
              <a:buFont typeface="Arial" pitchFamily="34" charset="0"/>
              <a:buChar char="•"/>
            </a:pPr>
            <a:r>
              <a:rPr lang="en-CA" spc="-150" dirty="0">
                <a:latin typeface="Segoe UI" pitchFamily="34" charset="0"/>
                <a:ea typeface="Segoe UI" pitchFamily="34" charset="0"/>
                <a:cs typeface="Segoe UI" pitchFamily="34" charset="0"/>
              </a:rPr>
              <a:t>Training required</a:t>
            </a:r>
          </a:p>
          <a:p>
            <a:pPr marL="342900" indent="-342900">
              <a:buFont typeface="Arial" pitchFamily="34" charset="0"/>
              <a:buChar char="•"/>
            </a:pPr>
            <a:r>
              <a:rPr lang="en-CA" spc="-150" dirty="0">
                <a:latin typeface="Segoe UI" pitchFamily="34" charset="0"/>
                <a:ea typeface="Segoe UI" pitchFamily="34" charset="0"/>
                <a:cs typeface="Segoe UI" pitchFamily="34" charset="0"/>
              </a:rPr>
              <a:t>Bland design</a:t>
            </a:r>
          </a:p>
          <a:p>
            <a:pPr marL="342900" indent="-342900">
              <a:buFont typeface="Arial" pitchFamily="34" charset="0"/>
              <a:buChar char="•"/>
            </a:pPr>
            <a:r>
              <a:rPr lang="en-CA" spc="-150" dirty="0">
                <a:latin typeface="Segoe UI" pitchFamily="34" charset="0"/>
                <a:ea typeface="Segoe UI" pitchFamily="34" charset="0"/>
                <a:cs typeface="Segoe UI" pitchFamily="34" charset="0"/>
              </a:rPr>
              <a:t>Fails to embrace the web</a:t>
            </a:r>
          </a:p>
        </p:txBody>
      </p:sp>
    </p:spTree>
    <p:extLst>
      <p:ext uri="{BB962C8B-B14F-4D97-AF65-F5344CB8AC3E}">
        <p14:creationId xmlns:p14="http://schemas.microsoft.com/office/powerpoint/2010/main" val="194135178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web has evolved</a:t>
            </a:r>
            <a:endParaRPr lang="en-CA" dirty="0"/>
          </a:p>
        </p:txBody>
      </p:sp>
      <p:pic>
        <p:nvPicPr>
          <p:cNvPr id="2050" name="Picture 2" descr="http://www.xero.com/img/sitewide/features/hero-features-dashboard-d93d03.png"/>
          <p:cNvPicPr>
            <a:picLocks noChangeAspect="1" noChangeArrowheads="1"/>
          </p:cNvPicPr>
          <p:nvPr/>
        </p:nvPicPr>
        <p:blipFill rotWithShape="1">
          <a:blip r:embed="rId2">
            <a:extLst>
              <a:ext uri="{28A0092B-C50C-407E-A947-70E740481C1C}">
                <a14:useLocalDpi xmlns:a14="http://schemas.microsoft.com/office/drawing/2010/main" val="0"/>
              </a:ext>
            </a:extLst>
          </a:blip>
          <a:srcRect l="20452" t="2673" r="20790" b="3476"/>
          <a:stretch/>
        </p:blipFill>
        <p:spPr bwMode="auto">
          <a:xfrm>
            <a:off x="533400" y="2721977"/>
            <a:ext cx="2639192" cy="31686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6" name="Picture 8" descr="Your Project (zoomed in)"/>
          <p:cNvPicPr>
            <a:picLocks noChangeAspect="1" noChangeArrowheads="1"/>
          </p:cNvPicPr>
          <p:nvPr/>
        </p:nvPicPr>
        <p:blipFill rotWithShape="1">
          <a:blip r:embed="rId3">
            <a:extLst>
              <a:ext uri="{28A0092B-C50C-407E-A947-70E740481C1C}">
                <a14:useLocalDpi xmlns:a14="http://schemas.microsoft.com/office/drawing/2010/main" val="0"/>
              </a:ext>
            </a:extLst>
          </a:blip>
          <a:srcRect l="3575" t="7928" r="4565" b="12604"/>
          <a:stretch/>
        </p:blipFill>
        <p:spPr bwMode="auto">
          <a:xfrm>
            <a:off x="1852997" y="2011791"/>
            <a:ext cx="2955173" cy="232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www.socialcast.com/images/microblogg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301" y="1219200"/>
            <a:ext cx="3549605" cy="23173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apstreamwork.com/sites/streamwork/files/discussion_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85245" y="3390027"/>
            <a:ext cx="3335411" cy="2232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32297" y="4465211"/>
            <a:ext cx="3037435" cy="120032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itchFamily="34" charset="0"/>
              <a:buChar char="•"/>
            </a:pPr>
            <a:r>
              <a:rPr lang="en-CA" spc="-150" dirty="0">
                <a:latin typeface="Segoe UI" pitchFamily="34" charset="0"/>
                <a:ea typeface="Segoe UI" pitchFamily="34" charset="0"/>
                <a:cs typeface="Segoe UI" pitchFamily="34" charset="0"/>
              </a:rPr>
              <a:t>Responsive interfaces</a:t>
            </a:r>
          </a:p>
          <a:p>
            <a:pPr marL="342900" indent="-342900">
              <a:buFont typeface="Arial" pitchFamily="34" charset="0"/>
              <a:buChar char="•"/>
            </a:pPr>
            <a:r>
              <a:rPr lang="en-CA" spc="-150" dirty="0">
                <a:latin typeface="Segoe UI" pitchFamily="34" charset="0"/>
                <a:ea typeface="Segoe UI" pitchFamily="34" charset="0"/>
                <a:cs typeface="Segoe UI" pitchFamily="34" charset="0"/>
              </a:rPr>
              <a:t>Visually appealing</a:t>
            </a:r>
          </a:p>
          <a:p>
            <a:pPr marL="342900" indent="-342900">
              <a:buFont typeface="Arial" pitchFamily="34" charset="0"/>
              <a:buChar char="•"/>
            </a:pPr>
            <a:r>
              <a:rPr lang="en-CA" spc="-150" dirty="0">
                <a:latin typeface="Segoe UI" pitchFamily="34" charset="0"/>
                <a:ea typeface="Segoe UI" pitchFamily="34" charset="0"/>
                <a:cs typeface="Segoe UI" pitchFamily="34" charset="0"/>
              </a:rPr>
              <a:t>Minimal training </a:t>
            </a:r>
          </a:p>
        </p:txBody>
      </p:sp>
    </p:spTree>
    <p:extLst>
      <p:ext uri="{BB962C8B-B14F-4D97-AF65-F5344CB8AC3E}">
        <p14:creationId xmlns:p14="http://schemas.microsoft.com/office/powerpoint/2010/main" val="275186883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we’re pushing to maximum warp!</a:t>
            </a:r>
            <a:endParaRPr lang="en-CA" dirty="0"/>
          </a:p>
        </p:txBody>
      </p:sp>
      <p:sp>
        <p:nvSpPr>
          <p:cNvPr id="37" name="Content Placeholder 36"/>
          <p:cNvSpPr>
            <a:spLocks noGrp="1"/>
          </p:cNvSpPr>
          <p:nvPr>
            <p:ph idx="1"/>
          </p:nvPr>
        </p:nvSpPr>
        <p:spPr>
          <a:xfrm>
            <a:off x="304800" y="1600200"/>
            <a:ext cx="8610600" cy="1625685"/>
          </a:xfrm>
        </p:spPr>
        <p:txBody>
          <a:bodyPr/>
          <a:lstStyle/>
          <a:p>
            <a:r>
              <a:rPr lang="en-CA" dirty="0" smtClean="0"/>
              <a:t>The real browser race has just begun</a:t>
            </a:r>
          </a:p>
          <a:p>
            <a:r>
              <a:rPr lang="en-CA" dirty="0" smtClean="0"/>
              <a:t>Even IE is moving toward automatic updates (if </a:t>
            </a:r>
            <a:r>
              <a:rPr lang="en-CA" dirty="0" err="1" smtClean="0"/>
              <a:t>sysadmins</a:t>
            </a:r>
            <a:r>
              <a:rPr lang="en-CA" dirty="0" smtClean="0"/>
              <a:t> allow it)</a:t>
            </a:r>
          </a:p>
          <a:p>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44273727"/>
              </p:ext>
            </p:extLst>
          </p:nvPr>
        </p:nvGraphicFramePr>
        <p:xfrm>
          <a:off x="152400" y="5210706"/>
          <a:ext cx="8458203" cy="432048"/>
        </p:xfrm>
        <a:graphic>
          <a:graphicData uri="http://schemas.openxmlformats.org/drawingml/2006/table">
            <a:tbl>
              <a:tblPr firstRow="1" bandRow="1">
                <a:tableStyleId>{5C22544A-7EE6-4342-B048-85BDC9FD1C3A}</a:tableStyleId>
              </a:tblPr>
              <a:tblGrid>
                <a:gridCol w="650631"/>
                <a:gridCol w="650631"/>
                <a:gridCol w="650631"/>
                <a:gridCol w="650631"/>
                <a:gridCol w="650631"/>
                <a:gridCol w="650631"/>
                <a:gridCol w="650631"/>
                <a:gridCol w="650631"/>
                <a:gridCol w="650631"/>
                <a:gridCol w="650631"/>
                <a:gridCol w="650631"/>
                <a:gridCol w="650631"/>
                <a:gridCol w="650631"/>
              </a:tblGrid>
              <a:tr h="432048">
                <a:tc>
                  <a:txBody>
                    <a:bodyPr/>
                    <a:lstStyle/>
                    <a:p>
                      <a:pPr algn="l"/>
                      <a:r>
                        <a:rPr lang="en-CA" sz="1200" b="1" dirty="0" smtClean="0">
                          <a:solidFill>
                            <a:schemeClr val="tx1"/>
                          </a:solidFill>
                        </a:rPr>
                        <a:t>2001</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2002</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2003</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2004</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2005</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2006</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2007</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2008</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2009</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2010</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2011</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2012</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CA" sz="1200" b="1" dirty="0" smtClean="0">
                          <a:solidFill>
                            <a:schemeClr val="tx1"/>
                          </a:solidFill>
                        </a:rPr>
                        <a:t>2013</a:t>
                      </a:r>
                      <a:endParaRPr lang="en-CA" sz="1200" b="1" dirty="0">
                        <a:solidFill>
                          <a:schemeClr val="tx1"/>
                        </a:solidFill>
                      </a:endParaRPr>
                    </a:p>
                  </a:txBody>
                  <a:tcPr marL="0" marR="0" marT="0" marB="0"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pSp>
        <p:nvGrpSpPr>
          <p:cNvPr id="6" name="Group 5"/>
          <p:cNvGrpSpPr/>
          <p:nvPr/>
        </p:nvGrpSpPr>
        <p:grpSpPr>
          <a:xfrm>
            <a:off x="457200" y="3474874"/>
            <a:ext cx="8458200" cy="288032"/>
            <a:chOff x="457200" y="3429000"/>
            <a:chExt cx="8458200" cy="288032"/>
          </a:xfrm>
          <a:gradFill flip="none" rotWithShape="1">
            <a:gsLst>
              <a:gs pos="0">
                <a:srgbClr val="1648B6">
                  <a:shade val="30000"/>
                  <a:satMod val="115000"/>
                </a:srgbClr>
              </a:gs>
              <a:gs pos="50000">
                <a:srgbClr val="1648B6">
                  <a:shade val="67500"/>
                  <a:satMod val="115000"/>
                </a:srgbClr>
              </a:gs>
              <a:gs pos="100000">
                <a:srgbClr val="1648B6">
                  <a:shade val="100000"/>
                  <a:satMod val="115000"/>
                </a:srgbClr>
              </a:gs>
            </a:gsLst>
            <a:path path="circle">
              <a:fillToRect l="100000" t="100000"/>
            </a:path>
            <a:tileRect r="-100000" b="-100000"/>
          </a:gradFill>
        </p:grpSpPr>
        <p:sp>
          <p:nvSpPr>
            <p:cNvPr id="7" name="Chevron 6"/>
            <p:cNvSpPr/>
            <p:nvPr/>
          </p:nvSpPr>
          <p:spPr>
            <a:xfrm>
              <a:off x="3733800" y="3429000"/>
              <a:ext cx="19812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a:effectLst>
                    <a:outerShdw blurRad="38100" dist="38100" dir="2700000" algn="tl">
                      <a:srgbClr val="000000">
                        <a:alpha val="43137"/>
                      </a:srgbClr>
                    </a:outerShdw>
                  </a:effectLst>
                </a:rPr>
                <a:t>7</a:t>
              </a:r>
            </a:p>
          </p:txBody>
        </p:sp>
        <p:sp>
          <p:nvSpPr>
            <p:cNvPr id="8" name="Pentagon 7"/>
            <p:cNvSpPr/>
            <p:nvPr/>
          </p:nvSpPr>
          <p:spPr>
            <a:xfrm>
              <a:off x="457200" y="3429000"/>
              <a:ext cx="3429000" cy="288032"/>
            </a:xfrm>
            <a:prstGeom prst="homePlate">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6</a:t>
              </a:r>
              <a:endParaRPr lang="en-CA" sz="1050" b="1" dirty="0">
                <a:effectLst>
                  <a:outerShdw blurRad="38100" dist="38100" dir="2700000" algn="tl">
                    <a:srgbClr val="000000">
                      <a:alpha val="43137"/>
                    </a:srgbClr>
                  </a:outerShdw>
                </a:effectLst>
              </a:endParaRPr>
            </a:p>
          </p:txBody>
        </p:sp>
        <p:sp>
          <p:nvSpPr>
            <p:cNvPr id="9" name="Chevron 8"/>
            <p:cNvSpPr/>
            <p:nvPr/>
          </p:nvSpPr>
          <p:spPr>
            <a:xfrm>
              <a:off x="5562600" y="3429000"/>
              <a:ext cx="14478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a:effectLst>
                    <a:outerShdw blurRad="38100" dist="38100" dir="2700000" algn="tl">
                      <a:srgbClr val="000000">
                        <a:alpha val="43137"/>
                      </a:srgbClr>
                    </a:outerShdw>
                  </a:effectLst>
                </a:rPr>
                <a:t>8</a:t>
              </a:r>
            </a:p>
          </p:txBody>
        </p:sp>
        <p:sp>
          <p:nvSpPr>
            <p:cNvPr id="10" name="Chevron 9"/>
            <p:cNvSpPr/>
            <p:nvPr/>
          </p:nvSpPr>
          <p:spPr>
            <a:xfrm>
              <a:off x="6858000" y="3429000"/>
              <a:ext cx="8382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a:effectLst>
                    <a:outerShdw blurRad="38100" dist="38100" dir="2700000" algn="tl">
                      <a:srgbClr val="000000">
                        <a:alpha val="43137"/>
                      </a:srgbClr>
                    </a:outerShdw>
                  </a:effectLst>
                </a:rPr>
                <a:t>9</a:t>
              </a:r>
            </a:p>
          </p:txBody>
        </p:sp>
        <p:sp>
          <p:nvSpPr>
            <p:cNvPr id="11" name="Chevron 10"/>
            <p:cNvSpPr/>
            <p:nvPr/>
          </p:nvSpPr>
          <p:spPr>
            <a:xfrm>
              <a:off x="7543800" y="3429000"/>
              <a:ext cx="8382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a:effectLst>
                    <a:outerShdw blurRad="38100" dist="38100" dir="2700000" algn="tl">
                      <a:srgbClr val="000000">
                        <a:alpha val="43137"/>
                      </a:srgbClr>
                    </a:outerShdw>
                  </a:effectLst>
                </a:rPr>
                <a:t>10</a:t>
              </a:r>
            </a:p>
          </p:txBody>
        </p:sp>
        <p:sp>
          <p:nvSpPr>
            <p:cNvPr id="12" name="Chevron 11"/>
            <p:cNvSpPr/>
            <p:nvPr/>
          </p:nvSpPr>
          <p:spPr>
            <a:xfrm>
              <a:off x="8229600" y="3429000"/>
              <a:ext cx="6858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a:effectLst>
                    <a:outerShdw blurRad="38100" dist="38100" dir="2700000" algn="tl">
                      <a:srgbClr val="000000">
                        <a:alpha val="43137"/>
                      </a:srgbClr>
                    </a:outerShdw>
                  </a:effectLst>
                </a:rPr>
                <a:t>11</a:t>
              </a:r>
            </a:p>
          </p:txBody>
        </p:sp>
      </p:grpSp>
      <p:grpSp>
        <p:nvGrpSpPr>
          <p:cNvPr id="20" name="Group 19"/>
          <p:cNvGrpSpPr/>
          <p:nvPr/>
        </p:nvGrpSpPr>
        <p:grpSpPr>
          <a:xfrm>
            <a:off x="2476500" y="4236874"/>
            <a:ext cx="6438900" cy="288032"/>
            <a:chOff x="2476500" y="3886200"/>
            <a:chExt cx="6438900" cy="288032"/>
          </a:xfrm>
          <a:gradFill flip="none" rotWithShape="1">
            <a:gsLst>
              <a:gs pos="0">
                <a:srgbClr val="1648B6">
                  <a:shade val="30000"/>
                  <a:satMod val="115000"/>
                </a:srgbClr>
              </a:gs>
              <a:gs pos="50000">
                <a:srgbClr val="1648B6">
                  <a:shade val="67500"/>
                  <a:satMod val="115000"/>
                </a:srgbClr>
              </a:gs>
              <a:gs pos="100000">
                <a:srgbClr val="1648B6">
                  <a:shade val="100000"/>
                  <a:satMod val="115000"/>
                </a:srgbClr>
              </a:gs>
            </a:gsLst>
            <a:path path="circle">
              <a:fillToRect l="100000" t="100000"/>
            </a:path>
            <a:tileRect r="-100000" b="-100000"/>
          </a:gradFill>
        </p:grpSpPr>
        <p:sp>
          <p:nvSpPr>
            <p:cNvPr id="14" name="Pentagon 13"/>
            <p:cNvSpPr/>
            <p:nvPr/>
          </p:nvSpPr>
          <p:spPr>
            <a:xfrm>
              <a:off x="2476500" y="3886200"/>
              <a:ext cx="1333500" cy="288032"/>
            </a:xfrm>
            <a:prstGeom prst="homePlate">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1</a:t>
              </a:r>
              <a:endParaRPr lang="en-CA" sz="1050" b="1" dirty="0">
                <a:effectLst>
                  <a:outerShdw blurRad="38100" dist="38100" dir="2700000" algn="tl">
                    <a:srgbClr val="000000">
                      <a:alpha val="43137"/>
                    </a:srgbClr>
                  </a:outerShdw>
                </a:effectLst>
              </a:endParaRPr>
            </a:p>
          </p:txBody>
        </p:sp>
        <p:sp>
          <p:nvSpPr>
            <p:cNvPr id="15" name="Chevron 14"/>
            <p:cNvSpPr/>
            <p:nvPr/>
          </p:nvSpPr>
          <p:spPr>
            <a:xfrm>
              <a:off x="3657600" y="3886200"/>
              <a:ext cx="27432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2, 3</a:t>
              </a:r>
              <a:endParaRPr lang="en-CA" sz="1050" b="1" dirty="0">
                <a:effectLst>
                  <a:outerShdw blurRad="38100" dist="38100" dir="2700000" algn="tl">
                    <a:srgbClr val="000000">
                      <a:alpha val="43137"/>
                    </a:srgbClr>
                  </a:outerShdw>
                </a:effectLst>
              </a:endParaRPr>
            </a:p>
          </p:txBody>
        </p:sp>
        <p:sp>
          <p:nvSpPr>
            <p:cNvPr id="16" name="Chevron 15"/>
            <p:cNvSpPr/>
            <p:nvPr/>
          </p:nvSpPr>
          <p:spPr>
            <a:xfrm>
              <a:off x="6248400" y="3886200"/>
              <a:ext cx="7620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4</a:t>
              </a:r>
              <a:endParaRPr lang="en-CA" sz="1050" b="1" dirty="0">
                <a:effectLst>
                  <a:outerShdw blurRad="38100" dist="38100" dir="2700000" algn="tl">
                    <a:srgbClr val="000000">
                      <a:alpha val="43137"/>
                    </a:srgbClr>
                  </a:outerShdw>
                </a:effectLst>
              </a:endParaRPr>
            </a:p>
          </p:txBody>
        </p:sp>
        <p:sp>
          <p:nvSpPr>
            <p:cNvPr id="17" name="Chevron 16"/>
            <p:cNvSpPr/>
            <p:nvPr/>
          </p:nvSpPr>
          <p:spPr>
            <a:xfrm>
              <a:off x="6854092" y="3886200"/>
              <a:ext cx="842108"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CA" sz="1050" b="1" dirty="0" smtClean="0">
                  <a:effectLst>
                    <a:outerShdw blurRad="38100" dist="38100" dir="2700000" algn="tl">
                      <a:srgbClr val="000000">
                        <a:alpha val="43137"/>
                      </a:srgbClr>
                    </a:outerShdw>
                  </a:effectLst>
                </a:rPr>
                <a:t>5-12</a:t>
              </a:r>
              <a:endParaRPr lang="en-CA" sz="1050" b="1" dirty="0">
                <a:effectLst>
                  <a:outerShdw blurRad="38100" dist="38100" dir="2700000" algn="tl">
                    <a:srgbClr val="000000">
                      <a:alpha val="43137"/>
                    </a:srgbClr>
                  </a:outerShdw>
                </a:effectLst>
              </a:endParaRPr>
            </a:p>
          </p:txBody>
        </p:sp>
        <p:sp>
          <p:nvSpPr>
            <p:cNvPr id="18" name="Chevron 17"/>
            <p:cNvSpPr/>
            <p:nvPr/>
          </p:nvSpPr>
          <p:spPr>
            <a:xfrm>
              <a:off x="7543800" y="3886200"/>
              <a:ext cx="8382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CA" sz="1050" b="1" dirty="0" smtClean="0">
                  <a:effectLst>
                    <a:outerShdw blurRad="38100" dist="38100" dir="2700000" algn="tl">
                      <a:srgbClr val="000000">
                        <a:alpha val="43137"/>
                      </a:srgbClr>
                    </a:outerShdw>
                  </a:effectLst>
                </a:rPr>
                <a:t>13-20</a:t>
              </a:r>
              <a:endParaRPr lang="en-CA" sz="1050" b="1" dirty="0">
                <a:effectLst>
                  <a:outerShdw blurRad="38100" dist="38100" dir="2700000" algn="tl">
                    <a:srgbClr val="000000">
                      <a:alpha val="43137"/>
                    </a:srgbClr>
                  </a:outerShdw>
                </a:effectLst>
              </a:endParaRPr>
            </a:p>
          </p:txBody>
        </p:sp>
        <p:sp>
          <p:nvSpPr>
            <p:cNvPr id="19" name="Chevron 18"/>
            <p:cNvSpPr/>
            <p:nvPr/>
          </p:nvSpPr>
          <p:spPr>
            <a:xfrm>
              <a:off x="8229600" y="3886200"/>
              <a:ext cx="6858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CA" sz="1050" b="1" dirty="0" smtClean="0">
                  <a:effectLst>
                    <a:outerShdw blurRad="38100" dist="38100" dir="2700000" algn="tl">
                      <a:srgbClr val="000000">
                        <a:alpha val="43137"/>
                      </a:srgbClr>
                    </a:outerShdw>
                  </a:effectLst>
                </a:rPr>
                <a:t>21-29</a:t>
              </a:r>
              <a:endParaRPr lang="en-CA" sz="1050" b="1" dirty="0">
                <a:effectLst>
                  <a:outerShdw blurRad="38100" dist="38100" dir="2700000" algn="tl">
                    <a:srgbClr val="000000">
                      <a:alpha val="43137"/>
                    </a:srgbClr>
                  </a:outerShdw>
                </a:effectLst>
              </a:endParaRPr>
            </a:p>
          </p:txBody>
        </p:sp>
      </p:grpSp>
      <p:grpSp>
        <p:nvGrpSpPr>
          <p:cNvPr id="2" name="Group 1"/>
          <p:cNvGrpSpPr/>
          <p:nvPr/>
        </p:nvGrpSpPr>
        <p:grpSpPr>
          <a:xfrm>
            <a:off x="1788258" y="3855874"/>
            <a:ext cx="7127142" cy="288032"/>
            <a:chOff x="1788258" y="4343400"/>
            <a:chExt cx="7127142" cy="288032"/>
          </a:xfrm>
          <a:gradFill flip="none" rotWithShape="1">
            <a:gsLst>
              <a:gs pos="0">
                <a:srgbClr val="1648B6">
                  <a:shade val="30000"/>
                  <a:satMod val="115000"/>
                </a:srgbClr>
              </a:gs>
              <a:gs pos="50000">
                <a:srgbClr val="1648B6">
                  <a:shade val="67500"/>
                  <a:satMod val="115000"/>
                </a:srgbClr>
              </a:gs>
              <a:gs pos="100000">
                <a:srgbClr val="1648B6">
                  <a:shade val="100000"/>
                  <a:satMod val="115000"/>
                </a:srgbClr>
              </a:gs>
            </a:gsLst>
            <a:path path="circle">
              <a:fillToRect l="100000" t="100000"/>
            </a:path>
            <a:tileRect r="-100000" b="-100000"/>
          </a:gradFill>
        </p:grpSpPr>
        <p:sp>
          <p:nvSpPr>
            <p:cNvPr id="21" name="Pentagon 20"/>
            <p:cNvSpPr/>
            <p:nvPr/>
          </p:nvSpPr>
          <p:spPr>
            <a:xfrm>
              <a:off x="1788258" y="4343400"/>
              <a:ext cx="1333500" cy="288032"/>
            </a:xfrm>
            <a:prstGeom prst="homePlate">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1</a:t>
              </a:r>
              <a:endParaRPr lang="en-CA" sz="1050" b="1" dirty="0">
                <a:effectLst>
                  <a:outerShdw blurRad="38100" dist="38100" dir="2700000" algn="tl">
                    <a:srgbClr val="000000">
                      <a:alpha val="43137"/>
                    </a:srgbClr>
                  </a:outerShdw>
                </a:effectLst>
              </a:endParaRPr>
            </a:p>
          </p:txBody>
        </p:sp>
        <p:sp>
          <p:nvSpPr>
            <p:cNvPr id="22" name="Chevron 21"/>
            <p:cNvSpPr/>
            <p:nvPr/>
          </p:nvSpPr>
          <p:spPr>
            <a:xfrm>
              <a:off x="2971800" y="4343400"/>
              <a:ext cx="15240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2</a:t>
              </a:r>
              <a:endParaRPr lang="en-CA" sz="1050" b="1" dirty="0">
                <a:effectLst>
                  <a:outerShdw blurRad="38100" dist="38100" dir="2700000" algn="tl">
                    <a:srgbClr val="000000">
                      <a:alpha val="43137"/>
                    </a:srgbClr>
                  </a:outerShdw>
                </a:effectLst>
              </a:endParaRPr>
            </a:p>
          </p:txBody>
        </p:sp>
        <p:sp>
          <p:nvSpPr>
            <p:cNvPr id="23" name="Chevron 22"/>
            <p:cNvSpPr/>
            <p:nvPr/>
          </p:nvSpPr>
          <p:spPr>
            <a:xfrm>
              <a:off x="4343400" y="4343400"/>
              <a:ext cx="7620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3</a:t>
              </a:r>
              <a:endParaRPr lang="en-CA" sz="1050" b="1" dirty="0">
                <a:effectLst>
                  <a:outerShdw blurRad="38100" dist="38100" dir="2700000" algn="tl">
                    <a:srgbClr val="000000">
                      <a:alpha val="43137"/>
                    </a:srgbClr>
                  </a:outerShdw>
                </a:effectLst>
              </a:endParaRPr>
            </a:p>
          </p:txBody>
        </p:sp>
        <p:sp>
          <p:nvSpPr>
            <p:cNvPr id="24" name="Chevron 23"/>
            <p:cNvSpPr/>
            <p:nvPr/>
          </p:nvSpPr>
          <p:spPr>
            <a:xfrm>
              <a:off x="4953000" y="4343400"/>
              <a:ext cx="14478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4</a:t>
              </a:r>
              <a:endParaRPr lang="en-CA" sz="1050" b="1" dirty="0">
                <a:effectLst>
                  <a:outerShdw blurRad="38100" dist="38100" dir="2700000" algn="tl">
                    <a:srgbClr val="000000">
                      <a:alpha val="43137"/>
                    </a:srgbClr>
                  </a:outerShdw>
                </a:effectLst>
              </a:endParaRPr>
            </a:p>
          </p:txBody>
        </p:sp>
        <p:sp>
          <p:nvSpPr>
            <p:cNvPr id="25" name="Chevron 24"/>
            <p:cNvSpPr/>
            <p:nvPr/>
          </p:nvSpPr>
          <p:spPr>
            <a:xfrm>
              <a:off x="6252308" y="4343400"/>
              <a:ext cx="1443892"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5</a:t>
              </a:r>
              <a:endParaRPr lang="en-CA" sz="1050" b="1" dirty="0">
                <a:effectLst>
                  <a:outerShdw blurRad="38100" dist="38100" dir="2700000" algn="tl">
                    <a:srgbClr val="000000">
                      <a:alpha val="43137"/>
                    </a:srgbClr>
                  </a:outerShdw>
                </a:effectLst>
              </a:endParaRPr>
            </a:p>
          </p:txBody>
        </p:sp>
        <p:sp>
          <p:nvSpPr>
            <p:cNvPr id="26" name="Chevron 25"/>
            <p:cNvSpPr/>
            <p:nvPr/>
          </p:nvSpPr>
          <p:spPr>
            <a:xfrm>
              <a:off x="7543800" y="4343400"/>
              <a:ext cx="13716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6</a:t>
              </a:r>
              <a:endParaRPr lang="en-CA" sz="1050" b="1" dirty="0">
                <a:effectLst>
                  <a:outerShdw blurRad="38100" dist="38100" dir="2700000" algn="tl">
                    <a:srgbClr val="000000">
                      <a:alpha val="43137"/>
                    </a:srgbClr>
                  </a:outerShdw>
                </a:effectLst>
              </a:endParaRPr>
            </a:p>
          </p:txBody>
        </p:sp>
      </p:grpSp>
      <p:grpSp>
        <p:nvGrpSpPr>
          <p:cNvPr id="3" name="Group 2"/>
          <p:cNvGrpSpPr/>
          <p:nvPr/>
        </p:nvGrpSpPr>
        <p:grpSpPr>
          <a:xfrm>
            <a:off x="4997238" y="4615512"/>
            <a:ext cx="3918162" cy="290394"/>
            <a:chOff x="4997238" y="3062406"/>
            <a:chExt cx="3918162" cy="290394"/>
          </a:xfrm>
          <a:gradFill flip="none" rotWithShape="1">
            <a:gsLst>
              <a:gs pos="0">
                <a:srgbClr val="1648B6">
                  <a:shade val="30000"/>
                  <a:satMod val="115000"/>
                </a:srgbClr>
              </a:gs>
              <a:gs pos="50000">
                <a:srgbClr val="1648B6">
                  <a:shade val="67500"/>
                  <a:satMod val="115000"/>
                </a:srgbClr>
              </a:gs>
              <a:gs pos="100000">
                <a:srgbClr val="1648B6">
                  <a:shade val="100000"/>
                  <a:satMod val="115000"/>
                </a:srgbClr>
              </a:gs>
            </a:gsLst>
            <a:path path="circle">
              <a:fillToRect l="100000" t="100000"/>
            </a:path>
            <a:tileRect r="-100000" b="-100000"/>
          </a:gradFill>
        </p:grpSpPr>
        <p:sp>
          <p:nvSpPr>
            <p:cNvPr id="27" name="Pentagon 26"/>
            <p:cNvSpPr/>
            <p:nvPr/>
          </p:nvSpPr>
          <p:spPr>
            <a:xfrm>
              <a:off x="4997238" y="3062406"/>
              <a:ext cx="717762" cy="288032"/>
            </a:xfrm>
            <a:prstGeom prst="homePlate">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1</a:t>
              </a:r>
              <a:endParaRPr lang="en-CA" sz="1050" b="1" dirty="0">
                <a:effectLst>
                  <a:outerShdw blurRad="38100" dist="38100" dir="2700000" algn="tl">
                    <a:srgbClr val="000000">
                      <a:alpha val="43137"/>
                    </a:srgbClr>
                  </a:outerShdw>
                </a:effectLst>
              </a:endParaRPr>
            </a:p>
          </p:txBody>
        </p:sp>
        <p:sp>
          <p:nvSpPr>
            <p:cNvPr id="28" name="Chevron 27"/>
            <p:cNvSpPr/>
            <p:nvPr/>
          </p:nvSpPr>
          <p:spPr>
            <a:xfrm>
              <a:off x="5562600" y="3062406"/>
              <a:ext cx="8382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2, 3</a:t>
              </a:r>
              <a:endParaRPr lang="en-CA" sz="1050" b="1" dirty="0">
                <a:effectLst>
                  <a:outerShdw blurRad="38100" dist="38100" dir="2700000" algn="tl">
                    <a:srgbClr val="000000">
                      <a:alpha val="43137"/>
                    </a:srgbClr>
                  </a:outerShdw>
                </a:effectLst>
              </a:endParaRPr>
            </a:p>
          </p:txBody>
        </p:sp>
        <p:sp>
          <p:nvSpPr>
            <p:cNvPr id="29" name="Chevron 28"/>
            <p:cNvSpPr/>
            <p:nvPr/>
          </p:nvSpPr>
          <p:spPr>
            <a:xfrm>
              <a:off x="6248400" y="3062406"/>
              <a:ext cx="779999"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4-8</a:t>
              </a:r>
              <a:endParaRPr lang="en-CA" sz="1050" b="1" dirty="0">
                <a:effectLst>
                  <a:outerShdw blurRad="38100" dist="38100" dir="2700000" algn="tl">
                    <a:srgbClr val="000000">
                      <a:alpha val="43137"/>
                    </a:srgbClr>
                  </a:outerShdw>
                </a:effectLst>
              </a:endParaRPr>
            </a:p>
          </p:txBody>
        </p:sp>
        <p:sp>
          <p:nvSpPr>
            <p:cNvPr id="30" name="Chevron 29"/>
            <p:cNvSpPr/>
            <p:nvPr/>
          </p:nvSpPr>
          <p:spPr>
            <a:xfrm>
              <a:off x="6858000" y="3062406"/>
              <a:ext cx="8382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9-16</a:t>
              </a:r>
              <a:endParaRPr lang="en-CA" sz="1050" b="1" dirty="0">
                <a:effectLst>
                  <a:outerShdw blurRad="38100" dist="38100" dir="2700000" algn="tl">
                    <a:srgbClr val="000000">
                      <a:alpha val="43137"/>
                    </a:srgbClr>
                  </a:outerShdw>
                </a:effectLst>
              </a:endParaRPr>
            </a:p>
          </p:txBody>
        </p:sp>
        <p:sp>
          <p:nvSpPr>
            <p:cNvPr id="31" name="Chevron 30"/>
            <p:cNvSpPr/>
            <p:nvPr/>
          </p:nvSpPr>
          <p:spPr>
            <a:xfrm>
              <a:off x="7543800" y="3062406"/>
              <a:ext cx="8382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smtClean="0">
                  <a:effectLst>
                    <a:outerShdw blurRad="38100" dist="38100" dir="2700000" algn="tl">
                      <a:srgbClr val="000000">
                        <a:alpha val="43137"/>
                      </a:srgbClr>
                    </a:outerShdw>
                  </a:effectLst>
                </a:rPr>
                <a:t>17-23</a:t>
              </a:r>
              <a:endParaRPr lang="en-CA" sz="1050" b="1" dirty="0">
                <a:effectLst>
                  <a:outerShdw blurRad="38100" dist="38100" dir="2700000" algn="tl">
                    <a:srgbClr val="000000">
                      <a:alpha val="43137"/>
                    </a:srgbClr>
                  </a:outerShdw>
                </a:effectLst>
              </a:endParaRPr>
            </a:p>
          </p:txBody>
        </p:sp>
        <p:sp>
          <p:nvSpPr>
            <p:cNvPr id="32" name="Chevron 31"/>
            <p:cNvSpPr/>
            <p:nvPr/>
          </p:nvSpPr>
          <p:spPr>
            <a:xfrm>
              <a:off x="8229600" y="3064768"/>
              <a:ext cx="685800" cy="288032"/>
            </a:xfrm>
            <a:prstGeom prst="chevron">
              <a:avLst/>
            </a:prstGeom>
            <a:grp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CA" sz="1050" b="1" dirty="0" smtClean="0">
                  <a:effectLst>
                    <a:outerShdw blurRad="38100" dist="38100" dir="2700000" algn="tl">
                      <a:srgbClr val="000000">
                        <a:alpha val="43137"/>
                      </a:srgbClr>
                    </a:outerShdw>
                  </a:effectLst>
                </a:rPr>
                <a:t>24-28</a:t>
              </a:r>
              <a:endParaRPr lang="en-CA" sz="1050" b="1" dirty="0">
                <a:effectLst>
                  <a:outerShdw blurRad="38100" dist="38100" dir="2700000" algn="tl">
                    <a:srgbClr val="000000">
                      <a:alpha val="43137"/>
                    </a:srgbClr>
                  </a:outerShdw>
                </a:effectLst>
              </a:endParaRPr>
            </a:p>
          </p:txBody>
        </p:sp>
      </p:grpSp>
      <p:sp>
        <p:nvSpPr>
          <p:cNvPr id="33" name="TextBox 32"/>
          <p:cNvSpPr txBox="1"/>
          <p:nvPr/>
        </p:nvSpPr>
        <p:spPr>
          <a:xfrm rot="19553482">
            <a:off x="169563" y="3138697"/>
            <a:ext cx="1393716" cy="830997"/>
          </a:xfrm>
          <a:prstGeom prst="rect">
            <a:avLst/>
          </a:prstGeom>
          <a:noFill/>
        </p:spPr>
        <p:txBody>
          <a:bodyPr wrap="none" rtlCol="0">
            <a:spAutoFit/>
          </a:bodyPr>
          <a:lstStyle/>
          <a:p>
            <a:pPr algn="ct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Internet</a:t>
            </a:r>
          </a:p>
          <a:p>
            <a:pPr algn="ct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Explorer</a:t>
            </a:r>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ndParaRPr>
          </a:p>
        </p:txBody>
      </p:sp>
      <p:sp>
        <p:nvSpPr>
          <p:cNvPr id="34" name="TextBox 33"/>
          <p:cNvSpPr txBox="1"/>
          <p:nvPr/>
        </p:nvSpPr>
        <p:spPr>
          <a:xfrm rot="19553482">
            <a:off x="1378661" y="3856182"/>
            <a:ext cx="1017843" cy="461665"/>
          </a:xfrm>
          <a:prstGeom prst="rect">
            <a:avLst/>
          </a:prstGeom>
          <a:noFill/>
        </p:spPr>
        <p:txBody>
          <a:bodyPr wrap="none" rtlCol="0">
            <a:spAutoFit/>
          </a:bodyPr>
          <a:lstStyle/>
          <a:p>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Safari</a:t>
            </a:r>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ndParaRPr>
          </a:p>
        </p:txBody>
      </p:sp>
      <p:sp>
        <p:nvSpPr>
          <p:cNvPr id="35" name="TextBox 34"/>
          <p:cNvSpPr txBox="1"/>
          <p:nvPr/>
        </p:nvSpPr>
        <p:spPr>
          <a:xfrm rot="19553482">
            <a:off x="1932049" y="4217668"/>
            <a:ext cx="1190390" cy="461665"/>
          </a:xfrm>
          <a:prstGeom prst="rect">
            <a:avLst/>
          </a:prstGeom>
          <a:noFill/>
        </p:spPr>
        <p:txBody>
          <a:bodyPr wrap="none" rtlCol="0">
            <a:spAutoFit/>
          </a:bodyPr>
          <a:lstStyle/>
          <a:p>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Firefox</a:t>
            </a:r>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ndParaRPr>
          </a:p>
        </p:txBody>
      </p:sp>
      <p:sp>
        <p:nvSpPr>
          <p:cNvPr id="36" name="TextBox 35"/>
          <p:cNvSpPr txBox="1"/>
          <p:nvPr/>
        </p:nvSpPr>
        <p:spPr>
          <a:xfrm rot="19553482">
            <a:off x="4331112" y="4502488"/>
            <a:ext cx="1319977" cy="461665"/>
          </a:xfrm>
          <a:prstGeom prst="rect">
            <a:avLst/>
          </a:prstGeom>
          <a:noFill/>
        </p:spPr>
        <p:txBody>
          <a:bodyPr wrap="none" rtlCol="0">
            <a:spAutoFit/>
          </a:bodyPr>
          <a:lstStyle/>
          <a:p>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Chrome</a:t>
            </a:r>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ndParaRPr>
          </a:p>
        </p:txBody>
      </p:sp>
    </p:spTree>
    <p:extLst>
      <p:ext uri="{BB962C8B-B14F-4D97-AF65-F5344CB8AC3E}">
        <p14:creationId xmlns:p14="http://schemas.microsoft.com/office/powerpoint/2010/main" val="216945184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 one will win though…</a:t>
            </a:r>
            <a:endParaRPr lang="en-CA" dirty="0"/>
          </a:p>
        </p:txBody>
      </p:sp>
      <p:sp>
        <p:nvSpPr>
          <p:cNvPr id="3" name="Content Placeholder 2"/>
          <p:cNvSpPr>
            <a:spLocks noGrp="1"/>
          </p:cNvSpPr>
          <p:nvPr>
            <p:ph idx="1"/>
          </p:nvPr>
        </p:nvSpPr>
        <p:spPr/>
        <p:txBody>
          <a:bodyPr/>
          <a:lstStyle/>
          <a:p>
            <a:r>
              <a:rPr lang="en-CA" dirty="0" smtClean="0"/>
              <a:t>Device-specific browser lock out prevents one browser from ruling them all</a:t>
            </a:r>
          </a:p>
          <a:p>
            <a:pPr lvl="1"/>
            <a:r>
              <a:rPr lang="en-CA" dirty="0" err="1" smtClean="0"/>
              <a:t>iOS</a:t>
            </a:r>
            <a:r>
              <a:rPr lang="en-CA" dirty="0" smtClean="0"/>
              <a:t> = Safari</a:t>
            </a:r>
          </a:p>
          <a:p>
            <a:pPr lvl="1"/>
            <a:r>
              <a:rPr lang="en-CA" dirty="0" smtClean="0"/>
              <a:t>Windows RT = IE</a:t>
            </a:r>
          </a:p>
          <a:p>
            <a:pPr lvl="1"/>
            <a:r>
              <a:rPr lang="en-CA" dirty="0" smtClean="0"/>
              <a:t>Android = Chrome (Android Browser)</a:t>
            </a:r>
          </a:p>
          <a:p>
            <a:pPr marL="457200" lvl="1" indent="0">
              <a:buNone/>
            </a:pPr>
            <a:endParaRPr lang="en-CA" dirty="0" smtClean="0"/>
          </a:p>
          <a:p>
            <a:r>
              <a:rPr lang="en-CA" dirty="0" smtClean="0"/>
              <a:t>Google’s departure from </a:t>
            </a:r>
            <a:r>
              <a:rPr lang="en-CA" dirty="0" err="1" smtClean="0"/>
              <a:t>WebKit</a:t>
            </a:r>
            <a:r>
              <a:rPr lang="en-CA" dirty="0" smtClean="0"/>
              <a:t> no longer makes it the holy grail of web development</a:t>
            </a:r>
          </a:p>
          <a:p>
            <a:pPr lvl="1"/>
            <a:r>
              <a:rPr lang="en-CA" dirty="0" smtClean="0"/>
              <a:t>Not that all Web Kit browsers were created equal anyways…</a:t>
            </a:r>
          </a:p>
          <a:p>
            <a:pPr lvl="1"/>
            <a:endParaRPr lang="en-CA" dirty="0" smtClean="0"/>
          </a:p>
          <a:p>
            <a:r>
              <a:rPr lang="en-CA" dirty="0" smtClean="0"/>
              <a:t>The success of the web is brought about by the diversity, not a drive towards monoculture</a:t>
            </a:r>
            <a:endParaRPr lang="en-CA" dirty="0"/>
          </a:p>
        </p:txBody>
      </p:sp>
    </p:spTree>
    <p:extLst>
      <p:ext uri="{BB962C8B-B14F-4D97-AF65-F5344CB8AC3E}">
        <p14:creationId xmlns:p14="http://schemas.microsoft.com/office/powerpoint/2010/main" val="2039541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002060"/>
                </a:solidFill>
              </a:rPr>
              <a:t>competition is good thing</a:t>
            </a:r>
          </a:p>
        </p:txBody>
      </p:sp>
      <p:pic>
        <p:nvPicPr>
          <p:cNvPr id="1026" name="Picture 2" descr="http://farm3.staticflickr.com/2206/2405297371_34f87ec771_o.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304800" y="1731392"/>
            <a:ext cx="5105400" cy="354819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5638800" y="1600200"/>
            <a:ext cx="3276600" cy="4419600"/>
          </a:xfrm>
        </p:spPr>
        <p:txBody>
          <a:bodyPr/>
          <a:lstStyle/>
          <a:p>
            <a:r>
              <a:rPr lang="en-CA" dirty="0" smtClean="0"/>
              <a:t>Promotes innovation</a:t>
            </a:r>
          </a:p>
          <a:p>
            <a:endParaRPr lang="en-CA" sz="1800" dirty="0" smtClean="0"/>
          </a:p>
          <a:p>
            <a:r>
              <a:rPr lang="en-CA" dirty="0" smtClean="0"/>
              <a:t>Exposes weakness</a:t>
            </a:r>
          </a:p>
          <a:p>
            <a:endParaRPr lang="en-CA" sz="1800" dirty="0" smtClean="0"/>
          </a:p>
          <a:p>
            <a:r>
              <a:rPr lang="en-CA" dirty="0" smtClean="0"/>
              <a:t>Applies learning from failure</a:t>
            </a:r>
          </a:p>
        </p:txBody>
      </p:sp>
    </p:spTree>
    <p:extLst>
      <p:ext uri="{BB962C8B-B14F-4D97-AF65-F5344CB8AC3E}">
        <p14:creationId xmlns:p14="http://schemas.microsoft.com/office/powerpoint/2010/main" val="3425111838"/>
      </p:ext>
    </p:extLst>
  </p:cSld>
  <p:clrMapOvr>
    <a:masterClrMapping/>
  </p:clrMapOvr>
  <p:transition>
    <p:wipe/>
  </p:transition>
</p:sld>
</file>

<file path=ppt/theme/theme1.xml><?xml version="1.0" encoding="utf-8"?>
<a:theme xmlns:a="http://schemas.openxmlformats.org/drawingml/2006/main" name="Default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TotalTime>
  <Words>1569</Words>
  <Application>Microsoft Office PowerPoint</Application>
  <PresentationFormat>On-screen Show (4:3)</PresentationFormat>
  <Paragraphs>321</Paragraphs>
  <Slides>37</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Andy</vt:lpstr>
      <vt:lpstr>Arial</vt:lpstr>
      <vt:lpstr>Calibri</vt:lpstr>
      <vt:lpstr>Cambria</vt:lpstr>
      <vt:lpstr>Consolas</vt:lpstr>
      <vt:lpstr>Segoe UI</vt:lpstr>
      <vt:lpstr>Segoe UI Semibold</vt:lpstr>
      <vt:lpstr>Segoe WP SemiLight</vt:lpstr>
      <vt:lpstr>Times New Roman</vt:lpstr>
      <vt:lpstr>Wingdings</vt:lpstr>
      <vt:lpstr>Default Design</vt:lpstr>
      <vt:lpstr>The State of (Corporate) HTML5</vt:lpstr>
      <vt:lpstr>PowerPoint Presentation</vt:lpstr>
      <vt:lpstr>in this session…</vt:lpstr>
      <vt:lpstr>the web has evolved</vt:lpstr>
      <vt:lpstr>the web has evolved</vt:lpstr>
      <vt:lpstr>the web has evolved</vt:lpstr>
      <vt:lpstr>we’re pushing to maximum warp!</vt:lpstr>
      <vt:lpstr>no one will win though…</vt:lpstr>
      <vt:lpstr>competition is good thing</vt:lpstr>
      <vt:lpstr>if we could say the web was “n-1”…</vt:lpstr>
      <vt:lpstr>…meanwhile, back in IT land</vt:lpstr>
      <vt:lpstr>as a web developer, the reality is…</vt:lpstr>
      <vt:lpstr>back to basics</vt:lpstr>
      <vt:lpstr>back to basics</vt:lpstr>
      <vt:lpstr>shipping standards compliant apps</vt:lpstr>
      <vt:lpstr>shipping standards compliant apps</vt:lpstr>
      <vt:lpstr>shipping standards compliant apps</vt:lpstr>
      <vt:lpstr>shipping standards compliant apps</vt:lpstr>
      <vt:lpstr>shipping standards compliant apps</vt:lpstr>
      <vt:lpstr>shipping standards compliant apps</vt:lpstr>
      <vt:lpstr>shipping standards compliant apps</vt:lpstr>
      <vt:lpstr>Validators in action</vt:lpstr>
      <vt:lpstr>taking advantage of the latest</vt:lpstr>
      <vt:lpstr>structural elements</vt:lpstr>
      <vt:lpstr>Modernizr</vt:lpstr>
      <vt:lpstr>controls</vt:lpstr>
      <vt:lpstr>Polyfills</vt:lpstr>
      <vt:lpstr>layout and styling</vt:lpstr>
      <vt:lpstr>drag &amp; drop</vt:lpstr>
      <vt:lpstr>web sockets</vt:lpstr>
      <vt:lpstr>SignalR</vt:lpstr>
      <vt:lpstr>data storage</vt:lpstr>
      <vt:lpstr>JStorage</vt:lpstr>
      <vt:lpstr>supporting apps with incompatibilities</vt:lpstr>
      <vt:lpstr>testing across the spectrum</vt:lpstr>
      <vt:lpstr>next steps</vt:lpstr>
      <vt:lpstr>resources</vt:lpstr>
    </vt:vector>
  </TitlesOfParts>
  <Company>Koob Industries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API-enabled Applications with ASP.NET MVC and Web API</dc:title>
  <dc:creator>Colin Bowern</dc:creator>
  <cp:lastModifiedBy>Colin Bowern</cp:lastModifiedBy>
  <cp:revision>46</cp:revision>
  <dcterms:created xsi:type="dcterms:W3CDTF">2003-01-14T22:50:09Z</dcterms:created>
  <dcterms:modified xsi:type="dcterms:W3CDTF">2013-05-19T20:25:11Z</dcterms:modified>
</cp:coreProperties>
</file>