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21" r:id="rId4"/>
    <p:sldId id="328" r:id="rId5"/>
    <p:sldId id="308" r:id="rId6"/>
    <p:sldId id="309" r:id="rId7"/>
    <p:sldId id="320" r:id="rId8"/>
    <p:sldId id="310" r:id="rId9"/>
    <p:sldId id="311" r:id="rId10"/>
    <p:sldId id="313" r:id="rId11"/>
    <p:sldId id="322" r:id="rId12"/>
    <p:sldId id="312" r:id="rId13"/>
    <p:sldId id="314" r:id="rId14"/>
    <p:sldId id="315" r:id="rId15"/>
    <p:sldId id="316" r:id="rId16"/>
    <p:sldId id="317" r:id="rId17"/>
    <p:sldId id="319" r:id="rId18"/>
    <p:sldId id="318" r:id="rId19"/>
    <p:sldId id="323" r:id="rId20"/>
    <p:sldId id="324" r:id="rId21"/>
    <p:sldId id="329" r:id="rId22"/>
    <p:sldId id="325" r:id="rId23"/>
    <p:sldId id="326" r:id="rId24"/>
    <p:sldId id="327" r:id="rId25"/>
    <p:sldId id="30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90" autoAdjust="0"/>
  </p:normalViewPr>
  <p:slideViewPr>
    <p:cSldViewPr>
      <p:cViewPr>
        <p:scale>
          <a:sx n="103" d="100"/>
          <a:sy n="103" d="100"/>
        </p:scale>
        <p:origin x="-180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v_pres_ti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444875"/>
            <a:ext cx="76882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bv_pres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270125"/>
            <a:ext cx="367982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1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502200" y="3975401"/>
            <a:ext cx="6137993" cy="1478815"/>
          </a:xfrm>
          <a:ln/>
        </p:spPr>
        <p:txBody>
          <a:bodyPr tIns="45720" bIns="45720" anchor="t"/>
          <a:lstStyle>
            <a:lvl1pPr algn="l">
              <a:defRPr sz="4400" b="1" i="0" spc="0">
                <a:solidFill>
                  <a:schemeClr val="bg1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6255" y="3659188"/>
            <a:ext cx="6167434" cy="317500"/>
          </a:xfrm>
        </p:spPr>
        <p:txBody>
          <a:bodyPr/>
          <a:lstStyle>
            <a:lvl1pPr>
              <a:buNone/>
              <a:defRPr sz="180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98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69900" y="1588"/>
            <a:ext cx="8255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defRPr/>
            </a:pPr>
            <a:r>
              <a:rPr lang="en-US" sz="3000" b="1" kern="0" spc="-15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0644"/>
            <a:ext cx="3008313" cy="1162050"/>
          </a:xfrm>
        </p:spPr>
        <p:txBody>
          <a:bodyPr>
            <a:normAutofit/>
          </a:bodyPr>
          <a:lstStyle>
            <a:lvl1pPr algn="l">
              <a:defRPr sz="2000" b="1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644"/>
            <a:ext cx="5111750" cy="4658281"/>
          </a:xfrm>
        </p:spPr>
        <p:txBody>
          <a:bodyPr>
            <a:normAutofit/>
          </a:bodyPr>
          <a:lstStyle>
            <a:lvl1pPr marL="225425" indent="-225425">
              <a:buClr>
                <a:schemeClr val="accent5"/>
              </a:buClr>
              <a:buFont typeface="Arial" pitchFamily="34" charset="0"/>
              <a:buChar char="»"/>
              <a:defRPr sz="3200"/>
            </a:lvl1pPr>
            <a:lvl2pPr>
              <a:buClr>
                <a:schemeClr val="accent5"/>
              </a:buClr>
              <a:buFont typeface="Arial" pitchFamily="34" charset="0"/>
              <a:buChar char="»"/>
              <a:defRPr sz="2800"/>
            </a:lvl2pPr>
            <a:lvl3pPr>
              <a:buClr>
                <a:schemeClr val="accent5"/>
              </a:buClr>
              <a:buFont typeface="Arial" pitchFamily="34" charset="0"/>
              <a:buChar char="»"/>
              <a:defRPr sz="2400"/>
            </a:lvl3pPr>
            <a:lvl4pPr>
              <a:buClr>
                <a:schemeClr val="accent5"/>
              </a:buClr>
              <a:buFont typeface="Arial" pitchFamily="34" charset="0"/>
              <a:buChar char="»"/>
              <a:defRPr sz="2000"/>
            </a:lvl4pPr>
            <a:lvl5pPr>
              <a:buClr>
                <a:schemeClr val="accent5"/>
              </a:buClr>
              <a:buFont typeface="Arial" pitchFamily="34" charset="0"/>
              <a:buChar char="»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32694"/>
            <a:ext cx="3008313" cy="3496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69900" y="1588"/>
            <a:ext cx="8255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defRPr/>
            </a:pPr>
            <a:r>
              <a:rPr lang="en-US" sz="3000" b="1" kern="0" spc="-15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30080"/>
            <a:ext cx="5486400" cy="307777"/>
          </a:xfrm>
        </p:spPr>
        <p:txBody>
          <a:bodyPr>
            <a:spAutoFit/>
          </a:bodyPr>
          <a:lstStyle>
            <a:lvl1pPr algn="l">
              <a:defRPr sz="2000" b="1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09271"/>
            <a:ext cx="54864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5507" y="1270000"/>
            <a:ext cx="3052118" cy="2221121"/>
          </a:xfrm>
        </p:spPr>
        <p:txBody>
          <a:bodyPr vert="eaVert"/>
          <a:lstStyle>
            <a:lvl1pPr>
              <a:buClr>
                <a:schemeClr val="accent5"/>
              </a:buClr>
              <a:buFont typeface="Arial" pitchFamily="34" charset="0"/>
              <a:buChar char="»"/>
              <a:defRPr/>
            </a:lvl1pPr>
            <a:lvl2pPr>
              <a:buClr>
                <a:schemeClr val="accent5"/>
              </a:buClr>
              <a:buFont typeface="Arial" pitchFamily="34" charset="0"/>
              <a:buChar char="»"/>
              <a:defRPr/>
            </a:lvl2pPr>
            <a:lvl3pPr>
              <a:buClr>
                <a:schemeClr val="accent5"/>
              </a:buClr>
              <a:buFont typeface="Arial" pitchFamily="34" charset="0"/>
              <a:buChar char="»"/>
              <a:defRPr/>
            </a:lvl3pPr>
            <a:lvl4pPr>
              <a:buClr>
                <a:schemeClr val="accent5"/>
              </a:buClr>
              <a:buFont typeface="Arial" pitchFamily="34" charset="0"/>
              <a:buChar char="»"/>
              <a:defRPr/>
            </a:lvl4pPr>
            <a:lvl5pPr>
              <a:buClr>
                <a:schemeClr val="accent5"/>
              </a:buCl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0184" y="25400"/>
            <a:ext cx="646331" cy="5918200"/>
          </a:xfrm>
        </p:spPr>
        <p:txBody>
          <a:bodyPr vert="eaVer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1646" y="25400"/>
            <a:ext cx="2313454" cy="5918200"/>
          </a:xfrm>
        </p:spPr>
        <p:txBody>
          <a:bodyPr vert="eaVert"/>
          <a:lstStyle>
            <a:lvl1pPr>
              <a:buClr>
                <a:schemeClr val="accent5"/>
              </a:buClr>
              <a:buFont typeface="Arial" pitchFamily="34" charset="0"/>
              <a:buChar char="»"/>
              <a:defRPr/>
            </a:lvl1pPr>
            <a:lvl2pPr>
              <a:buClr>
                <a:schemeClr val="accent5"/>
              </a:buClr>
              <a:buFont typeface="Arial" pitchFamily="34" charset="0"/>
              <a:buChar char="»"/>
              <a:defRPr/>
            </a:lvl2pPr>
            <a:lvl3pPr>
              <a:buClr>
                <a:schemeClr val="accent5"/>
              </a:buClr>
              <a:buFont typeface="Arial" pitchFamily="34" charset="0"/>
              <a:buChar char="»"/>
              <a:defRPr/>
            </a:lvl3pPr>
            <a:lvl4pPr>
              <a:buClr>
                <a:schemeClr val="accent5"/>
              </a:buClr>
              <a:buFont typeface="Arial" pitchFamily="34" charset="0"/>
              <a:buChar char="»"/>
              <a:defRPr/>
            </a:lvl4pPr>
            <a:lvl5pPr>
              <a:buClr>
                <a:schemeClr val="accent5"/>
              </a:buCl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00150"/>
            <a:ext cx="4000500" cy="2590452"/>
          </a:xfrm>
        </p:spPr>
        <p:txBody>
          <a:bodyPr/>
          <a:lstStyle>
            <a:lvl1pPr marL="228600" indent="-228600">
              <a:buClr>
                <a:schemeClr val="accent5"/>
              </a:buClr>
              <a:buFont typeface="Arial" pitchFamily="34" charset="0"/>
              <a:buChar char="»"/>
              <a:defRPr/>
            </a:lvl1pPr>
            <a:lvl2pPr>
              <a:buClr>
                <a:schemeClr val="accent5"/>
              </a:buClr>
              <a:buFont typeface="Arial" pitchFamily="34" charset="0"/>
              <a:buChar char="»"/>
              <a:defRPr/>
            </a:lvl2pPr>
            <a:lvl3pPr>
              <a:buClr>
                <a:schemeClr val="accent5"/>
              </a:buClr>
              <a:buFont typeface="Arial" pitchFamily="34" charset="0"/>
              <a:buChar char="»"/>
              <a:defRPr/>
            </a:lvl3pPr>
            <a:lvl4pPr>
              <a:buClr>
                <a:schemeClr val="accent5"/>
              </a:buClr>
              <a:buFont typeface="Arial" pitchFamily="34" charset="0"/>
              <a:buChar char="»"/>
              <a:defRPr/>
            </a:lvl4pPr>
            <a:lvl5pPr>
              <a:buClr>
                <a:schemeClr val="accent5"/>
              </a:buCl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33900" y="1200150"/>
            <a:ext cx="4000500" cy="46166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9900" y="2382"/>
            <a:ext cx="8255000" cy="8874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8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2"/>
          <p:cNvSpPr>
            <a:spLocks noGrp="1"/>
          </p:cNvSpPr>
          <p:nvPr>
            <p:ph type="body" sz="half" idx="13"/>
          </p:nvPr>
        </p:nvSpPr>
        <p:spPr>
          <a:xfrm>
            <a:off x="4533900" y="1200150"/>
            <a:ext cx="4000500" cy="2590452"/>
          </a:xfrm>
        </p:spPr>
        <p:txBody>
          <a:bodyPr/>
          <a:lstStyle>
            <a:lvl1pPr marL="228600" indent="-228600">
              <a:buClr>
                <a:schemeClr val="accent5"/>
              </a:buClr>
              <a:buFont typeface="Arial" pitchFamily="34" charset="0"/>
              <a:buChar char="»"/>
              <a:defRPr/>
            </a:lvl1pPr>
            <a:lvl2pPr>
              <a:buClr>
                <a:schemeClr val="accent5"/>
              </a:buClr>
              <a:buFont typeface="Arial" pitchFamily="34" charset="0"/>
              <a:buChar char="»"/>
              <a:defRPr/>
            </a:lvl2pPr>
            <a:lvl3pPr>
              <a:buClr>
                <a:schemeClr val="accent5"/>
              </a:buClr>
              <a:buFont typeface="Arial" pitchFamily="34" charset="0"/>
              <a:buChar char="»"/>
              <a:defRPr/>
            </a:lvl3pPr>
            <a:lvl4pPr>
              <a:buClr>
                <a:schemeClr val="accent5"/>
              </a:buClr>
              <a:buFont typeface="Arial" pitchFamily="34" charset="0"/>
              <a:buChar char="»"/>
              <a:defRPr/>
            </a:lvl4pPr>
            <a:lvl5pPr>
              <a:buClr>
                <a:schemeClr val="accent5"/>
              </a:buCl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381000" y="1200150"/>
            <a:ext cx="4000500" cy="46166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9900" y="3198"/>
            <a:ext cx="8255000" cy="8874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5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9075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588"/>
            <a:ext cx="8470900" cy="88741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00668"/>
            <a:ext cx="8467725" cy="2221121"/>
          </a:xfrm>
        </p:spPr>
        <p:txBody>
          <a:bodyPr/>
          <a:lstStyle>
            <a:lvl1pPr>
              <a:buClr>
                <a:schemeClr val="accent5"/>
              </a:buClr>
              <a:buFont typeface="Arial" pitchFamily="34" charset="0"/>
              <a:buChar char="»"/>
              <a:defRPr/>
            </a:lvl1pPr>
            <a:lvl2pPr>
              <a:buClr>
                <a:schemeClr val="accent5"/>
              </a:buClr>
              <a:buFont typeface="Arial" pitchFamily="34" charset="0"/>
              <a:buChar char="»"/>
              <a:defRPr/>
            </a:lvl2pPr>
            <a:lvl3pPr>
              <a:buClr>
                <a:schemeClr val="accent5"/>
              </a:buClr>
              <a:buFont typeface="Arial" pitchFamily="34" charset="0"/>
              <a:buChar char="»"/>
              <a:defRPr/>
            </a:lvl3pPr>
            <a:lvl4pPr>
              <a:buClr>
                <a:schemeClr val="accent5"/>
              </a:buClr>
              <a:buFont typeface="Arial" pitchFamily="34" charset="0"/>
              <a:buChar char="»"/>
              <a:defRPr/>
            </a:lvl4pPr>
            <a:lvl5pPr>
              <a:buClr>
                <a:schemeClr val="accent5"/>
              </a:buCl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9075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588"/>
            <a:ext cx="8255000" cy="88741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00668"/>
            <a:ext cx="8467725" cy="2221121"/>
          </a:xfrm>
        </p:spPr>
        <p:txBody>
          <a:bodyPr/>
          <a:lstStyle>
            <a:lvl1pPr>
              <a:buClr>
                <a:schemeClr val="accent5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2pPr>
            <a:lvl3pPr>
              <a:buClr>
                <a:schemeClr val="accent5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3pPr>
            <a:lvl4pPr>
              <a:buClr>
                <a:schemeClr val="accent5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4pPr>
            <a:lvl5pPr>
              <a:buClr>
                <a:schemeClr val="accent5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bv_pres_ti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444875"/>
            <a:ext cx="76882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bv_pres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270125"/>
            <a:ext cx="367982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502200" y="3975401"/>
            <a:ext cx="6137993" cy="1478815"/>
          </a:xfrm>
          <a:ln/>
        </p:spPr>
        <p:txBody>
          <a:bodyPr tIns="45720" bIns="45720" anchor="t"/>
          <a:lstStyle>
            <a:lvl1pPr algn="l">
              <a:defRPr sz="4400" b="1" i="0" spc="-150">
                <a:solidFill>
                  <a:schemeClr val="bg1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381"/>
            <a:ext cx="8255000" cy="8874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560" y="1200150"/>
            <a:ext cx="4000500" cy="2929007"/>
          </a:xfrm>
        </p:spPr>
        <p:txBody>
          <a:bodyPr/>
          <a:lstStyle>
            <a:lvl1pPr marL="225425" indent="-225425">
              <a:buClr>
                <a:schemeClr val="accent5"/>
              </a:buClr>
              <a:buFont typeface="Arial" pitchFamily="34" charset="0"/>
              <a:buChar char="»"/>
              <a:defRPr sz="2800"/>
            </a:lvl1pPr>
            <a:lvl2pPr>
              <a:buClr>
                <a:schemeClr val="accent5"/>
              </a:buClr>
              <a:buFont typeface="Arial" pitchFamily="34" charset="0"/>
              <a:buChar char="»"/>
              <a:defRPr sz="2400"/>
            </a:lvl2pPr>
            <a:lvl3pPr>
              <a:buClr>
                <a:schemeClr val="accent5"/>
              </a:buClr>
              <a:buFont typeface="Arial" pitchFamily="34" charset="0"/>
              <a:buChar char="»"/>
              <a:defRPr sz="2000"/>
            </a:lvl3pPr>
            <a:lvl4pPr>
              <a:buClr>
                <a:schemeClr val="accent5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5"/>
              </a:buClr>
              <a:buFont typeface="Arial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5340" y="1200150"/>
            <a:ext cx="4000500" cy="2929007"/>
          </a:xfrm>
        </p:spPr>
        <p:txBody>
          <a:bodyPr/>
          <a:lstStyle>
            <a:lvl1pPr marL="225425" indent="-225425">
              <a:buClr>
                <a:schemeClr val="accent5"/>
              </a:buClr>
              <a:buFont typeface="Arial" pitchFamily="34" charset="0"/>
              <a:buChar char="»"/>
              <a:defRPr sz="2800"/>
            </a:lvl1pPr>
            <a:lvl2pPr>
              <a:buClr>
                <a:schemeClr val="accent5"/>
              </a:buClr>
              <a:buFont typeface="Arial" pitchFamily="34" charset="0"/>
              <a:buChar char="»"/>
              <a:defRPr sz="2400"/>
            </a:lvl2pPr>
            <a:lvl3pPr>
              <a:buClr>
                <a:schemeClr val="accent5"/>
              </a:buClr>
              <a:buFont typeface="Arial" pitchFamily="34" charset="0"/>
              <a:buChar char="»"/>
              <a:defRPr sz="2000"/>
            </a:lvl3pPr>
            <a:lvl4pPr>
              <a:buClr>
                <a:schemeClr val="accent5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5"/>
              </a:buClr>
              <a:buFont typeface="Arial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6" y="2130"/>
            <a:ext cx="8241505" cy="888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512" y="1229066"/>
            <a:ext cx="4019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8857" y="1213386"/>
            <a:ext cx="4009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647560" y="1889778"/>
            <a:ext cx="4000500" cy="2805896"/>
          </a:xfrm>
        </p:spPr>
        <p:txBody>
          <a:bodyPr/>
          <a:lstStyle>
            <a:lvl1pPr marL="225425" indent="-225425">
              <a:buClr>
                <a:schemeClr val="accent5"/>
              </a:buClr>
              <a:buFont typeface="Arial" pitchFamily="34" charset="0"/>
              <a:buChar char="»"/>
              <a:defRPr sz="2400" b="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buFont typeface="Arial" pitchFamily="34" charset="0"/>
              <a:buChar char="»"/>
              <a:defRPr sz="2400"/>
            </a:lvl2pPr>
            <a:lvl3pPr>
              <a:buClr>
                <a:schemeClr val="accent5"/>
              </a:buClr>
              <a:buFont typeface="Arial" pitchFamily="34" charset="0"/>
              <a:buChar char="»"/>
              <a:defRPr sz="2000"/>
            </a:lvl3pPr>
            <a:lvl4pPr>
              <a:buClr>
                <a:schemeClr val="accent5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5"/>
              </a:buClr>
              <a:buFont typeface="Arial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855340" y="1889778"/>
            <a:ext cx="4000500" cy="2805896"/>
          </a:xfrm>
        </p:spPr>
        <p:txBody>
          <a:bodyPr/>
          <a:lstStyle>
            <a:lvl1pPr marL="225425" indent="-225425">
              <a:buClr>
                <a:schemeClr val="accent5"/>
              </a:buClr>
              <a:buFont typeface="Arial" pitchFamily="34" charset="0"/>
              <a:buChar char="»"/>
              <a:defRPr sz="2400" b="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buFont typeface="Arial" pitchFamily="34" charset="0"/>
              <a:buChar char="»"/>
              <a:defRPr sz="2400"/>
            </a:lvl2pPr>
            <a:lvl3pPr>
              <a:buClr>
                <a:schemeClr val="accent5"/>
              </a:buClr>
              <a:buFont typeface="Arial" pitchFamily="34" charset="0"/>
              <a:buChar char="»"/>
              <a:defRPr sz="2000"/>
            </a:lvl3pPr>
            <a:lvl4pPr>
              <a:buClr>
                <a:schemeClr val="accent5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5"/>
              </a:buClr>
              <a:buFont typeface="Arial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31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9900" y="1588"/>
            <a:ext cx="8255000" cy="8874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63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70000"/>
            <a:ext cx="8467725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0"/>
            <a:ext cx="8470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Oval 11"/>
          <p:cNvSpPr>
            <a:spLocks noChangeArrowheads="1"/>
          </p:cNvSpPr>
          <p:nvPr/>
        </p:nvSpPr>
        <p:spPr bwMode="auto">
          <a:xfrm>
            <a:off x="7245350" y="255588"/>
            <a:ext cx="823913" cy="822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/>
              <a:ea typeface="ＭＳ Ｐゴシック" pitchFamily="-110" charset="-128"/>
              <a:cs typeface="Arial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957263" y="6357938"/>
            <a:ext cx="3449637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3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11175" y="6359525"/>
            <a:ext cx="373063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46464"/>
                </a:solidFill>
              </a:defRPr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ts val="1200"/>
        </a:spcAft>
        <a:defRPr sz="3000" b="1">
          <a:solidFill>
            <a:schemeClr val="bg1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ts val="1200"/>
        </a:spcAft>
        <a:defRPr sz="3000" b="1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ts val="1200"/>
        </a:spcAft>
        <a:defRPr sz="3000" b="1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ts val="1200"/>
        </a:spcAft>
        <a:defRPr sz="3000" b="1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ts val="1200"/>
        </a:spcAft>
        <a:defRPr sz="3000" b="1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ＭＳ Ｐゴシック" pitchFamily="34" charset="-128"/>
        </a:defRPr>
      </a:lvl9pPr>
    </p:titleStyle>
    <p:bodyStyle>
      <a:lvl1pPr marL="227013" indent="-227013" algn="l" rtl="0" eaLnBrk="1" fontAlgn="base" hangingPunct="1">
        <a:spcBef>
          <a:spcPct val="0"/>
        </a:spcBef>
        <a:spcAft>
          <a:spcPts val="950"/>
        </a:spcAft>
        <a:buClr>
          <a:srgbClr val="646464"/>
        </a:buClr>
        <a:buSzPct val="100000"/>
        <a:buFont typeface="Arial" charset="0"/>
        <a:buChar char="»"/>
        <a:defRPr sz="2400" b="1">
          <a:solidFill>
            <a:schemeClr val="bg1"/>
          </a:solidFill>
          <a:latin typeface="Arial"/>
          <a:ea typeface="+mn-ea"/>
          <a:cs typeface="Arial"/>
        </a:defRPr>
      </a:lvl1pPr>
      <a:lvl2pPr marL="571500" indent="-227013" algn="l" rtl="0" eaLnBrk="1" fontAlgn="base" hangingPunct="1">
        <a:spcBef>
          <a:spcPct val="0"/>
        </a:spcBef>
        <a:spcAft>
          <a:spcPts val="1550"/>
        </a:spcAft>
        <a:buClr>
          <a:srgbClr val="646464"/>
        </a:buClr>
        <a:buSzPct val="100000"/>
        <a:buFont typeface="Arial" charset="0"/>
        <a:buChar char="»"/>
        <a:defRPr>
          <a:solidFill>
            <a:schemeClr val="bg1"/>
          </a:solidFill>
          <a:latin typeface="Arial"/>
          <a:ea typeface="+mn-ea"/>
          <a:cs typeface="Arial"/>
        </a:defRPr>
      </a:lvl2pPr>
      <a:lvl3pPr marL="800100" indent="-228600" algn="l" rtl="0" eaLnBrk="1" fontAlgn="base" hangingPunct="1">
        <a:spcBef>
          <a:spcPct val="0"/>
        </a:spcBef>
        <a:spcAft>
          <a:spcPts val="1550"/>
        </a:spcAft>
        <a:buClr>
          <a:srgbClr val="646464"/>
        </a:buClr>
        <a:buSzPct val="100000"/>
        <a:buFont typeface="Arial" charset="0"/>
        <a:buChar char="»"/>
        <a:defRPr sz="1600">
          <a:solidFill>
            <a:schemeClr val="bg1"/>
          </a:solidFill>
          <a:latin typeface="Arial"/>
          <a:ea typeface="+mn-ea"/>
          <a:cs typeface="Arial"/>
        </a:defRPr>
      </a:lvl3pPr>
      <a:lvl4pPr marL="1027113" indent="-227013" algn="l" rtl="0" eaLnBrk="1" fontAlgn="base" hangingPunct="1">
        <a:spcBef>
          <a:spcPct val="0"/>
        </a:spcBef>
        <a:spcAft>
          <a:spcPts val="1550"/>
        </a:spcAft>
        <a:buClr>
          <a:srgbClr val="646464"/>
        </a:buClr>
        <a:buSzPct val="100000"/>
        <a:buFont typeface="Arial" charset="0"/>
        <a:buChar char="»"/>
        <a:defRPr sz="1600">
          <a:solidFill>
            <a:schemeClr val="bg1"/>
          </a:solidFill>
          <a:latin typeface="Arial"/>
          <a:ea typeface="+mn-ea"/>
          <a:cs typeface="Arial"/>
        </a:defRPr>
      </a:lvl4pPr>
      <a:lvl5pPr marL="1254125" indent="-227013" algn="l" rtl="0" eaLnBrk="1" fontAlgn="base" hangingPunct="1">
        <a:spcBef>
          <a:spcPct val="0"/>
        </a:spcBef>
        <a:spcAft>
          <a:spcPts val="1550"/>
        </a:spcAft>
        <a:buClr>
          <a:srgbClr val="646464"/>
        </a:buClr>
        <a:buSzPct val="100000"/>
        <a:buFont typeface="Arial" charset="0"/>
        <a:buChar char="»"/>
        <a:defRPr sz="16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0"/>
        </a:spcBef>
        <a:spcAft>
          <a:spcPct val="33000"/>
        </a:spcAft>
        <a:buClr>
          <a:schemeClr val="accent2"/>
        </a:buClr>
        <a:buFont typeface="Arial" charset="0"/>
        <a:buChar char="–"/>
        <a:defRPr>
          <a:solidFill>
            <a:srgbClr val="383838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0"/>
        </a:spcBef>
        <a:spcAft>
          <a:spcPct val="33000"/>
        </a:spcAft>
        <a:buClr>
          <a:schemeClr val="accent2"/>
        </a:buClr>
        <a:buFont typeface="Arial" charset="0"/>
        <a:buChar char="–"/>
        <a:defRPr>
          <a:solidFill>
            <a:srgbClr val="383838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0"/>
        </a:spcBef>
        <a:spcAft>
          <a:spcPct val="33000"/>
        </a:spcAft>
        <a:buClr>
          <a:schemeClr val="accent2"/>
        </a:buClr>
        <a:buFont typeface="Arial" charset="0"/>
        <a:buChar char="–"/>
        <a:defRPr>
          <a:solidFill>
            <a:srgbClr val="383838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0"/>
        </a:spcBef>
        <a:spcAft>
          <a:spcPct val="33000"/>
        </a:spcAft>
        <a:buClr>
          <a:schemeClr val="accent2"/>
        </a:buClr>
        <a:buFont typeface="Arial" charset="0"/>
        <a:buChar char="–"/>
        <a:defRPr>
          <a:solidFill>
            <a:srgbClr val="38383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.stanford.edu/protovis/docs/label.html" TargetMode="Externa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.stanford.edu/protovis/docs/interaction.html" TargetMode="Externa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-sterne/Protovis-Tutoria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.stanford.edu/protovis/jsdoc/symbols/pv.Behavior.select.html" TargetMode="Externa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is.stanford.edu/protovis/docs/" TargetMode="External"/><Relationship Id="rId4" Type="http://schemas.openxmlformats.org/officeDocument/2006/relationships/hyperlink" Target="http://multimedia.journalism.berkeley.edu/tutorials/protovis-javascript-charts-part-1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.stanford.edu/files/2009-Protovis-InfoVi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.stanford.edu/protovis/ex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8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vis.stanford.edu/protovis/docs/scal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Protovis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04</a:t>
            </a:r>
            <a:r>
              <a:rPr lang="en-US" sz="1200" dirty="0" smtClean="0"/>
              <a:t>/14/</a:t>
            </a:r>
            <a:r>
              <a:rPr lang="en-US" sz="1200" dirty="0"/>
              <a:t>2011     v0.1 </a:t>
            </a:r>
            <a:br>
              <a:rPr lang="en-US" sz="1200" dirty="0"/>
            </a:br>
            <a:r>
              <a:rPr lang="en-US" sz="1200" dirty="0"/>
              <a:t>    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Brendan </a:t>
            </a:r>
            <a:r>
              <a:rPr lang="en-US" sz="1200" dirty="0" smtClean="0"/>
              <a:t>Sterne      Labs </a:t>
            </a:r>
            <a:r>
              <a:rPr lang="en-US" sz="1200" dirty="0" smtClean="0"/>
              <a:t>Architect, </a:t>
            </a:r>
            <a:r>
              <a:rPr lang="en-US" sz="1200" dirty="0" err="1" smtClean="0"/>
              <a:t>Bazaaarvoice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9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Marks - 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672518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   x =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</a:t>
            </a:r>
            <a:r>
              <a:rPr lang="pl-PL" b="1" dirty="0" smtClean="0">
                <a:solidFill>
                  <a:srgbClr val="CCFFCC"/>
                </a:solidFill>
                <a:latin typeface="Consolas"/>
                <a:cs typeface="Consolas"/>
              </a:rPr>
              <a:t>reviews.length-1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.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(0,w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),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)).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…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panel.add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pl-PL" b="1" dirty="0" err="1" smtClean="0">
                <a:solidFill>
                  <a:srgbClr val="CCFFCC"/>
                </a:solidFill>
                <a:latin typeface="Consolas"/>
                <a:cs typeface="Consolas"/>
              </a:rPr>
              <a:t>pv.Line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	.data(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(d) y(d))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/reviews.length-2);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.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lineWidth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(2)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strokeStyle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("red")</a:t>
            </a:r>
          </a:p>
          <a:p>
            <a:endParaRPr lang="it-IT" b="1" dirty="0">
              <a:solidFill>
                <a:srgbClr val="D9D9D9"/>
              </a:solidFill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657600"/>
            <a:ext cx="1422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Marks - Wedge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54560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   </a:t>
            </a:r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maxr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 = </a:t>
            </a:r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Math.min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w,h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)/2-5,</a:t>
            </a:r>
          </a:p>
          <a:p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CBF1D2"/>
                </a:solidFill>
                <a:latin typeface="Consolas"/>
                <a:cs typeface="Consolas"/>
              </a:rPr>
              <a:t>   r 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= new </a:t>
            </a:r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pv.Scale.root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(0,pv.max(reviews)).range(0,maxr)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…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endParaRPr lang="pl-PL" b="1" dirty="0">
              <a:solidFill>
                <a:srgbClr val="CBF1D2"/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pv.Wedge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.bottom(h/2)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left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(w/2)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angle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Math.PI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 * 2 / 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reviews.length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outerRadius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function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(d) r(d))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fillStyle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("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steelblue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")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strokeStyle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("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black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")</a:t>
            </a:r>
            <a:endParaRPr lang="it-IT" b="1" dirty="0">
              <a:solidFill>
                <a:srgbClr val="CBF1D2"/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556000"/>
            <a:ext cx="1422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9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Colors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18016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x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(0,reviews.length).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(0,w);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)).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c = new 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pv.Scale.linear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(0,pv.max(reviews)</a:t>
            </a:r>
            <a:r>
              <a:rPr lang="en-US" b="1" dirty="0" smtClean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nsolas"/>
                <a:cs typeface="Consolas"/>
              </a:rPr>
              <a:t>          .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range("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rgba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(0,0,255,0.1)","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rgba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(100,255,100,0.9)");</a:t>
            </a:r>
            <a:endParaRPr lang="pl-PL" b="1" dirty="0">
              <a:solidFill>
                <a:srgbClr val="CCFFCC"/>
              </a:solidFill>
              <a:latin typeface="Consolas"/>
              <a:cs typeface="Consolas"/>
            </a:endParaRP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…</a:t>
            </a: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	.data(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y(d))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/reviews.length-2);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lang="it-IT" b="1" dirty="0" smtClean="0">
                <a:solidFill>
                  <a:srgbClr val="CCFFCC"/>
                </a:solidFill>
                <a:latin typeface="Consolas"/>
                <a:cs typeface="Consolas"/>
              </a:rPr>
              <a:t>.</a:t>
            </a:r>
            <a:r>
              <a:rPr lang="en-US" b="1" dirty="0" err="1" smtClean="0">
                <a:solidFill>
                  <a:srgbClr val="CCFFCC"/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(function(d) c(d))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581400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Ticks &amp;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672518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x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(0,reviews.length-1).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(0,w);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)).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  <a:p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CCFFCC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pv.Rule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    .data(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y.ticks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())</a:t>
            </a:r>
          </a:p>
          <a:p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    .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strokeStyle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("#AAA")</a:t>
            </a:r>
          </a:p>
          <a:p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    .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bottom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(d) 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y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(d))</a:t>
            </a:r>
          </a:p>
          <a:p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  .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anchor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("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right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").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add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pv.Label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    .text(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x.tickFormat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); 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  <a:p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y(d))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/reviews.length-2);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6437513"/>
            <a:ext cx="5388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http://vis.stanford.edu/protovis/docs/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label.html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581400"/>
            <a:ext cx="1612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Objects – Part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560907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reviews = [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A', count:10},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B', count:12},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C', count:17},</a:t>
            </a:r>
          </a:p>
          <a:p>
            <a:r>
              <a:rPr lang="en-US" b="1" dirty="0" smtClean="0">
                <a:solidFill>
                  <a:srgbClr val="CCFFCC"/>
                </a:solidFill>
                <a:latin typeface="Consolas"/>
                <a:cs typeface="Consolas"/>
              </a:rPr>
              <a:t>	…</a:t>
            </a:r>
            <a:endParaRPr lang="en-US" b="1" dirty="0">
              <a:solidFill>
                <a:srgbClr val="CCFFCC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];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x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(0,reviews.length).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(0,w);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pv.max(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d.count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  <a:p>
            <a:r>
              <a:rPr lang="en-US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y(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d.count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/reviews.length</a:t>
            </a:r>
            <a:r>
              <a:rPr lang="it-IT" dirty="0"/>
              <a:t>-2)</a:t>
            </a:r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676400"/>
            <a:ext cx="1612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9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Objects – 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5169203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reviews = [</a:t>
            </a:r>
          </a:p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rgbClr val="D9D9D9"/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A', count:10},</a:t>
            </a:r>
          </a:p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rgbClr val="D9D9D9"/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B', count:12},</a:t>
            </a:r>
          </a:p>
          <a:p>
            <a:r>
              <a:rPr lang="en-US" b="1" dirty="0" smtClean="0">
                <a:solidFill>
                  <a:srgbClr val="D9D9D9"/>
                </a:solidFill>
                <a:latin typeface="Consolas"/>
                <a:cs typeface="Consolas"/>
              </a:rPr>
              <a:t>	…</a:t>
            </a:r>
            <a:endParaRPr lang="en-US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];</a:t>
            </a:r>
          </a:p>
          <a:p>
            <a:endParaRPr lang="pl-PL" b="1" dirty="0">
              <a:solidFill>
                <a:srgbClr val="CCFFCC"/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(d) y(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d.count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/reviews.length-2)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 .anchor('bottom').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add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pv.Label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   </a:t>
            </a:r>
            <a:r>
              <a:rPr lang="it-IT" b="1" dirty="0" smtClean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text(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(d) 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d.label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.font("11px sans-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serif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") 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textAlign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('right')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   </a:t>
            </a:r>
            <a:r>
              <a:rPr lang="it-IT" b="1" dirty="0" smtClean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textBaseline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('top')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   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textAngle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(-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Math.PI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/ 4)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textStyle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("</a:t>
            </a:r>
            <a:r>
              <a:rPr lang="it-IT" b="1" dirty="0" smtClean="0">
                <a:solidFill>
                  <a:srgbClr val="CCFFCC"/>
                </a:solidFill>
                <a:latin typeface="Consolas"/>
                <a:cs typeface="Consolas"/>
              </a:rPr>
              <a:t>blue")</a:t>
            </a:r>
            <a:endParaRPr lang="pl-PL" b="1" dirty="0">
              <a:solidFill>
                <a:srgbClr val="CCFFCC"/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514600"/>
            <a:ext cx="1955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8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and Click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630788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ar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hoverindex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-1;</a:t>
            </a:r>
          </a:p>
          <a:p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y(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d.count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/reviews.length-2)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.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fillStyle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(d) 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{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err="1" smtClean="0">
                <a:solidFill>
                  <a:srgbClr val="CBF1D2"/>
                </a:solidFill>
                <a:latin typeface="Consolas"/>
                <a:cs typeface="Consolas"/>
              </a:rPr>
              <a:t>return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hoverindex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 ==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 ? "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red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" : "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blue”}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event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("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mouseover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",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() 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{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err="1" smtClean="0">
                <a:solidFill>
                  <a:srgbClr val="CBF1D2"/>
                </a:solidFill>
                <a:latin typeface="Consolas"/>
                <a:cs typeface="Consolas"/>
              </a:rPr>
              <a:t>hoverindex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 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=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;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this.render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()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; }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    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event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("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mouseout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",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() 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{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err="1" smtClean="0">
                <a:solidFill>
                  <a:srgbClr val="CBF1D2"/>
                </a:solidFill>
                <a:latin typeface="Consolas"/>
                <a:cs typeface="Consolas"/>
              </a:rPr>
              <a:t>hoverindex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 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= -1;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this.render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()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; }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)	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event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('click',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(d) 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{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err="1" smtClean="0">
                <a:solidFill>
                  <a:srgbClr val="CBF1D2"/>
                </a:solidFill>
                <a:latin typeface="Consolas"/>
                <a:cs typeface="Consolas"/>
              </a:rPr>
              <a:t>alert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(’</a:t>
            </a:r>
            <a:r>
              <a:rPr lang="it-IT" b="1" dirty="0" err="1" smtClean="0">
                <a:solidFill>
                  <a:srgbClr val="CBF1D2"/>
                </a:solidFill>
                <a:latin typeface="Consolas"/>
                <a:cs typeface="Consolas"/>
              </a:rPr>
              <a:t>Clicked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 ' +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d.label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 + ' with ' +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pv.event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) }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6324600"/>
            <a:ext cx="602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http://vis.stanford.edu/protovis/docs/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interaction.html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47800"/>
            <a:ext cx="1917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9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Series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64033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reviews = [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A', reviews:10, questions: 5},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B', reviews:12, questions: 12},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C', reviews:17, questions: 4},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D', reviews:15, questions: 13},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E', reviews:7,  questions: 5},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];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43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Series – Common Axis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742399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ar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max 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Math.max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), </a:t>
            </a:r>
            <a:endParaRPr lang="pl-PL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    </a:t>
            </a:r>
            <a:r>
              <a:rPr lang="pl-PL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)),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(0,max).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endParaRPr lang="cs-CZ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cs-CZ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cs-CZ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cs-CZ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cs-CZ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</a:t>
            </a:r>
            <a:r>
              <a:rPr lang="cs-CZ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// </a:t>
            </a:r>
            <a:r>
              <a:rPr lang="cs-CZ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</a:t>
            </a:r>
            <a:r>
              <a:rPr lang="cs-CZ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</a:p>
          <a:p>
            <a:r>
              <a:rPr lang="cs-CZ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</a:t>
            </a:r>
            <a:r>
              <a:rPr lang="cs-CZ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</a:t>
            </a:r>
            <a:r>
              <a:rPr lang="cs-CZ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y(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reviews.length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/2-2)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("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red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")</a:t>
            </a:r>
          </a:p>
          <a:p>
            <a:endParaRPr lang="it-IT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it-IT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it-IT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// 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Questions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)+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reviews.length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/2)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y(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reviews.length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/2-2)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("blue")</a:t>
            </a:r>
          </a:p>
          <a:p>
            <a:endParaRPr lang="it-IT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895600"/>
            <a:ext cx="16256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1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Series – Common Axis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755223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ar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max 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Math.max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), </a:t>
            </a:r>
            <a:endParaRPr lang="pl-PL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    </a:t>
            </a:r>
            <a:r>
              <a:rPr lang="pl-PL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)),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(0,max).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endParaRPr lang="cs-CZ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series = [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{property: 'reviews',   color: 'red'},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{property: 'questions', color: 'green'},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pv.Panel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.data(series)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.left(function()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*w/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reviews.length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/2)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.add(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d,p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y(d[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p.property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]))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reviews.length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/2-2)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d,p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p.color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362200"/>
            <a:ext cx="1587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28800"/>
            <a:ext cx="5397500" cy="29174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Interactivity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257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Working Examples: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https://github.com/brendan-sterne/Protovis-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Tutorial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1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Series – Stacked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694598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baseline(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datum,property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total = 0;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for 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=0; series[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].property!=property;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total += y(datum[series[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].property])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}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return total;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}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pv.Panel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.left(function(d) x(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.width(w/reviews.length-2)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.add(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.data(series)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.bottom(function(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s,d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baseline(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d,s.property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.height(function(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s,d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y(d[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s.property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(function(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s,d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s.color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  <a:endParaRPr lang="it-IT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667000"/>
            <a:ext cx="1536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97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Background Grid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687820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da-DK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 </a:t>
            </a:r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hues = ["#f36c4f", "#fbb05e", "#e2e577", "#c0dd6a", "#91c946"];</a:t>
            </a: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saturations = [0.2, 0.2, 0.2, 0.25, 0.4, 0.5, 0.6];</a:t>
            </a:r>
          </a:p>
          <a:p>
            <a:endParaRPr lang="en-US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endParaRPr lang="en-US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pv.Panel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.data(saturations)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.left(function()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*w/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saturations.length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.width(w/saturations.length-2)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.add(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.data(hues)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.bottom(function()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*h/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hues.length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.height(h/hues.length-2)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(function(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d,p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pv.color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(d).alpha(p))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362200"/>
            <a:ext cx="2705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6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Series –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94164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x 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)+5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      .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(0,w),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y 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)+5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      .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(0,h)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,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c 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pv.colors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("red", "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orange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"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yellow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"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green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"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blue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"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violet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");</a:t>
            </a:r>
          </a:p>
          <a:p>
            <a:endParaRPr lang="en-US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…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pv.Dot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.left(function(d) x(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.bottom(function(d) y(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.size(30)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strokeStyle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(function(d) c(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(function(d) c(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).alpha(0.5))</a:t>
            </a:r>
            <a:endParaRPr lang="it-IT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124200"/>
            <a:ext cx="1689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Selection – Part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630788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/* Handle select and drag */</a:t>
            </a:r>
          </a:p>
          <a:p>
            <a:r>
              <a:rPr lang="is-I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 </a:t>
            </a:r>
            <a:r>
              <a:rPr lang="is-I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selection = </a:t>
            </a:r>
            <a:r>
              <a:rPr lang="is-I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[{x:-100, dx:0, y:-100, dy:0}];</a:t>
            </a:r>
          </a:p>
          <a:p>
            <a:endParaRPr lang="is-I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dots =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pv.Dot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.left(function(d) x(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.bottom(function(d) y(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.size(30)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strokeStyle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(function(d) c(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(function(d) c(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).alpha(0.5))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.shape(function(d) {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if (selection[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0].x &lt; x(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&amp;&amp; 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selection[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+selection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0].dx &gt; x(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&amp;&amp;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selection[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0].y &lt; h-y(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&amp;&amp; 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selection[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y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+selection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&gt; h-y(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 {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return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"square"</a:t>
            </a:r>
          </a:p>
          <a:p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    } </a:t>
            </a:r>
            <a:r>
              <a:rPr lang="da-DK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else</a:t>
            </a:r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 </a:t>
            </a:r>
            <a:r>
              <a:rPr lang="da-DK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</a:t>
            </a:r>
            <a:r>
              <a:rPr lang="da-DK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return</a:t>
            </a:r>
            <a:r>
              <a:rPr lang="da-DK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</a:t>
            </a:r>
            <a:r>
              <a:rPr lang="da-DK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circle</a:t>
            </a:r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</a:t>
            </a:r>
          </a:p>
          <a:p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</a:t>
            </a:r>
            <a:r>
              <a:rPr lang="da-DK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}}</a:t>
            </a:r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6324600"/>
            <a:ext cx="79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http://vis.stanford.edu/protovis/jsdoc/symbols/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pv.Behavior.select.html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600200"/>
            <a:ext cx="1689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11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Selection – 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545605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update(d)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{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dots.render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)}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handle =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pv.Panel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.data(selection)</a:t>
            </a:r>
          </a:p>
          <a:p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hu-HU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.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fillStyle("rgba(0,0,0,.001)")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.cursor("crosshair")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.event("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mousedown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pv.Behavior.select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.event("select", update)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.add(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.left(function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(s) 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s.x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.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width(function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(s) 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s.dx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.top(function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(s)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.y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.height(function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(s)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.dy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(function() {return "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hsla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(255,255,255,.5)"})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strokeStyle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("black")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lineWidth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("2px")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.cursor("pointer")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.event("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mousedown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pv.Behavior.drag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.event("drag", update)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600200"/>
            <a:ext cx="1689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03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00668"/>
            <a:ext cx="8467725" cy="4210127"/>
          </a:xfrm>
        </p:spPr>
        <p:txBody>
          <a:bodyPr/>
          <a:lstStyle/>
          <a:p>
            <a:r>
              <a:rPr lang="en-US" dirty="0" smtClean="0"/>
              <a:t>Background Paper: “</a:t>
            </a:r>
            <a:r>
              <a:rPr lang="en-US" dirty="0" err="1" smtClean="0"/>
              <a:t>Protovis</a:t>
            </a:r>
            <a:r>
              <a:rPr lang="en-US" dirty="0" smtClean="0"/>
              <a:t>: A Graphical Toolkit for Visualization”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://vis.stanford.edu/files/2009-Protovis-</a:t>
            </a:r>
            <a:r>
              <a:rPr lang="en-US" sz="1800" dirty="0" smtClean="0">
                <a:hlinkClick r:id="rId2"/>
              </a:rPr>
              <a:t>InfoVis.pdf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dirty="0" err="1" smtClean="0"/>
              <a:t>Protovis</a:t>
            </a:r>
            <a:r>
              <a:rPr lang="en-US" dirty="0" smtClean="0"/>
              <a:t> </a:t>
            </a:r>
            <a:r>
              <a:rPr lang="en-US" dirty="0"/>
              <a:t>Documentation:  </a:t>
            </a:r>
            <a:r>
              <a:rPr lang="en-US" sz="1800" dirty="0">
                <a:hlinkClick r:id="rId3"/>
              </a:rPr>
              <a:t>http://vis.stanford.edu/protovis/docs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/>
          </a:p>
          <a:p>
            <a:endParaRPr lang="en-US" dirty="0"/>
          </a:p>
          <a:p>
            <a:r>
              <a:rPr lang="en-US" dirty="0" smtClean="0"/>
              <a:t>Tutorial</a:t>
            </a:r>
            <a:r>
              <a:rPr lang="en-US" dirty="0"/>
              <a:t>:  </a:t>
            </a:r>
            <a:r>
              <a:rPr lang="en-US" dirty="0" smtClean="0"/>
              <a:t>“</a:t>
            </a:r>
            <a:r>
              <a:rPr lang="en-US" dirty="0" err="1" smtClean="0"/>
              <a:t>Protovis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Charts [5 parts] – </a:t>
            </a:r>
            <a:r>
              <a:rPr lang="en-US" sz="2000" dirty="0" smtClean="0"/>
              <a:t>Knight Digital Media Center</a:t>
            </a:r>
            <a:r>
              <a:rPr lang="en-US" dirty="0" smtClean="0"/>
              <a:t>”  </a:t>
            </a:r>
            <a:r>
              <a:rPr lang="en-US" sz="1800" dirty="0">
                <a:hlinkClick r:id="rId4"/>
              </a:rPr>
              <a:t>http://multimedia.journalism.berkeley.edu/tutorials/protovis-javascript-charts-part-1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00668"/>
            <a:ext cx="8467725" cy="3899786"/>
          </a:xfrm>
        </p:spPr>
        <p:txBody>
          <a:bodyPr/>
          <a:lstStyle/>
          <a:p>
            <a:r>
              <a:rPr lang="en-US" dirty="0" smtClean="0"/>
              <a:t>JavaScript Library</a:t>
            </a:r>
          </a:p>
          <a:p>
            <a:r>
              <a:rPr lang="en-US" dirty="0"/>
              <a:t>From Stanford Visualization </a:t>
            </a:r>
            <a:r>
              <a:rPr lang="en-US" dirty="0" smtClean="0"/>
              <a:t>Group</a:t>
            </a:r>
            <a:endParaRPr lang="en-US" dirty="0" smtClean="0"/>
          </a:p>
          <a:p>
            <a:r>
              <a:rPr lang="en-US" dirty="0" smtClean="0"/>
              <a:t>Free </a:t>
            </a:r>
            <a:r>
              <a:rPr lang="en-US" dirty="0"/>
              <a:t>and open-source, provided under the BSD License</a:t>
            </a:r>
          </a:p>
          <a:p>
            <a:r>
              <a:rPr lang="en-US" dirty="0" smtClean="0"/>
              <a:t>Uses a Data-Driven Declarative syntax</a:t>
            </a:r>
          </a:p>
          <a:p>
            <a:r>
              <a:rPr lang="en-US" dirty="0"/>
              <a:t>Gallery:  </a:t>
            </a:r>
            <a:r>
              <a:rPr lang="en-US" dirty="0">
                <a:hlinkClick r:id="rId2"/>
              </a:rPr>
              <a:t>http://vis.stanford.edu/protovis/ex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924490"/>
            <a:ext cx="2921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Drawing Libraries, APIs: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3490" y="5924490"/>
            <a:ext cx="473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Canvas, SVG, Raphael, Processing, </a:t>
            </a:r>
            <a:r>
              <a:rPr lang="en-US" sz="2000" dirty="0" err="1" smtClean="0">
                <a:solidFill>
                  <a:schemeClr val="bg1"/>
                </a:solidFill>
              </a:rPr>
              <a:t>etc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653" y="4520624"/>
            <a:ext cx="2280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Charting Libraries: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411" y="4520624"/>
            <a:ext cx="4774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FusionCharts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Flot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HighCharts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JSChart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5105400"/>
            <a:ext cx="16670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Protovis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9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                               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1" y="1361403"/>
            <a:ext cx="4025900" cy="3286797"/>
          </a:xfrm>
        </p:spPr>
        <p:txBody>
          <a:bodyPr/>
          <a:lstStyle/>
          <a:p>
            <a:r>
              <a:rPr lang="en-US" dirty="0" smtClean="0"/>
              <a:t>Powerful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Interactive</a:t>
            </a:r>
          </a:p>
          <a:p>
            <a:r>
              <a:rPr lang="en-US" dirty="0" smtClean="0"/>
              <a:t>Concise</a:t>
            </a:r>
          </a:p>
          <a:p>
            <a:r>
              <a:rPr lang="en-US" dirty="0" smtClean="0"/>
              <a:t>Programmer Efficiency</a:t>
            </a:r>
          </a:p>
          <a:p>
            <a:r>
              <a:rPr lang="en-US" dirty="0" smtClean="0"/>
              <a:t>Excellent Examples and Documentation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76800" y="1335296"/>
            <a:ext cx="4025900" cy="393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27013" indent="-227013" algn="l" rtl="0" eaLnBrk="1" fontAlgn="base" hangingPunct="1">
              <a:spcBef>
                <a:spcPct val="0"/>
              </a:spcBef>
              <a:spcAft>
                <a:spcPts val="950"/>
              </a:spcAft>
              <a:buClr>
                <a:schemeClr val="accent5"/>
              </a:buClr>
              <a:buSzPct val="100000"/>
              <a:buFont typeface="Arial" pitchFamily="34" charset="0"/>
              <a:buChar char="»"/>
              <a:defRPr sz="2400" b="1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571500" indent="-227013" algn="l" rtl="0" eaLnBrk="1" fontAlgn="base" hangingPunct="1">
              <a:spcBef>
                <a:spcPct val="0"/>
              </a:spcBef>
              <a:spcAft>
                <a:spcPts val="1550"/>
              </a:spcAft>
              <a:buClr>
                <a:schemeClr val="accent5"/>
              </a:buClr>
              <a:buSzPct val="100000"/>
              <a:buFont typeface="Arial" pitchFamily="34" charset="0"/>
              <a:buChar char="»"/>
              <a:defRPr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fontAlgn="base" hangingPunct="1">
              <a:spcBef>
                <a:spcPct val="0"/>
              </a:spcBef>
              <a:spcAft>
                <a:spcPts val="1550"/>
              </a:spcAft>
              <a:buClr>
                <a:schemeClr val="accent5"/>
              </a:buClr>
              <a:buSzPct val="100000"/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027113" indent="-227013" algn="l" rtl="0" eaLnBrk="1" fontAlgn="base" hangingPunct="1">
              <a:spcBef>
                <a:spcPct val="0"/>
              </a:spcBef>
              <a:spcAft>
                <a:spcPts val="1550"/>
              </a:spcAft>
              <a:buClr>
                <a:schemeClr val="accent5"/>
              </a:buClr>
              <a:buSzPct val="100000"/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1254125" indent="-227013" algn="l" rtl="0" eaLnBrk="1" fontAlgn="base" hangingPunct="1">
              <a:spcBef>
                <a:spcPct val="0"/>
              </a:spcBef>
              <a:spcAft>
                <a:spcPts val="1550"/>
              </a:spcAft>
              <a:buClr>
                <a:schemeClr val="accent5"/>
              </a:buClr>
              <a:buSzPct val="100000"/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0"/>
              </a:spcBef>
              <a:spcAft>
                <a:spcPct val="3300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383838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0"/>
              </a:spcBef>
              <a:spcAft>
                <a:spcPct val="3300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383838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0"/>
              </a:spcBef>
              <a:spcAft>
                <a:spcPct val="3300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383838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0"/>
              </a:spcBef>
              <a:spcAft>
                <a:spcPct val="3300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383838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SVG Not supported on IE6 – IE8</a:t>
            </a:r>
          </a:p>
          <a:p>
            <a:r>
              <a:rPr lang="en-US" dirty="0" smtClean="0"/>
              <a:t>Can be difficult to debug</a:t>
            </a:r>
          </a:p>
          <a:p>
            <a:r>
              <a:rPr lang="en-US" dirty="0" smtClean="0"/>
              <a:t>Poor Text Styling</a:t>
            </a:r>
          </a:p>
          <a:p>
            <a:r>
              <a:rPr lang="en-US" dirty="0" smtClean="0"/>
              <a:t>No </a:t>
            </a:r>
            <a:r>
              <a:rPr lang="en-US" dirty="0"/>
              <a:t>G</a:t>
            </a:r>
            <a:r>
              <a:rPr lang="en-US" dirty="0" smtClean="0"/>
              <a:t>radient Fills</a:t>
            </a:r>
          </a:p>
          <a:p>
            <a:r>
              <a:rPr lang="en-US" dirty="0" smtClean="0"/>
              <a:t>Can be slow to render frames of an animation with lots of data points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3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371600"/>
            <a:ext cx="8307082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&lt;div id="</a:t>
            </a:r>
            <a:r>
              <a:rPr lang="en-US" b="1" dirty="0" err="1">
                <a:solidFill>
                  <a:srgbClr val="D9D9D9"/>
                </a:solidFill>
                <a:latin typeface="Consolas"/>
                <a:cs typeface="Consolas"/>
              </a:rPr>
              <a:t>barchart</a:t>
            </a:r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"&gt;&lt;/div&gt;</a:t>
            </a:r>
          </a:p>
          <a:p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&lt;script type="text/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javascript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" </a:t>
            </a:r>
            <a:endParaRPr lang="en-US" b="1" dirty="0" smtClean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    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src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="http://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vis.stanford.edu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protovis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/protovis-r3.2.js"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/script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endParaRPr lang="en-US" b="1" dirty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&lt;script type="text/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javascript+protovis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"&gt;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pl-PL" b="1" dirty="0" err="1" smtClean="0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panel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pv.Panel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canvas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('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barchart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')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.width(100)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.height(100)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('#EEE');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panel.render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&lt;/script&gt;</a:t>
            </a:r>
          </a:p>
          <a:p>
            <a:endParaRPr lang="en-US" sz="1600" dirty="0" err="1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Empty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800" y="3619500"/>
            <a:ext cx="1473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3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371600"/>
            <a:ext cx="5423029" cy="5324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 = [10, 12, 17, 15, </a:t>
            </a:r>
            <a:r>
              <a:rPr lang="pl-PL" b="1" dirty="0" smtClean="0">
                <a:solidFill>
                  <a:srgbClr val="CCFFCC"/>
                </a:solidFill>
                <a:latin typeface="Consolas"/>
                <a:cs typeface="Consolas"/>
              </a:rPr>
              <a:t>7]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pl-PL" b="1" dirty="0" err="1" smtClean="0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panel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pv.Panel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canvas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('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barchart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')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.width(100)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.height(100)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('#EEE');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CCFFCC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() 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*  20)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(d) d * 3)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	.width(15)</a:t>
            </a:r>
            <a:r>
              <a:rPr lang="en-US" b="1" dirty="0" smtClean="0">
                <a:solidFill>
                  <a:srgbClr val="CCFFCC"/>
                </a:solidFill>
                <a:latin typeface="Consolas"/>
                <a:cs typeface="Consolas"/>
              </a:rPr>
              <a:t>;</a:t>
            </a:r>
          </a:p>
          <a:p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panel.render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endParaRPr lang="en-US" sz="1600" dirty="0" err="1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Bar 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4622" y="3304169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733800"/>
            <a:ext cx="1397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98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Shorter Anonymous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614956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b="1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&lt;script type="text/</a:t>
            </a:r>
            <a:r>
              <a:rPr lang="en-US" b="1" dirty="0" err="1" smtClean="0">
                <a:solidFill>
                  <a:srgbClr val="FFFFFF"/>
                </a:solidFill>
                <a:latin typeface="Consolas"/>
                <a:cs typeface="Consolas"/>
              </a:rPr>
              <a:t>javascript</a:t>
            </a:r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”&gt;</a:t>
            </a:r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endParaRPr lang="it-IT" b="1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    .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(d) {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s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d.foo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)*35} )</a:t>
            </a:r>
          </a:p>
          <a:p>
            <a:endParaRPr lang="it-IT" b="1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&lt;/script&gt;</a:t>
            </a:r>
          </a:p>
          <a:p>
            <a:endParaRPr lang="it-IT" b="1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endParaRPr lang="it-IT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&lt;script type="text/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javascript+protovis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"&gt;</a:t>
            </a:r>
          </a:p>
          <a:p>
            <a:endParaRPr lang="it-IT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  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(d)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s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d.foo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)*35 )</a:t>
            </a:r>
          </a:p>
          <a:p>
            <a:endParaRPr lang="it-IT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&lt;/script&gt;</a:t>
            </a:r>
            <a:endParaRPr lang="it-IT" b="1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460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5456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x =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(0,reviews.length).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(0,w</a:t>
            </a:r>
            <a:r>
              <a:rPr lang="pl-PL" b="1" dirty="0" smtClean="0">
                <a:solidFill>
                  <a:srgbClr val="CCFFCC"/>
                </a:solidFill>
                <a:latin typeface="Consolas"/>
                <a:cs typeface="Consolas"/>
              </a:rPr>
              <a:t>),</a:t>
            </a:r>
            <a:endParaRPr lang="pl-PL" b="1" dirty="0">
              <a:solidFill>
                <a:srgbClr val="CCFFCC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)).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…</a:t>
            </a:r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	.data(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(d) y(d)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/reviews.length-2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581400"/>
            <a:ext cx="1384300" cy="139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6324600"/>
            <a:ext cx="5445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http://vis.stanford.edu/protovis/docs/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scale.html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39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Marks - Area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6725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   x =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</a:t>
            </a:r>
            <a:r>
              <a:rPr lang="pl-PL" b="1" dirty="0" smtClean="0">
                <a:solidFill>
                  <a:srgbClr val="CCFFCC"/>
                </a:solidFill>
                <a:latin typeface="Consolas"/>
                <a:cs typeface="Consolas"/>
              </a:rPr>
              <a:t>reviews.length-1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.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(0,w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),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)).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…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panel.add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pl-PL" b="1" dirty="0" err="1" smtClean="0">
                <a:solidFill>
                  <a:srgbClr val="CCFFCC"/>
                </a:solidFill>
                <a:latin typeface="Consolas"/>
                <a:cs typeface="Consolas"/>
              </a:rPr>
              <a:t>pv.Area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	.data(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(d) y(d))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/reviews.length-2);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3657600"/>
            <a:ext cx="1397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31343"/>
      </p:ext>
    </p:extLst>
  </p:cSld>
  <p:clrMapOvr>
    <a:masterClrMapping/>
  </p:clrMapOvr>
</p:sld>
</file>

<file path=ppt/theme/theme1.xml><?xml version="1.0" encoding="utf-8"?>
<a:theme xmlns:a="http://schemas.openxmlformats.org/drawingml/2006/main" name="Bazaarvoice Dark">
  <a:themeElements>
    <a:clrScheme name="Custom 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58F39"/>
      </a:accent1>
      <a:accent2>
        <a:srgbClr val="F26422"/>
      </a:accent2>
      <a:accent3>
        <a:srgbClr val="527FCE"/>
      </a:accent3>
      <a:accent4>
        <a:srgbClr val="D9330D"/>
      </a:accent4>
      <a:accent5>
        <a:srgbClr val="646464"/>
      </a:accent5>
      <a:accent6>
        <a:srgbClr val="FFFFFF"/>
      </a:accent6>
      <a:hlink>
        <a:srgbClr val="527FCE"/>
      </a:hlink>
      <a:folHlink>
        <a:srgbClr val="646464"/>
      </a:folHlink>
    </a:clrScheme>
    <a:fontScheme name="1_bazaarvoice_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ln w="508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bg1"/>
            </a:solidFill>
          </a:defRPr>
        </a:defPPr>
      </a:lstStyle>
    </a:txDef>
  </a:objectDefaults>
  <a:extraClrSchemeLst>
    <a:extraClrScheme>
      <a:clrScheme name="1_bazaarvoic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13">
        <a:dk1>
          <a:srgbClr val="000000"/>
        </a:dk1>
        <a:lt1>
          <a:srgbClr val="FFFFFF"/>
        </a:lt1>
        <a:dk2>
          <a:srgbClr val="000000"/>
        </a:dk2>
        <a:lt2>
          <a:srgbClr val="646464"/>
        </a:lt2>
        <a:accent1>
          <a:srgbClr val="9EAED9"/>
        </a:accent1>
        <a:accent2>
          <a:srgbClr val="4E75B7"/>
        </a:accent2>
        <a:accent3>
          <a:srgbClr val="FFFFFF"/>
        </a:accent3>
        <a:accent4>
          <a:srgbClr val="000000"/>
        </a:accent4>
        <a:accent5>
          <a:srgbClr val="CCD3E9"/>
        </a:accent5>
        <a:accent6>
          <a:srgbClr val="4669A6"/>
        </a:accent6>
        <a:hlink>
          <a:srgbClr val="91278F"/>
        </a:hlink>
        <a:folHlink>
          <a:srgbClr val="F164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14">
        <a:dk1>
          <a:srgbClr val="383838"/>
        </a:dk1>
        <a:lt1>
          <a:srgbClr val="FFFFFF"/>
        </a:lt1>
        <a:dk2>
          <a:srgbClr val="FFFFFF"/>
        </a:dk2>
        <a:lt2>
          <a:srgbClr val="646464"/>
        </a:lt2>
        <a:accent1>
          <a:srgbClr val="9EAED9"/>
        </a:accent1>
        <a:accent2>
          <a:srgbClr val="4E75B7"/>
        </a:accent2>
        <a:accent3>
          <a:srgbClr val="FFFFFF"/>
        </a:accent3>
        <a:accent4>
          <a:srgbClr val="2E2E2E"/>
        </a:accent4>
        <a:accent5>
          <a:srgbClr val="CCD3E9"/>
        </a:accent5>
        <a:accent6>
          <a:srgbClr val="4669A6"/>
        </a:accent6>
        <a:hlink>
          <a:srgbClr val="91278F"/>
        </a:hlink>
        <a:folHlink>
          <a:srgbClr val="F164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15">
        <a:dk1>
          <a:srgbClr val="000000"/>
        </a:dk1>
        <a:lt1>
          <a:srgbClr val="FFFFFF"/>
        </a:lt1>
        <a:dk2>
          <a:srgbClr val="000000"/>
        </a:dk2>
        <a:lt2>
          <a:srgbClr val="646464"/>
        </a:lt2>
        <a:accent1>
          <a:srgbClr val="9EAED9"/>
        </a:accent1>
        <a:accent2>
          <a:srgbClr val="4E75B7"/>
        </a:accent2>
        <a:accent3>
          <a:srgbClr val="FFFFFF"/>
        </a:accent3>
        <a:accent4>
          <a:srgbClr val="000000"/>
        </a:accent4>
        <a:accent5>
          <a:srgbClr val="CCD3E9"/>
        </a:accent5>
        <a:accent6>
          <a:srgbClr val="4669A6"/>
        </a:accent6>
        <a:hlink>
          <a:srgbClr val="268F3A"/>
        </a:hlink>
        <a:folHlink>
          <a:srgbClr val="F164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16">
        <a:dk1>
          <a:srgbClr val="383838"/>
        </a:dk1>
        <a:lt1>
          <a:srgbClr val="FFFFFF"/>
        </a:lt1>
        <a:dk2>
          <a:srgbClr val="000000"/>
        </a:dk2>
        <a:lt2>
          <a:srgbClr val="646464"/>
        </a:lt2>
        <a:accent1>
          <a:srgbClr val="9EAED9"/>
        </a:accent1>
        <a:accent2>
          <a:srgbClr val="4E75B7"/>
        </a:accent2>
        <a:accent3>
          <a:srgbClr val="FFFFFF"/>
        </a:accent3>
        <a:accent4>
          <a:srgbClr val="2E2E2E"/>
        </a:accent4>
        <a:accent5>
          <a:srgbClr val="CCD3E9"/>
        </a:accent5>
        <a:accent6>
          <a:srgbClr val="4669A6"/>
        </a:accent6>
        <a:hlink>
          <a:srgbClr val="268F3A"/>
        </a:hlink>
        <a:folHlink>
          <a:srgbClr val="F164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ustom 10">
    <a:dk1>
      <a:srgbClr val="000000"/>
    </a:dk1>
    <a:lt1>
      <a:srgbClr val="FFFFFF"/>
    </a:lt1>
    <a:dk2>
      <a:srgbClr val="000000"/>
    </a:dk2>
    <a:lt2>
      <a:srgbClr val="FFFFFF"/>
    </a:lt2>
    <a:accent1>
      <a:srgbClr val="258F39"/>
    </a:accent1>
    <a:accent2>
      <a:srgbClr val="F26422"/>
    </a:accent2>
    <a:accent3>
      <a:srgbClr val="527FCE"/>
    </a:accent3>
    <a:accent4>
      <a:srgbClr val="D9330D"/>
    </a:accent4>
    <a:accent5>
      <a:srgbClr val="646464"/>
    </a:accent5>
    <a:accent6>
      <a:srgbClr val="FFFFFF"/>
    </a:accent6>
    <a:hlink>
      <a:srgbClr val="527FCE"/>
    </a:hlink>
    <a:folHlink>
      <a:srgbClr val="646464"/>
    </a:folHlink>
  </a:clrScheme>
</a:themeOverride>
</file>

<file path=ppt/theme/themeOverride2.xml><?xml version="1.0" encoding="utf-8"?>
<a:themeOverride xmlns:a="http://schemas.openxmlformats.org/drawingml/2006/main">
  <a:clrScheme name="Custom 10">
    <a:dk1>
      <a:srgbClr val="000000"/>
    </a:dk1>
    <a:lt1>
      <a:srgbClr val="FFFFFF"/>
    </a:lt1>
    <a:dk2>
      <a:srgbClr val="000000"/>
    </a:dk2>
    <a:lt2>
      <a:srgbClr val="FFFFFF"/>
    </a:lt2>
    <a:accent1>
      <a:srgbClr val="258F39"/>
    </a:accent1>
    <a:accent2>
      <a:srgbClr val="F26422"/>
    </a:accent2>
    <a:accent3>
      <a:srgbClr val="527FCE"/>
    </a:accent3>
    <a:accent4>
      <a:srgbClr val="D9330D"/>
    </a:accent4>
    <a:accent5>
      <a:srgbClr val="646464"/>
    </a:accent5>
    <a:accent6>
      <a:srgbClr val="FFFFFF"/>
    </a:accent6>
    <a:hlink>
      <a:srgbClr val="527FCE"/>
    </a:hlink>
    <a:folHlink>
      <a:srgbClr val="64646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14858</TotalTime>
  <Words>1633</Words>
  <Application>Microsoft Macintosh PowerPoint</Application>
  <PresentationFormat>On-screen Show (4:3)</PresentationFormat>
  <Paragraphs>400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Bazaarvoice Dark</vt:lpstr>
      <vt:lpstr>Intro to Protovis    04/14/2011     v0.1        Brendan Sterne      Labs Architect, Bazaaarvoice</vt:lpstr>
      <vt:lpstr>Table of Contents</vt:lpstr>
      <vt:lpstr>Background</vt:lpstr>
      <vt:lpstr>Pros                                 Cons</vt:lpstr>
      <vt:lpstr>An Empty Panel</vt:lpstr>
      <vt:lpstr>Hello World Bar Chart</vt:lpstr>
      <vt:lpstr>Shorter Anonymous Functions</vt:lpstr>
      <vt:lpstr>Scales</vt:lpstr>
      <vt:lpstr>Other Marks - Area</vt:lpstr>
      <vt:lpstr>Other Marks - Line</vt:lpstr>
      <vt:lpstr>Other Marks - Wedge</vt:lpstr>
      <vt:lpstr>Styling Colors</vt:lpstr>
      <vt:lpstr>Axis Ticks &amp; Labels</vt:lpstr>
      <vt:lpstr>Data Objects – Part 1</vt:lpstr>
      <vt:lpstr>Data Objects – Part 2</vt:lpstr>
      <vt:lpstr>Hover and Click</vt:lpstr>
      <vt:lpstr>Multiple Series</vt:lpstr>
      <vt:lpstr>Multiple Series – Common Axis 1</vt:lpstr>
      <vt:lpstr>Multiple Series – Common Axis 2</vt:lpstr>
      <vt:lpstr>Multiple Series – Stacked</vt:lpstr>
      <vt:lpstr>2D Background Grid</vt:lpstr>
      <vt:lpstr>Multiple Series – Scatterplot</vt:lpstr>
      <vt:lpstr>2D Selection – Part 1</vt:lpstr>
      <vt:lpstr>2D Selection – Part 2</vt:lpstr>
      <vt:lpstr>References</vt:lpstr>
    </vt:vector>
  </TitlesOfParts>
  <Company>Bazaarvoice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Data Asset</dc:title>
  <dc:creator>Dustin Friesenhahn</dc:creator>
  <cp:lastModifiedBy>Brendan Sterne</cp:lastModifiedBy>
  <cp:revision>222</cp:revision>
  <cp:lastPrinted>2011-01-13T21:14:44Z</cp:lastPrinted>
  <dcterms:created xsi:type="dcterms:W3CDTF">2010-10-25T15:45:17Z</dcterms:created>
  <dcterms:modified xsi:type="dcterms:W3CDTF">2011-04-14T19:18:55Z</dcterms:modified>
</cp:coreProperties>
</file>