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7" r:id="rId10"/>
    <p:sldId id="268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0DE2-800F-5F43-A02A-300D551C88C5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D6EE-B7F4-5449-9FA5-287095F8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0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0DE2-800F-5F43-A02A-300D551C88C5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D6EE-B7F4-5449-9FA5-287095F8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5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0DE2-800F-5F43-A02A-300D551C88C5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D6EE-B7F4-5449-9FA5-287095F8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0DE2-800F-5F43-A02A-300D551C88C5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D6EE-B7F4-5449-9FA5-287095F8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3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0DE2-800F-5F43-A02A-300D551C88C5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D6EE-B7F4-5449-9FA5-287095F8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5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0DE2-800F-5F43-A02A-300D551C88C5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D6EE-B7F4-5449-9FA5-287095F8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0DE2-800F-5F43-A02A-300D551C88C5}" type="datetimeFigureOut">
              <a:rPr lang="en-US" smtClean="0"/>
              <a:t>3/6/19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D6EE-B7F4-5449-9FA5-287095F8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5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0DE2-800F-5F43-A02A-300D551C88C5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D6EE-B7F4-5449-9FA5-287095F8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6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0DE2-800F-5F43-A02A-300D551C88C5}" type="datetimeFigureOut">
              <a:rPr lang="en-US" smtClean="0"/>
              <a:t>3/6/19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D6EE-B7F4-5449-9FA5-287095F8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2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0DE2-800F-5F43-A02A-300D551C88C5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D6EE-B7F4-5449-9FA5-287095F8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7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0DE2-800F-5F43-A02A-300D551C88C5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D6EE-B7F4-5449-9FA5-287095F8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6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50DE2-800F-5F43-A02A-300D551C88C5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1D6EE-B7F4-5449-9FA5-287095F8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98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zzfeed.com/ontheregna/50-cent-and-nate-doggs-21-questions-presented-i-ewt3" TargetMode="External"/><Relationship Id="rId2" Type="http://schemas.openxmlformats.org/officeDocument/2006/relationships/hyperlink" Target="https://giphy.com/gifs/dog-what-confused-7K3p2z8Hh9QOI?utm_source=iframe&amp;utm_medium=embed&amp;utm_campaign=Embeds&amp;utm_term=https%3A%2F%2Fvenngage.com%2Fblog%2Fwhat-is-an-infographic%2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4FD7-8EA9-C44A-86A5-3896D4034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257694"/>
            <a:ext cx="9144000" cy="88549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Understanding Food Deserts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865B4-61F1-8842-ADD9-A77CF3D7A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7667" y="5861954"/>
            <a:ext cx="10136659" cy="1655762"/>
          </a:xfrm>
        </p:spPr>
        <p:txBody>
          <a:bodyPr/>
          <a:lstStyle/>
          <a:p>
            <a:r>
              <a:rPr lang="en-US" dirty="0"/>
              <a:t>Examining food access, income, and racial demographics in St. Louis, 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F64858-6559-D94F-884E-7C89F2AFF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415" y="1445318"/>
            <a:ext cx="5963165" cy="396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46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B6371-5936-784B-929C-2E0744C4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7AE9-71CD-A94A-ACFB-7FDF62990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must accept our null hypotheses, as our small data sets prevented us from arriving at statistically significant conclusions.</a:t>
            </a:r>
          </a:p>
          <a:p>
            <a:pPr lvl="1"/>
            <a:r>
              <a:rPr lang="en-US" dirty="0"/>
              <a:t>We cannot establish a correlation between food deserts and households with low median income</a:t>
            </a:r>
          </a:p>
          <a:p>
            <a:endParaRPr lang="en-US" dirty="0"/>
          </a:p>
          <a:p>
            <a:pPr lvl="1"/>
            <a:r>
              <a:rPr lang="en-US" dirty="0"/>
              <a:t>We cannot establish a statistically significant correlation between low income areas and low numbers of grocery stores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There is a suggested correlation between food deserts and high obesity rates in examined areas, but we need larger data sets to be of statistical significance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45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88B6-117E-6641-89EB-50160892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Unexpected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EFE72-AC3D-FF4D-8AD3-9D157F460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 of 60 results for “find nearby” on Google Places</a:t>
            </a:r>
          </a:p>
          <a:p>
            <a:r>
              <a:rPr lang="en-US" dirty="0"/>
              <a:t>Supermarkets are different than Grocery stores and returned different results</a:t>
            </a:r>
          </a:p>
          <a:p>
            <a:r>
              <a:rPr lang="en-US" dirty="0"/>
              <a:t>International grocery stores are not categorized as grocery stores by Google Places</a:t>
            </a:r>
          </a:p>
          <a:p>
            <a:r>
              <a:rPr lang="en-US" dirty="0"/>
              <a:t>Racial demographic data is very complex, and further breakdown is an area for a separate study.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91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9205-4A08-F145-BF67-CDC4644E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0661A-30D7-1C46-97CD-98B33FDC3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Small sample sizes and data sets</a:t>
            </a:r>
          </a:p>
          <a:p>
            <a:pPr lvl="1"/>
            <a:r>
              <a:rPr lang="en-US" dirty="0"/>
              <a:t>St. Louis does not have many zip codes</a:t>
            </a:r>
          </a:p>
          <a:p>
            <a:pPr lvl="1"/>
            <a:r>
              <a:rPr lang="en-US" dirty="0"/>
              <a:t>Study could benefit from comparing multiple cities with a range of population sizes</a:t>
            </a:r>
          </a:p>
          <a:p>
            <a:r>
              <a:rPr lang="en-US" dirty="0"/>
              <a:t>Racial demographic data is complex and inconsistently organized</a:t>
            </a:r>
          </a:p>
          <a:p>
            <a:r>
              <a:rPr lang="en-US" dirty="0"/>
              <a:t>General lack of public health data</a:t>
            </a:r>
          </a:p>
          <a:p>
            <a:pPr lvl="1"/>
            <a:r>
              <a:rPr lang="en-US" dirty="0"/>
              <a:t>Obesity rate study was conducted using self-reported information from STL city drivers’ </a:t>
            </a:r>
            <a:r>
              <a:rPr lang="en-US" dirty="0" err="1"/>
              <a:t>lisences</a:t>
            </a:r>
            <a:endParaRPr lang="en-US" dirty="0"/>
          </a:p>
          <a:p>
            <a:r>
              <a:rPr lang="en-US" dirty="0"/>
              <a:t>Categorization of grocery establishments/establishments providing food access is not consistent</a:t>
            </a:r>
          </a:p>
          <a:p>
            <a:pPr lvl="1"/>
            <a:r>
              <a:rPr lang="en-US" dirty="0"/>
              <a:t>What about food banks, farmers’ markets, and family farms?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9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6662F-5B29-454A-9BFF-4774898F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What is a food desert?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810D6-7D4A-F64D-9FF7-D2DE7575F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Food deserts are areas that lack access to affordable fresh fruits, vegetables, whole grains, and other foods that make up a full and healthy diet.</a:t>
            </a:r>
          </a:p>
          <a:p>
            <a:r>
              <a:rPr lang="en-US" dirty="0"/>
              <a:t>Many Americans living in rural, minority, or low-income areas are subjected to food deserts and may be unable to access affordable, healthy foods, leaving their diets lacking essential nutrients.</a:t>
            </a:r>
          </a:p>
        </p:txBody>
      </p:sp>
    </p:spTree>
    <p:extLst>
      <p:ext uri="{BB962C8B-B14F-4D97-AF65-F5344CB8AC3E}">
        <p14:creationId xmlns:p14="http://schemas.microsoft.com/office/powerpoint/2010/main" val="38999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C9ED3-92C1-9643-AB05-61C1A2CB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1CFF2-501D-0C4C-811C-A051473C3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148"/>
            <a:ext cx="10515600" cy="498507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Rural, minority, and low income areas are often the sites of food deserts because they lack large, retail food markets and have a higher number of convenience stores, where healthy foods are less available. </a:t>
            </a:r>
          </a:p>
          <a:p>
            <a:r>
              <a:rPr lang="en-US" dirty="0"/>
              <a:t>Studies have shown that food deserts can negatively affect health outcomes but more research must be done to show how that influence occurs. </a:t>
            </a:r>
          </a:p>
          <a:p>
            <a:r>
              <a:rPr lang="en-US" dirty="0"/>
              <a:t>There appears to be a link between access to affordable nutritious foods and the eating of these foods, meaning less access may lead to less incorporation of healthy foods into the populations’ diets.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ECD6F-0992-C34D-86D4-CA627FCF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78B13-DD7F-804E-8C4C-E7178073A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positive correlation between food deserts and households with low median income</a:t>
            </a:r>
          </a:p>
          <a:p>
            <a:endParaRPr lang="en-US" dirty="0"/>
          </a:p>
          <a:p>
            <a:r>
              <a:rPr lang="en-US" dirty="0"/>
              <a:t>There is a positive correlation between low income areas and low numbers of grocery stores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expect to find a positive correlation between food deserts and obesity rates in examined areas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2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7B36-42A2-2D4E-904A-CB932881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5F9CD-6111-D545-8815-CA3E6DB50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08" y="216007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</p:txBody>
      </p:sp>
      <p:pic>
        <p:nvPicPr>
          <p:cNvPr id="1026" name="Picture 2" descr="Confused Puppies GIF">
            <a:hlinkClick r:id="rId3"/>
            <a:extLst>
              <a:ext uri="{FF2B5EF4-FFF2-40B4-BE49-F238E27FC236}">
                <a16:creationId xmlns:a16="http://schemas.microsoft.com/office/drawing/2014/main" id="{518A4BE3-E5B1-2A4E-81C4-EEB656E13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703" y="1690688"/>
            <a:ext cx="774259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53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4EFC-83B9-054F-AF8E-8FBF9865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62455"/>
            <a:ext cx="10515600" cy="872359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AA1A1-1425-074F-8479-8E468F983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524" y="1481959"/>
            <a:ext cx="11634951" cy="4726535"/>
          </a:xfrm>
        </p:spPr>
        <p:txBody>
          <a:bodyPr>
            <a:normAutofit/>
          </a:bodyPr>
          <a:lstStyle/>
          <a:p>
            <a:r>
              <a:rPr lang="en-US" dirty="0"/>
              <a:t>How many grocery stores per zip code are there in the St. Louis metro area?</a:t>
            </a:r>
          </a:p>
          <a:p>
            <a:pPr lvl="1"/>
            <a:r>
              <a:rPr lang="en-US" dirty="0"/>
              <a:t>This will inform our classification of a zip code as a potential food desert</a:t>
            </a:r>
          </a:p>
          <a:p>
            <a:endParaRPr lang="en-US" dirty="0"/>
          </a:p>
          <a:p>
            <a:r>
              <a:rPr lang="en-US" dirty="0"/>
              <a:t>What is the median annual income per zip code?</a:t>
            </a:r>
          </a:p>
          <a:p>
            <a:pPr lvl="1"/>
            <a:r>
              <a:rPr lang="en-US" dirty="0"/>
              <a:t>This will support or reject our hypothesis that income is linked to prevalence of food deserts</a:t>
            </a:r>
          </a:p>
          <a:p>
            <a:endParaRPr lang="en-US" dirty="0"/>
          </a:p>
          <a:p>
            <a:r>
              <a:rPr lang="en-US" dirty="0"/>
              <a:t>What is a zip code’s obesity rate?</a:t>
            </a:r>
          </a:p>
          <a:p>
            <a:pPr lvl="1"/>
            <a:r>
              <a:rPr lang="en-US" dirty="0"/>
              <a:t>This will support or reject our hypothesis that there is a relationship between food deserts and rates of obesity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13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75C0E-7BC3-4C40-94C0-62FA068F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Collected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815BF-794C-A447-8191-DBF677CCB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191"/>
            <a:ext cx="10515600" cy="5216306"/>
          </a:xfrm>
        </p:spPr>
        <p:txBody>
          <a:bodyPr>
            <a:normAutofit/>
          </a:bodyPr>
          <a:lstStyle/>
          <a:p>
            <a:r>
              <a:rPr lang="en-US" dirty="0"/>
              <a:t>Number of grocery stores per zip code</a:t>
            </a:r>
          </a:p>
          <a:p>
            <a:pPr lvl="1"/>
            <a:r>
              <a:rPr lang="en-US" dirty="0"/>
              <a:t>Used Google Places to gather information about grocery stores, used Google Maps to run latitude and longitude and derive zip code</a:t>
            </a:r>
          </a:p>
          <a:p>
            <a:r>
              <a:rPr lang="en-US" dirty="0"/>
              <a:t>Median Income per zip code</a:t>
            </a:r>
          </a:p>
          <a:p>
            <a:pPr lvl="1"/>
            <a:r>
              <a:rPr lang="en-US" dirty="0"/>
              <a:t>Used US Census Data to gather information about median income and poverty rates per zip code</a:t>
            </a:r>
          </a:p>
          <a:p>
            <a:r>
              <a:rPr lang="en-US" dirty="0"/>
              <a:t>Obesity rate per zip code</a:t>
            </a:r>
          </a:p>
          <a:p>
            <a:pPr lvl="1"/>
            <a:r>
              <a:rPr lang="en-US" dirty="0"/>
              <a:t>Gathered information on obesity rates per zip code from CSV compiled by the city of St. Louis</a:t>
            </a:r>
          </a:p>
        </p:txBody>
      </p:sp>
    </p:spTree>
    <p:extLst>
      <p:ext uri="{BB962C8B-B14F-4D97-AF65-F5344CB8AC3E}">
        <p14:creationId xmlns:p14="http://schemas.microsoft.com/office/powerpoint/2010/main" val="3604531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7EE2-8FCD-9C40-8B91-0D64662E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6BA3B-150E-CF4E-8F26-2159BE3F7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Used Google Places to gather latitude and longitude locations of grocery stores—run latitude and longitude data through Google maps to organize grocery store location by zip code</a:t>
            </a:r>
          </a:p>
          <a:p>
            <a:pPr marL="514350" indent="-514350">
              <a:buAutoNum type="arabicParenR"/>
            </a:pPr>
            <a:r>
              <a:rPr lang="en-US" dirty="0"/>
              <a:t>Created </a:t>
            </a:r>
            <a:r>
              <a:rPr lang="en-US" dirty="0" err="1"/>
              <a:t>DataFrame</a:t>
            </a:r>
            <a:r>
              <a:rPr lang="en-US" dirty="0"/>
              <a:t> illustrating number of grocery stores per zip code</a:t>
            </a:r>
          </a:p>
          <a:p>
            <a:pPr marL="514350" indent="-514350">
              <a:buAutoNum type="arabicParenR"/>
            </a:pPr>
            <a:r>
              <a:rPr lang="en-US" dirty="0"/>
              <a:t>Used Census API to glean data on median income per zip code </a:t>
            </a:r>
          </a:p>
          <a:p>
            <a:pPr marL="514350" indent="-514350">
              <a:buAutoNum type="arabicParenR"/>
            </a:pPr>
            <a:r>
              <a:rPr lang="en-US" dirty="0"/>
              <a:t>Created obesity rate </a:t>
            </a:r>
            <a:r>
              <a:rPr lang="en-US" dirty="0" err="1"/>
              <a:t>DataFrame</a:t>
            </a:r>
            <a:r>
              <a:rPr lang="en-US" dirty="0"/>
              <a:t> and merged with zip code Data frame to find obesity rate per zip code</a:t>
            </a:r>
          </a:p>
          <a:p>
            <a:pPr marL="514350" indent="-514350">
              <a:buAutoNum type="arabicParenR"/>
            </a:pPr>
            <a:r>
              <a:rPr lang="en-US" dirty="0"/>
              <a:t>Merged all data frames for complete analysis of factors</a:t>
            </a:r>
          </a:p>
        </p:txBody>
      </p:sp>
    </p:spTree>
    <p:extLst>
      <p:ext uri="{BB962C8B-B14F-4D97-AF65-F5344CB8AC3E}">
        <p14:creationId xmlns:p14="http://schemas.microsoft.com/office/powerpoint/2010/main" val="337104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9935B-BC9B-1641-9771-A7272308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FD11-6879-2A42-A0F6-41BE1D3D0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Pearson Coefficient for obesity rate and grocery stores is -.24, indicating that the less obese a zip code is, the more grocery stores are in it. </a:t>
            </a:r>
          </a:p>
          <a:p>
            <a:r>
              <a:rPr lang="en-US" dirty="0"/>
              <a:t>Heatmaps suggest that grocery stores cluster around the borders of high income zip codes</a:t>
            </a:r>
          </a:p>
          <a:p>
            <a:r>
              <a:rPr lang="en-US" dirty="0"/>
              <a:t>Heatmaps suggest that areas with more grocery stores experience lower obesity rates</a:t>
            </a:r>
          </a:p>
          <a:p>
            <a:r>
              <a:rPr lang="en-US" dirty="0"/>
              <a:t>Bar graph illustrates that the max number of grocery stores per zip code is 5, while some zip codes surveyed had no grocery stores at all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600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2705</TotalTime>
  <Words>781</Words>
  <Application>Microsoft Macintosh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Understanding Food Deserts</vt:lpstr>
      <vt:lpstr>What is a food desert?</vt:lpstr>
      <vt:lpstr>What’s the problem?</vt:lpstr>
      <vt:lpstr>Hypothesis</vt:lpstr>
      <vt:lpstr>Research Questions</vt:lpstr>
      <vt:lpstr>Research Questions</vt:lpstr>
      <vt:lpstr>Data Collected</vt:lpstr>
      <vt:lpstr>Data Cleanup</vt:lpstr>
      <vt:lpstr>Data Findings</vt:lpstr>
      <vt:lpstr>Conclusion</vt:lpstr>
      <vt:lpstr>Unexpected Findings</vt:lpstr>
      <vt:lpstr>Data Shortcomings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Nika Mramor</dc:creator>
  <cp:lastModifiedBy>Nika Mramor</cp:lastModifiedBy>
  <cp:revision>23</cp:revision>
  <dcterms:created xsi:type="dcterms:W3CDTF">2019-03-02T17:44:10Z</dcterms:created>
  <dcterms:modified xsi:type="dcterms:W3CDTF">2019-03-08T00:27:31Z</dcterms:modified>
</cp:coreProperties>
</file>