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0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8" r:id="rId71"/>
    <p:sldId id="469" r:id="rId72"/>
    <p:sldId id="470" r:id="rId73"/>
    <p:sldId id="471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485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473" r:id="rId130"/>
    <p:sldId id="474" r:id="rId131"/>
    <p:sldId id="258" r:id="rId132"/>
    <p:sldId id="475" r:id="rId133"/>
    <p:sldId id="476" r:id="rId134"/>
    <p:sldId id="477" r:id="rId135"/>
    <p:sldId id="478" r:id="rId136"/>
    <p:sldId id="479" r:id="rId137"/>
    <p:sldId id="480" r:id="rId138"/>
    <p:sldId id="481" r:id="rId139"/>
    <p:sldId id="482" r:id="rId140"/>
    <p:sldId id="483" r:id="rId141"/>
    <p:sldId id="484" r:id="rId142"/>
    <p:sldId id="373" r:id="rId143"/>
    <p:sldId id="374" r:id="rId144"/>
    <p:sldId id="375" r:id="rId145"/>
    <p:sldId id="376" r:id="rId146"/>
    <p:sldId id="378" r:id="rId147"/>
    <p:sldId id="379" r:id="rId148"/>
    <p:sldId id="381" r:id="rId149"/>
    <p:sldId id="464" r:id="rId150"/>
    <p:sldId id="465" r:id="rId151"/>
    <p:sldId id="382" r:id="rId152"/>
    <p:sldId id="383" r:id="rId153"/>
    <p:sldId id="384" r:id="rId154"/>
    <p:sldId id="386" r:id="rId155"/>
    <p:sldId id="387" r:id="rId156"/>
    <p:sldId id="388" r:id="rId157"/>
    <p:sldId id="389" r:id="rId158"/>
    <p:sldId id="390" r:id="rId159"/>
    <p:sldId id="392" r:id="rId160"/>
    <p:sldId id="393" r:id="rId161"/>
    <p:sldId id="395" r:id="rId162"/>
    <p:sldId id="396" r:id="rId163"/>
    <p:sldId id="398" r:id="rId164"/>
    <p:sldId id="399" r:id="rId165"/>
    <p:sldId id="401" r:id="rId166"/>
    <p:sldId id="402" r:id="rId167"/>
    <p:sldId id="403" r:id="rId168"/>
    <p:sldId id="405" r:id="rId169"/>
    <p:sldId id="406" r:id="rId170"/>
    <p:sldId id="408" r:id="rId171"/>
    <p:sldId id="409" r:id="rId172"/>
    <p:sldId id="411" r:id="rId173"/>
    <p:sldId id="412" r:id="rId174"/>
    <p:sldId id="414" r:id="rId175"/>
    <p:sldId id="416" r:id="rId176"/>
    <p:sldId id="417" r:id="rId177"/>
    <p:sldId id="418" r:id="rId178"/>
    <p:sldId id="420" r:id="rId179"/>
    <p:sldId id="421" r:id="rId180"/>
    <p:sldId id="422" r:id="rId181"/>
    <p:sldId id="423" r:id="rId182"/>
    <p:sldId id="424" r:id="rId183"/>
    <p:sldId id="425" r:id="rId184"/>
    <p:sldId id="426" r:id="rId185"/>
    <p:sldId id="487" r:id="rId186"/>
    <p:sldId id="488" r:id="rId187"/>
    <p:sldId id="489" r:id="rId188"/>
    <p:sldId id="427" r:id="rId189"/>
    <p:sldId id="428" r:id="rId190"/>
    <p:sldId id="429" r:id="rId191"/>
    <p:sldId id="430" r:id="rId192"/>
    <p:sldId id="431" r:id="rId193"/>
    <p:sldId id="432" r:id="rId194"/>
    <p:sldId id="433" r:id="rId195"/>
    <p:sldId id="434" r:id="rId196"/>
    <p:sldId id="435" r:id="rId197"/>
    <p:sldId id="436" r:id="rId198"/>
    <p:sldId id="437" r:id="rId199"/>
    <p:sldId id="438" r:id="rId200"/>
    <p:sldId id="439" r:id="rId201"/>
    <p:sldId id="440" r:id="rId202"/>
    <p:sldId id="441" r:id="rId203"/>
    <p:sldId id="442" r:id="rId204"/>
    <p:sldId id="443" r:id="rId205"/>
    <p:sldId id="444" r:id="rId206"/>
    <p:sldId id="445" r:id="rId207"/>
    <p:sldId id="455" r:id="rId208"/>
    <p:sldId id="456" r:id="rId209"/>
    <p:sldId id="457" r:id="rId210"/>
    <p:sldId id="458" r:id="rId211"/>
    <p:sldId id="446" r:id="rId212"/>
    <p:sldId id="448" r:id="rId213"/>
    <p:sldId id="449" r:id="rId214"/>
    <p:sldId id="451" r:id="rId215"/>
    <p:sldId id="450" r:id="rId216"/>
    <p:sldId id="486" r:id="rId217"/>
    <p:sldId id="463" r:id="rId218"/>
    <p:sldId id="459" r:id="rId2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87"/>
            <p14:sldId id="488"/>
            <p14:sldId id="489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86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tableStyles" Target="tableStyle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2024-03-06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2024-03-06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2024-03-06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2024-03-06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2024-03-06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2024-03-06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2024-03-06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2024-03-06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2024-03-06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2024-03-06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2024-03-06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2024-03-06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2024-03-06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github.io/CppCoreGuidelines/CppCoreGuidelines#main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ocpp.org/wiki/faq" TargetMode="External"/><Relationship Id="rId4" Type="http://schemas.openxmlformats.org/officeDocument/2006/relationships/hyperlink" Target="https://google.github.io/styleguide/cppguide.html" TargetMode="Externa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13" Type="http://schemas.openxmlformats.org/officeDocument/2006/relationships/hyperlink" Target="https://code.visualstudio.com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jetbrains.com/clion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://cppcheck.sourceforge.net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s://replit.com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Relationship Id="rId14" Type="http://schemas.openxmlformats.org/officeDocument/2006/relationships/hyperlink" Target="https://www.eclipse.org/id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942160"/>
            <a:ext cx="8309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C++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 (</a:t>
            </a:r>
            <a:r>
              <a:rPr lang="en-US">
                <a:cs typeface="Courier New" pitchFamily="49" charset="0"/>
              </a:rPr>
              <a:t>except newline)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must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D9611-2EC0-3DCE-C63E-18C75117FAA0}"/>
              </a:ext>
            </a:extLst>
          </p:cNvPr>
          <p:cNvSpPr txBox="1"/>
          <p:nvPr/>
        </p:nvSpPr>
        <p:spPr>
          <a:xfrm>
            <a:off x="7984908" y="3702894"/>
            <a:ext cx="8563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hello.cpp</a:t>
            </a: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62701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a third-party library.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4052127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5291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5013352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53920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2.1f;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push/peek/pop: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4EB2-8C6F-12EB-CE87-49EAF72E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8EC6-E52F-6300-1002-8E984BEA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C++17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C++20 introduces ranges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BA800-917F-D51E-AC4B-C146A716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E932-B6CC-0C71-AD38-3D03AF91BB55}"/>
              </a:ext>
            </a:extLst>
          </p:cNvPr>
          <p:cNvSpPr txBox="1"/>
          <p:nvPr/>
        </p:nvSpPr>
        <p:spPr>
          <a:xfrm>
            <a:off x="852167" y="2329109"/>
            <a:ext cx="641223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data(20);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t1;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copy_if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data.begin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data.end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        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back_inserter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t2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(t1.begin() + skip, t1.end());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t2.rbegin();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t2.rend(); ++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B36E4-8EC4-DD6F-E55E-54113A8643AA}"/>
              </a:ext>
            </a:extLst>
          </p:cNvPr>
          <p:cNvSpPr txBox="1"/>
          <p:nvPr/>
        </p:nvSpPr>
        <p:spPr>
          <a:xfrm>
            <a:off x="852167" y="486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AF02A-CA46-C121-8FBF-FFDA634CF71E}"/>
              </a:ext>
            </a:extLst>
          </p:cNvPr>
          <p:cNvSpPr txBox="1"/>
          <p:nvPr/>
        </p:nvSpPr>
        <p:spPr>
          <a:xfrm>
            <a:off x="6766858" y="2474893"/>
            <a:ext cx="174849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Temporary</a:t>
            </a:r>
            <a:br>
              <a:rPr lang="en-US" sz="2800" dirty="0"/>
            </a:br>
            <a:r>
              <a:rPr lang="en-US" sz="2800" dirty="0"/>
              <a:t>variables!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339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EE8F-5F9E-99DC-9CCC-DD55E0ED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70B0-53A9-2073-CE88-4FB8D096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Ranges: inside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Views: more clear (some C++23 feature)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EDB31-352C-237C-8DAE-5CD74466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97C1E-B7D7-F18C-279C-23C3F29A31FD}"/>
              </a:ext>
            </a:extLst>
          </p:cNvPr>
          <p:cNvSpPr txBox="1"/>
          <p:nvPr/>
        </p:nvSpPr>
        <p:spPr>
          <a:xfrm>
            <a:off x="852167" y="232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C8050-45A9-EF3C-7704-1FE09E87DEC7}"/>
              </a:ext>
            </a:extLst>
          </p:cNvPr>
          <p:cNvSpPr txBox="1"/>
          <p:nvPr/>
        </p:nvSpPr>
        <p:spPr>
          <a:xfrm>
            <a:off x="852167" y="4889718"/>
            <a:ext cx="6412233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data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::drop(skip)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::reverse)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16A5A-DB21-CE88-87AD-06BB951AA2D9}"/>
              </a:ext>
            </a:extLst>
          </p:cNvPr>
          <p:cNvSpPr txBox="1"/>
          <p:nvPr/>
        </p:nvSpPr>
        <p:spPr>
          <a:xfrm>
            <a:off x="6060559" y="5045373"/>
            <a:ext cx="265309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Much more</a:t>
            </a:r>
            <a:br>
              <a:rPr lang="en-US" sz="2800" dirty="0"/>
            </a:br>
            <a:r>
              <a:rPr lang="en-US" sz="2800" dirty="0"/>
              <a:t>compact/elegant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23D59-8576-CAA1-6CAA-735A7EFC1928}"/>
              </a:ext>
            </a:extLst>
          </p:cNvPr>
          <p:cNvSpPr txBox="1"/>
          <p:nvPr/>
        </p:nvSpPr>
        <p:spPr>
          <a:xfrm>
            <a:off x="5286639" y="550853"/>
            <a:ext cx="308334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Performance boost!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3192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0436-F66F-DE01-1A74-6EA3FE66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Python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6BB9F-2CEE-0061-B191-D9730F0A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E62DF-3F65-A1B5-BDF4-DCB84692A871}"/>
              </a:ext>
            </a:extLst>
          </p:cNvPr>
          <p:cNvSpPr txBox="1"/>
          <p:nvPr/>
        </p:nvSpPr>
        <p:spPr>
          <a:xfrm>
            <a:off x="852167" y="2425517"/>
            <a:ext cx="7663183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 data {'a', 'b', 'd', 'z’};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auto [id, value]: std::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(data)) {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::cout &lt;&lt; id &lt;&lt; " -&gt; " &lt;&lt; value &lt;&lt; "\n";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30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pPr lvl="1"/>
            <a:r>
              <a:rPr lang="en-US" dirty="0"/>
              <a:t>Ranges, views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64454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dirty="0">
                <a:hlinkClick r:id="rId2"/>
              </a:rPr>
              <a:t>C++ reference</a:t>
            </a:r>
            <a:endParaRPr lang="en-US" dirty="0"/>
          </a:p>
          <a:p>
            <a:r>
              <a:rPr lang="en-US" i="1" dirty="0">
                <a:hlinkClick r:id="rId3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4"/>
              </a:rPr>
              <a:t>G</a:t>
            </a:r>
            <a:r>
              <a:rPr lang="en-GB" dirty="0">
                <a:hlinkClick r:id="rId4"/>
              </a:rPr>
              <a:t>o</a:t>
            </a:r>
            <a:r>
              <a:rPr lang="en-BE" dirty="0">
                <a:hlinkClick r:id="rId4"/>
              </a:rPr>
              <a:t>o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C</a:t>
            </a:r>
            <a:r>
              <a:rPr lang="en-BE" dirty="0">
                <a:hlinkClick r:id="rId4"/>
              </a:rPr>
              <a:t>++ St</a:t>
            </a:r>
            <a:r>
              <a:rPr lang="en-GB" dirty="0">
                <a:hlinkClick r:id="rId4"/>
              </a:rPr>
              <a:t>y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u</a:t>
            </a:r>
            <a:r>
              <a:rPr lang="en-GB" dirty="0" err="1">
                <a:hlinkClick r:id="rId4"/>
              </a:rPr>
              <a:t>i</a:t>
            </a:r>
            <a:r>
              <a:rPr lang="en-BE" dirty="0">
                <a:hlinkClick r:id="rId4"/>
              </a:rPr>
              <a:t>d</a:t>
            </a:r>
            <a:r>
              <a:rPr lang="en-GB" dirty="0">
                <a:hlinkClick r:id="rId4"/>
              </a:rPr>
              <a:t>e</a:t>
            </a:r>
            <a:endParaRPr lang="en-US" dirty="0"/>
          </a:p>
          <a:p>
            <a:r>
              <a:rPr lang="en-US" dirty="0">
                <a:hlinkClick r:id="rId5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8C9F-8C55-A8F5-DE3D-DDAC36B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A358-FDE9-526D-F88A-1E84E239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C++ templates: the complete guide</a:t>
            </a:r>
            <a:r>
              <a:rPr lang="en-BE" i="1" dirty="0"/>
              <a:t>, </a:t>
            </a:r>
            <a:r>
              <a:rPr lang="en-US" i="1" dirty="0"/>
              <a:t>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/>
              <a:t>tion</a:t>
            </a:r>
            <a:br>
              <a:rPr lang="en-US" dirty="0"/>
            </a:br>
            <a:r>
              <a:rPr lang="en-US" dirty="0"/>
              <a:t>David </a:t>
            </a:r>
            <a:r>
              <a:rPr lang="en-US" dirty="0" err="1"/>
              <a:t>Vandevoorde</a:t>
            </a:r>
            <a:r>
              <a:rPr lang="en-US" dirty="0"/>
              <a:t>, Nicolas M. </a:t>
            </a:r>
            <a:r>
              <a:rPr lang="en-US" dirty="0" err="1"/>
              <a:t>Jossutis</a:t>
            </a:r>
            <a:r>
              <a:rPr lang="en-US" dirty="0"/>
              <a:t>, Douglas Gregor</a:t>
            </a:r>
            <a:br>
              <a:rPr lang="en-US" dirty="0"/>
            </a:br>
            <a:r>
              <a:rPr lang="en-US" dirty="0"/>
              <a:t>Addison-Wesley, 2018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Introduction to algorithms,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Rivest and Clifford Stein</a:t>
            </a:r>
            <a:br>
              <a:rPr lang="en-US" dirty="0"/>
            </a:br>
            <a:r>
              <a:rPr lang="en-US" dirty="0"/>
              <a:t>MIT Press,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B554-AA60-D7DB-7DF5-F843B821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415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OneAPI</a:t>
            </a:r>
            <a:r>
              <a:rPr lang="en-US" dirty="0"/>
              <a:t> compilers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pPr lvl="1"/>
            <a:r>
              <a:rPr lang="en-US" sz="1900" dirty="0" err="1"/>
              <a:t>Replit</a:t>
            </a:r>
            <a:r>
              <a:rPr lang="en-US" sz="1900" dirty="0"/>
              <a:t> (</a:t>
            </a:r>
            <a:r>
              <a:rPr lang="en-US" sz="1900" dirty="0">
                <a:hlinkClick r:id="rId10"/>
              </a:rPr>
              <a:t>https://replit.com/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https://www.jetbrains.com/clion/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Microsoft Visual Code (</a:t>
            </a:r>
            <a:r>
              <a:rPr lang="en-US" sz="1800" dirty="0">
                <a:hlinkClick r:id="rId13"/>
              </a:rPr>
              <a:t>https://code.visualstudio.com/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4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93420"/>
            <a:ext cx="450379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4777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9708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502392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0.5,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3915" y="1761362"/>
            <a:ext cx="7028505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  <a:p>
            <a:pPr lvl="2"/>
            <a:r>
              <a:rPr lang="en-US" dirty="0"/>
              <a:t>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lots of new features, not fully supported yet</a:t>
            </a:r>
          </a:p>
          <a:p>
            <a:pPr lvl="1"/>
            <a:r>
              <a:rPr lang="en-US" dirty="0"/>
              <a:t>C++23: some new features, not fully supported yet</a:t>
            </a:r>
          </a:p>
          <a:p>
            <a:r>
              <a:rPr lang="en-US" dirty="0"/>
              <a:t>Here, C++20 (a bit of C++23) + quite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767015"/>
            <a:ext cx="713188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r>
              <a:rPr lang="en-US" sz="2400" dirty="0"/>
              <a:t> , </a:t>
            </a:r>
            <a:r>
              <a:rPr lang="en-US" sz="2400" i="1" dirty="0"/>
              <a:t>A tour of C++, </a:t>
            </a:r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0" y="213361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-–build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50097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--build .  --target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build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 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482" y="1684174"/>
            <a:ext cx="6961853" cy="3053503"/>
            <a:chOff x="628650" y="1684174"/>
            <a:chExt cx="6961853" cy="3053503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684174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023943"/>
            <a:ext cx="6500197" cy="2214073"/>
            <a:chOff x="1060808" y="4080315"/>
            <a:chExt cx="6500197" cy="2214073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5696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45653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std::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"\n";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2021</TotalTime>
  <Words>16903</Words>
  <Application>Microsoft Office PowerPoint</Application>
  <PresentationFormat>On-screen Show (4:3)</PresentationFormat>
  <Paragraphs>3190</Paragraphs>
  <Slides>218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218</vt:i4>
      </vt:variant>
    </vt:vector>
  </HeadingPairs>
  <TitlesOfParts>
    <vt:vector size="232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Object attributes</vt:lpstr>
      <vt:lpstr>Object methods</vt:lpstr>
      <vt:lpstr>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Ranges</vt:lpstr>
      <vt:lpstr>Views</vt:lpstr>
      <vt:lpstr>Almost Python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More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188</cp:revision>
  <dcterms:created xsi:type="dcterms:W3CDTF">2017-02-14T13:57:03Z</dcterms:created>
  <dcterms:modified xsi:type="dcterms:W3CDTF">2024-03-06T12:17:36Z</dcterms:modified>
</cp:coreProperties>
</file>