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xml" ContentType="application/inkml+xml"/>
  <Override PartName="/ppt/ink/ink6.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xml" ContentType="application/inkml+xml"/>
  <Override PartName="/ppt/ink/ink8.xml" ContentType="application/inkml+xml"/>
  <Override PartName="/ppt/notesSlides/notesSlide13.xml" ContentType="application/vnd.openxmlformats-officedocument.presentationml.notesSlide+xml"/>
  <Override PartName="/ppt/ink/ink9.xml" ContentType="application/inkml+xml"/>
  <Override PartName="/ppt/ink/ink10.xml" ContentType="application/inkml+xml"/>
  <Override PartName="/ppt/notesSlides/notesSlide1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5.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notesSlides/notesSlide16.xml" ContentType="application/vnd.openxmlformats-officedocument.presentationml.notesSlide+xml"/>
  <Override PartName="/ppt/ink/ink20.xml" ContentType="application/inkml+xml"/>
  <Override PartName="/ppt/ink/ink21.xml" ContentType="application/inkml+xml"/>
  <Override PartName="/ppt/notesSlides/notesSlide17.xml" ContentType="application/vnd.openxmlformats-officedocument.presentationml.notesSlide+xml"/>
  <Override PartName="/ppt/ink/ink22.xml" ContentType="application/inkml+xml"/>
  <Override PartName="/ppt/ink/ink23.xml" ContentType="application/inkml+xml"/>
  <Override PartName="/ppt/notesSlides/notesSlide18.xml" ContentType="application/vnd.openxmlformats-officedocument.presentationml.notesSlide+xml"/>
  <Override PartName="/ppt/ink/ink24.xml" ContentType="application/inkml+xml"/>
  <Override PartName="/ppt/ink/ink25.xml" ContentType="application/inkml+xml"/>
  <Override PartName="/ppt/notesSlides/notesSlide19.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20.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47.xml" ContentType="application/inkml+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311" r:id="rId3"/>
    <p:sldId id="258" r:id="rId4"/>
    <p:sldId id="265" r:id="rId5"/>
    <p:sldId id="267" r:id="rId6"/>
    <p:sldId id="266" r:id="rId7"/>
    <p:sldId id="268" r:id="rId8"/>
    <p:sldId id="257" r:id="rId9"/>
    <p:sldId id="272" r:id="rId10"/>
    <p:sldId id="278" r:id="rId11"/>
    <p:sldId id="279" r:id="rId12"/>
    <p:sldId id="297" r:id="rId13"/>
    <p:sldId id="281" r:id="rId14"/>
    <p:sldId id="282" r:id="rId15"/>
    <p:sldId id="312" r:id="rId16"/>
    <p:sldId id="300" r:id="rId17"/>
    <p:sldId id="284" r:id="rId18"/>
    <p:sldId id="285" r:id="rId19"/>
    <p:sldId id="290" r:id="rId20"/>
    <p:sldId id="291" r:id="rId21"/>
    <p:sldId id="289" r:id="rId22"/>
    <p:sldId id="292" r:id="rId23"/>
    <p:sldId id="298" r:id="rId24"/>
    <p:sldId id="294" r:id="rId25"/>
    <p:sldId id="295" r:id="rId26"/>
    <p:sldId id="303" r:id="rId27"/>
    <p:sldId id="313" r:id="rId28"/>
    <p:sldId id="314" r:id="rId29"/>
    <p:sldId id="307" r:id="rId30"/>
    <p:sldId id="308" r:id="rId31"/>
    <p:sldId id="309" r:id="rId32"/>
    <p:sldId id="310" r:id="rId33"/>
    <p:sldId id="301" r:id="rId34"/>
    <p:sldId id="30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82557" autoAdjust="0"/>
  </p:normalViewPr>
  <p:slideViewPr>
    <p:cSldViewPr snapToGrid="0" snapToObjects="1">
      <p:cViewPr varScale="1">
        <p:scale>
          <a:sx n="85" d="100"/>
          <a:sy n="85" d="100"/>
        </p:scale>
        <p:origin x="-17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 Id="rId42"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08T01:19:54.510"/>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8337 4076,'11'0,"14"0,15 0,5 0,0 0,-1 0,-3 0,-3 0,-3 0,-1 0,-2 0,0 0,0 0,0 0,-1 0,1 0,0 0,0 0,0 0,0 0,0 0,1 0,4 0,2 0,1 0,3 0,0 0,10 0,1 0,-4 0,-4 0,0 0,-1 0,-4 0,-2 0,-4 0,4 0,7 0,11 0,1 0,-3 0,-5 0,-7 0,-5 0,3 0,-1 0,-1 0,-3 0,0 0,-3 0,6 0,-6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8:21.736"/>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5858 3535,'5'0,"7"0,6 0,5 0,5 0,6 0,4 0,-1 0,-1 0,-1 0,-2 0,-1 0,3 0,2 0,-1 0,-1 0,-2 0,-1 0,-1 0,0 0,-2 0,1 0,4 0,-3 0,-6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8:41.420"/>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5252 2198,'5'0,"7"0,6 0,5 0,5 0,1 0,2 0,1 0,-1 0,-1 0,1 0,0 0,4 0,2 0,-1 0,-1 0,-1 0,-2 0,-1 0,4 0,2 0,-1 0,-2 0,0 0,-2 0,4 0,1 0,-1 0,-1 0,-2 0,-1 0,-1 0,-1 0,0 0,-1 0,1 0,0 0,-1 0,2 0,-2 0,1 0,-1 0,2 0,-2 0,2 0,-2 0,-4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8:45.137"/>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5745 2212,'7'0,"8"0,7 0,8 0,4 0,3 0,1 0,1 0,0 0,0 0,-1 0,0 0,-7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8:49.786"/>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5373 2839,'5'0,"7"0,11 0,7 0,4 0,6 0,1 0,-1 0,-3 0,-2 0,-2 0,4 0,0 0,-1 0,-1 0,-2 0,-1 0,-2 0,1 0,-2 0,1 0,-5 5,-3 2,1 0,2-3,1 0,1-1,2-2,1-1,-5 5,-2 2,0-1,3-1,0-1,7-2,-3-1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8:53.603"/>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5768 2833,'7'0,"1"0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8:56.435"/>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5745 2862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8:56.654"/>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5745 2862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9:06.237"/>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5827 3474,'6'0,"5"0,7 0,6 0,13 0,6 0,1 0,-3 0,-2 0,-3 0,-3 0,-2 0,-1 0,0 0,-1 0,1 0,-1 0,0 0,1 0,0 0,0 0,0 0,-1 0,-3 5,-4 2,7-1,-3 5,-5-1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9:09.204"/>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6194 3490,'10'0,"9"0,5 0,5 0,2 0,10 0,5 0,3 0,5 0,2 0,-2 0,-6 0,-6 0,-5 0,-4 0,-2 0,4 0,-5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9:06.237"/>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5827 3474,'6'0,"5"0,7 0,6 0,13 0,6 0,1 0,-3 0,-2 0,-3 0,-3 0,-2 0,-1 0,0 0,-1 0,1 0,-1 0,0 0,1 0,0 0,0 0,0 0,-1 0,-3 5,-4 2,7-1,-3 5,-5-1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08T01:20:20.828"/>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7702 4261,'6'0,"6"0,8 0,5 0,4 5,9 3,2 4,0 0,0 0,-4-4,0-4,4 0,0-3,-1-1,-2 6,-1 0,10 0,1-1,0-1,-4-1,-3-3,-3 1,-9-6,4-3,0 1,1 1,0 2,0 2,0 0,-1 1,6 1,2 0,-1 1,-1-1,-2 1,-2-1,0 0,-2 0,0 0,0-6,0-1,0 0,0 1,0 2,0 2,0 1,0 0,0 1,0 0,0 1,0-1,1 0,-1 1,0-1,0 0,0 0,1 0,-1 0,0 0,0 0,-5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30:30.224"/>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5664 3586,'5'0,"7"0,11 0,7 0,4 0,1 0,-1 0,0 0,-2 0,0 0,-2 0,1 0,-2 0,1 0,-1 0,1 0,0 0,0 0,0 0,-1 0,2 0,3 0,3 0,0 0,-2 0,-7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30:33.457"/>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6030 3586,'5'0,"7"0,6 0,5 0,5 0,1 0,7 0,2 0,0 0,-2 0,-2 0,-1 0,4 0,-1 0,1 0,-2 0,-2 0,-1 0,-6 6,-3 0,11 6,3 0,3-3,-3-1,-1-3,-2-2,-7-2,-8-1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34:13.395"/>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4430 3392,'6'0,"5"0,7 0,6 0,3 0,8 0,7 0,2 0,4 0,9 0,0 0,-1 0,-3 0,-6 0,-1 0,-4 0,-2 0,-5 0,-2 0,-2 0,-1 0,4 0,2 0,0 0,-2 0,0 0,-2 0,-7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34:16.911"/>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4902 3431,'15'0,"20"0,21-5,8-2,6 1,-4 1,-9 1,-9 2,-8 1,-5 0,2 1,3 0,8 1,-2-1,-3 0,-3 0,-3 1,-4-1,-1 0,-2 0,-6 0,-7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35:10.179"/>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4543 3505,'10'0,"9"0,5 0,5 0,2 0,6 0,1 0,0 0,-2 0,-1 0,-3 0,5 0,0 0,0 0,-3 0,0 0,-3 0,0 0,0 0,-7 5,-1 1,0 1,1-2,2-2,1 0,7-2,2-1,1 1,-7-2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35:14.163"/>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4947 3512,'5'0,"7"0,6 0,5 0,5 0,1 0,2 0,0 0,0 0,0 0,0 0,-1 0,11 0,2 0,-1 0,-1 0,-4 0,3 0,9 0,2 0,-3 0,-5 0,-3 0,-5 0,-3 0,-2 0,0 0,-1 0,0 0,-5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5:03.020"/>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2103 4112,'5'0,"4"0,7 0,3 0,3 0,11 0,3 0,1 0,1 0,0 0,0 0,-1 0,-3-4,-3-1,-3 0,-1 0,2 2,1 1,-1 2,-1-1,0 1,-2 1,0-1,6 0,4 0,4 0,-2-4,-2-2,1 1,-2 1,-2 1,-4 1,-5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5:32.197"/>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2947 3724,'5'0,"4"0,7 0,3 0,7 0,5 0,-1 0,0 0,-2 0,0 0,-1 0,-2 0,0 0,-1 0,1 0,-1 0,1 0,0 0,-1 0,0 0,1 0,0 0,-1 0,1 0,0 0,0 0,-1 0,1 0,-1 0,1 0,0 0,0 0,-1 0,1 0,-1 0,1 0,0 0,0 0,-1 0,0 0,-3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5:40.803"/>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2787 3967,'8'0,"8"0,4 0,4 0,2 0,-1 0,2 0,3 0,1 0,0 0,-2 0,-1 0,-1 0,3 0,0 0,0 0,-1 0,-1 0,-7-5,3 0,2 0,0 0,-1 2,1 2,-1 0,0 0,0 1,0 1,0-5,-1-2,0 2,-3-1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5:45.066"/>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2528 4200,'5'0,"8"0,8 0,4 0,1 0,2 0,-1 0,0 0,-2 0,1 0,0 0,-2 0,1 0,-1 0,1 0,0 0,0 0,-1 0,0 0,1 0,0 0,-1 0,5-5,1 0,0 0,3-4,1 1,2-3,-1-1,-1 4,-3 2,-3 2,-1 2,-2 1,-1 1,1 1,-5-1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3:25.028"/>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7808 1674,'5'0,"7"0,6 0,5 0,5 0,1 0,7 0,2 0,0 0,-2 0,-2 0,-1 0,4 0,0 0,0 0,-3 0,0 0,-2 0,-2 0,0 0,-5 5,-2 2,0-1,-4-1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5:50.713"/>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2517 4230,'4'0,"6"0,9 0,6 0,3 0,0 0,0 0,0 0,-1 0,-1 0,-1 0,1 0,-2 0,0 0,1 0,-1 0,1 0,0 0,-1 0,1 0,-1 0,1 0,0 0,-1 0,1 0,0 0,-1 0,1 0,0 0,-1 0,1 0,0 0,-1 0,-3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5:54.060"/>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2517 4323,'4'0,"6"0,5 0,4 0,3 0,7-4,2-1,0-1,-1 2,-1 1,2 1,1 2,-1-1,-2 1,-2 0,-1 1,4-1,0 0,1 0,-3 0,0 0,-2 0,-1 0,5 0,-1 0,2 0,-2 0,-2 0,-1 0,4 0,-4-4,-6-2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5:57.109"/>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2874 4452,'4'0,"6"0,9 0,6-4,3-1,0-5,0 0,0 2,3 1,1 3,-2 2,0 1,-3 1,4 0,-1 1,1-1,-2 1,-2-1,-1 0,4 0,0 0,1 0,-3 0,-5-4,-3-6,1-1,-1 2,2 2,1 2,0 2,-3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02.654"/>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2109 4359,'4'0,"6"0,10 0,4 0,4 0,0 0,1 0,-2 0,5 0,4 0,-1 0,0 0,-3 0,-3 0,-1 0,-2 0,-1 0,-1 0,1 0,-1 0,0 0,4 0,2 0,0 0,-1 0,-2 0,0 0,-1 0,-1 0,0 0,-1 0,0 0,5 0,1 0,0 0,-6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08.172"/>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2695 3780,'4'0,"6"0,5 0,4 0,3 0,3 0,0 0,1 0,0 0,0 0,-1 0,0 0,4 0,1 0,0 0,-1 0,-1 0,-2 0,-4 4,2 2,1-1,0-1,1-1,0-1,-1 0,4-2,2 0,-5 3,-3 3,0-1,-1-1,0-1,2-1,-1-2,1 1,1-1,0 0,-1-1,0 1,1 0,0 0,0 0,0 0,0 0,-1 0,1 0,-5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13.705"/>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2973 4133,'4'0,"6"0,5 0,4 0,3 0,3 0,0 0,1 0,0 0,0 0,-2 0,2 0,-1 0,0 0,-1 0,0 0,1 0,0 0,0 0,-1 0,1 0,-1 0,1 0,0 0,0 0,-1 0,0 0,1 0,0-4,-5-5,-1-3,0 3,2 2,1 2,0 2,2 1,0 2,1 0,0 0,0 1,-1-1,-3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20.238"/>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3382 3743,'-5'0,"-7"0,-12 0,-8 0,-2 0,-2 0,6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26.113"/>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2997 3946,'5'0,"8"0,11 0,7 0,3 0,2 0,0 0,-2 0,5 0,0 0,0 0,-3 0,-1 0,-2 0,-1 0,-1 0,-1 0,1 0,-1 0,1 0,-1 0,1 0,-5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29.998"/>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2805 4156,'6'0,"6"0,7 0,5 0,4 0,2 0,2 0,0 0,-5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33.138"/>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2713 4212,'5'0,"8"0,5 0,7 0,3 0,2 0,2 0,0 0,0 0,0 0,0 0,-1 0,5 0,2 0,0 0,-2 0,-2 0,0 0,3 0,1 0,0 0,-2 0,-7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3:44.560"/>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8158 1645,'0'5,"6"7,6 1,0 3,0 5,2-2,4-3,4-6,8-4,4-2,2-3,-1-1,0-1,-3 1,6-1,-1 0,-1 0,0 1,-3 0,-1 0,4 0,1 0,-1 0,-1 0,-2 0,-1 0,-1 0,4 0,2 0,-1 0,-2 0,0 0,-8-5,-1-2,-2 1,2 1,2 1,-6 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39.080"/>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3089 4280,'5'0,"4"0,7 0,3 0,3 0,2 0,2 0,-1 0,1 0,-1 0,1 0,-1 0,0 0,-1 0,1 0,0 0,0 0,0 0,-1 0,0 0,1 0,4 0,1 0,0 0,-1 0,-1 0,-2 0,4 0,1 0,-2 0,0 0,-1 0,-2 0,-1 0,1 0,-2 0,1 0,-1 0,0 4,1 2,-5 3,-1 1,4 3,3-1,1-4,0-1,0-2,-5-4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51.824"/>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3787 3750,'5'0,"7"0,7 0,5 0,4 0,3 0,0 0,1 0,1 0,-1 0,-1 0,1 0,-1 0,0 0,0 0,-1 0,1 0,0-5,0-2,-1 1,6 0,2 2,0 2,-2 1,-1 0,-8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6:55.601"/>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3810 4134,'10'-5,"15"-7,7-2,10 2,2 3,-1 3,-2 2,-3 2,-3 2,3 0,0 1,0-1,-2 1,-2-1,-2 1,0-1,-1 0,0 0,-1 0,1 0,-1 0,1 0,0 0,-6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4:07.586"/>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3577 1998,'5'0,"7"0,7 0,5 0,4 0,3 0,0 0,1 0,1 0,-1 0,-1 0,1 0,-1 0,0 0,-1 0,1 0,0 0,-5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4:11.419"/>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3773 1998,'5'0,"7"0,7 0,6 0,8 0,4 0,2 0,-2 0,-1 0,-2 0,-1 0,-1 0,-1 0,0 0,0 0,-1 0,1 0,-1 0,1 0,0 0,-1 0,-4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4:15.969"/>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3435 3243,'4'0,"6"0,5 0,4 0,3 0,7 0,2 0,0 0,-1 0,-1 0,-2 0,3 0,1 0,-1 0,-1 0,-2 0,0 0,-2 0,4 0,2 0,-2 0,0 0,-2 0,0 0,2 0,2 0,-1 0,-1 0,-2 0,-1 0,0 0,-5 4,2 2,2-1,0-1,-4 3,-5 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4:19.052"/>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3767 3256,'5'0,"8"0,6 0,5 0,4 0,2 0,2 0,0 0,0 0,0 0,-5 0,-8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39:07.586"/>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6112 4401,'5'0,"7"0,6 0,5 0,9 0,5 0,0 0,0 0,-3 0,0 0,-2 0,-2 0,1 0,-2 0,7 0,0 0,0 0,-1 0,-2 0,-1 0,-1 0,-1 0,1 0,3 0,2 0,1 0,-3 0,5 0,0 0,-7 0,2 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2:12.349"/>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3841 4033,'11'0,"8"0,6 0,5 0,2 0,0 0,1 0,0 0,-1 0,0 0,-1 0,0 0,0 0,0 0,5 0,2 0,-1 0,-1 0,-1 0,-2 0,-1 0,5 0,-5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12:39.851"/>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4149 3084,'5'0,"8"0,8 0,4 0,-3 4,0 2,0-1,1 4,-1-1,2 0,0-2,1-3,0-2,-1 0,1-1,-1 0,1 0,0-1,0 1,-1 0,1 0,0 0,0 0,-1 0,5 0,1 0,0 0,-1 0,-1 0,-1 0,-2 0,0 0,0 0,-1 0,0 0,1 0,-1 0,1 0,0 0,-1 0,1 0,-1 0,-3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7:54.402"/>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5432 3287,'5'0,"7"0,6 0,5 0,5 0,1 0,2 0,0 0,0 0,0 0,0 6,-1 0,1 0,-2 0,2-3,-2-1,1 0,0-2,0 0,5 0,1 0,1-1,-2 1,-2 0,0 0,-8 5,4 1,1 1,2-2,-2-1,1-2,1-1,3 0,2-1,-1-1,0 1,-3 0,-1 0,-1 0,-6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7:57.836"/>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5948 3303,'5'0,"7"0,6 0,5 0,5 0,1 0,2 0,0 0,0 0,0 0,0 0,-1 0,0 0,6 0,0 0,0 0,0 0,-3 0,-1 0,-5 5,-4 2,6-1,2-1,1-1,1-1,-1-3,-1 1,5-1,2 0,-2-1,0 1,-3 0,-1 0,-1 0,-6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0T17:28:16.819"/>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5469 3512,'6'0,"5"0,7 0,6 0,3 0,2 0,2 0,1 0,-1 0,0 0,-1 0,1 0,-1 0,0 0,-1 0,-4 5,-2 2,0-1,-3 5,0-1,-4 4,0-1,9-2,4-4,2-2,2-3,0-1,-1-1,-6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5E805C-BFAC-0C4D-8D7E-7FCD6EFA21C3}" type="datetimeFigureOut">
              <a:rPr lang="en-US" smtClean="0"/>
              <a:t>18-04-11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26EA3B-3690-8945-80B1-FF59E42BAA30}" type="slidenum">
              <a:rPr lang="en-US" smtClean="0"/>
              <a:t>‹#›</a:t>
            </a:fld>
            <a:endParaRPr lang="en-US"/>
          </a:p>
        </p:txBody>
      </p:sp>
    </p:spTree>
    <p:extLst>
      <p:ext uri="{BB962C8B-B14F-4D97-AF65-F5344CB8AC3E}">
        <p14:creationId xmlns:p14="http://schemas.microsoft.com/office/powerpoint/2010/main" val="22436768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a:t>
            </a:r>
          </a:p>
          <a:p>
            <a:pPr lvl="1"/>
            <a:r>
              <a:rPr lang="en-US" dirty="0"/>
              <a:t>Mean: ~40</a:t>
            </a:r>
          </a:p>
          <a:p>
            <a:pPr lvl="1"/>
            <a:r>
              <a:rPr lang="en-US" dirty="0"/>
              <a:t>SD: ~10</a:t>
            </a:r>
          </a:p>
          <a:p>
            <a:pPr lvl="1"/>
            <a:r>
              <a:rPr lang="en-US" dirty="0"/>
              <a:t>Maximum: 80+</a:t>
            </a:r>
          </a:p>
          <a:p>
            <a:endParaRPr lang="en-US" dirty="0"/>
          </a:p>
        </p:txBody>
      </p:sp>
      <p:sp>
        <p:nvSpPr>
          <p:cNvPr id="4" name="Slide Number Placeholder 3"/>
          <p:cNvSpPr>
            <a:spLocks noGrp="1"/>
          </p:cNvSpPr>
          <p:nvPr>
            <p:ph type="sldNum" sz="quarter" idx="10"/>
          </p:nvPr>
        </p:nvSpPr>
        <p:spPr/>
        <p:txBody>
          <a:bodyPr/>
          <a:lstStyle/>
          <a:p>
            <a:fld id="{1D26EA3B-3690-8945-80B1-FF59E42BAA30}" type="slidenum">
              <a:rPr lang="en-US" smtClean="0"/>
              <a:t>6</a:t>
            </a:fld>
            <a:endParaRPr lang="en-US"/>
          </a:p>
        </p:txBody>
      </p:sp>
    </p:spTree>
    <p:extLst>
      <p:ext uri="{BB962C8B-B14F-4D97-AF65-F5344CB8AC3E}">
        <p14:creationId xmlns:p14="http://schemas.microsoft.com/office/powerpoint/2010/main" val="109957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Zero</a:t>
            </a:r>
            <a:r>
              <a:rPr lang="en-US" baseline="0" dirty="0"/>
              <a:t> R produces a high amount of correctly identified instances at ~88% due to the fact that in our unbalanced data set there is a very high ration of No’s to Yes’s.</a:t>
            </a:r>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15</a:t>
            </a:fld>
            <a:endParaRPr lang="en-US"/>
          </a:p>
        </p:txBody>
      </p:sp>
    </p:spTree>
    <p:extLst>
      <p:ext uri="{BB962C8B-B14F-4D97-AF65-F5344CB8AC3E}">
        <p14:creationId xmlns:p14="http://schemas.microsoft.com/office/powerpoint/2010/main" val="65341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Overall we will focus on two things in the results of these algorithms, F-measure and Recall scores for the ‘Yes’ class. We decides to focus our efforts on this aspect of the algorithm based on the business problem at hand, identifying possible members of the ‘Yes’ class.</a:t>
            </a:r>
          </a:p>
          <a:p>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F-measure is a harmonic mean between a classes recall and precision. Achieving the highest possible F-measure for the Yes class variable was one of our main objectives because although we wanted to encourage as much ‘Yes’ class recall as possible, we still wanted to maintain a decent level of precision in our ‘Yes’ class predictions. F-measure gave us a numeric value to measure this.</a:t>
            </a:r>
          </a:p>
          <a:p>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16</a:t>
            </a:fld>
            <a:endParaRPr lang="en-US"/>
          </a:p>
        </p:txBody>
      </p:sp>
    </p:spTree>
    <p:extLst>
      <p:ext uri="{BB962C8B-B14F-4D97-AF65-F5344CB8AC3E}">
        <p14:creationId xmlns:p14="http://schemas.microsoft.com/office/powerpoint/2010/main" val="1791978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88.0778% CCI</a:t>
            </a:r>
          </a:p>
          <a:p>
            <a:endParaRPr lang="en-US" dirty="0"/>
          </a:p>
          <a:p>
            <a:r>
              <a:rPr lang="en-US" baseline="0" dirty="0"/>
              <a:t>At default values, Na</a:t>
            </a:r>
            <a:r>
              <a:rPr lang="nl-NL" baseline="0" dirty="0" err="1"/>
              <a:t>ï</a:t>
            </a:r>
            <a:r>
              <a:rPr lang="en-US" baseline="0" dirty="0" err="1"/>
              <a:t>ve</a:t>
            </a:r>
            <a:r>
              <a:rPr lang="en-US" baseline="0" dirty="0"/>
              <a:t> Bayes outperforms our other chosen classifiers by measure of recall and F-measure value of  the ‘yes’ class value</a:t>
            </a:r>
          </a:p>
          <a:p>
            <a:endParaRPr lang="en-US" baseline="0" dirty="0"/>
          </a:p>
        </p:txBody>
      </p:sp>
      <p:sp>
        <p:nvSpPr>
          <p:cNvPr id="4" name="Slide Number Placeholder 3"/>
          <p:cNvSpPr>
            <a:spLocks noGrp="1"/>
          </p:cNvSpPr>
          <p:nvPr>
            <p:ph type="sldNum" sz="quarter" idx="10"/>
          </p:nvPr>
        </p:nvSpPr>
        <p:spPr/>
        <p:txBody>
          <a:bodyPr/>
          <a:lstStyle/>
          <a:p>
            <a:fld id="{1D26EA3B-3690-8945-80B1-FF59E42BAA30}" type="slidenum">
              <a:rPr lang="en-US" smtClean="0"/>
              <a:t>17</a:t>
            </a:fld>
            <a:endParaRPr lang="en-US"/>
          </a:p>
        </p:txBody>
      </p:sp>
    </p:spTree>
    <p:extLst>
      <p:ext uri="{BB962C8B-B14F-4D97-AF65-F5344CB8AC3E}">
        <p14:creationId xmlns:p14="http://schemas.microsoft.com/office/powerpoint/2010/main" val="316980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r>
              <a:rPr lang="en-US" baseline="0" dirty="0"/>
              <a:t> cost sensitive </a:t>
            </a:r>
            <a:r>
              <a:rPr lang="en-US" baseline="0" dirty="0" err="1"/>
              <a:t>classifer</a:t>
            </a:r>
            <a:r>
              <a:rPr lang="en-US" baseline="0" dirty="0"/>
              <a:t> EXPLAIN!!!, which uses a cost sensitive matrix</a:t>
            </a:r>
          </a:p>
          <a:p>
            <a:endParaRPr lang="en-US" baseline="0" dirty="0"/>
          </a:p>
          <a:p>
            <a:r>
              <a:rPr lang="en-US" baseline="0" dirty="0"/>
              <a:t>A cost-sensitive matrix is a tool that can be used to encourage classification into one category, especially when there is a large imbalance between classes and one class is of more concern than the other. In our case, we were willing to sacrifice overall accuracy of our model in order to identify possible ‘Yes’ respondents.</a:t>
            </a:r>
          </a:p>
          <a:p>
            <a:endParaRPr lang="en-US" baseline="0" dirty="0"/>
          </a:p>
          <a:p>
            <a:r>
              <a:rPr lang="en-US" baseline="0" dirty="0"/>
              <a:t>We accomplished this by implanting a cost matrix which punished False No’s (Yes observations that were incorrectly classified as ‘No’) and therefore would lead to a higher ‘Yes’ recall. The weighted values in the above cost matrix were manipulated till the highest ‘Yes’ class F-measure was obtained.</a:t>
            </a:r>
          </a:p>
          <a:p>
            <a:endParaRPr lang="en-US" baseline="0" dirty="0"/>
          </a:p>
          <a:p>
            <a:r>
              <a:rPr lang="en-US" dirty="0"/>
              <a:t>Correctly classified</a:t>
            </a:r>
            <a:r>
              <a:rPr lang="en-US" baseline="0" dirty="0"/>
              <a:t> instances decreases, but is less important than F measure for our purposes</a:t>
            </a:r>
          </a:p>
          <a:p>
            <a:endParaRPr lang="en-US" baseline="0" dirty="0"/>
          </a:p>
          <a:p>
            <a:r>
              <a:rPr lang="en-US" baseline="0" dirty="0"/>
              <a:t>Recall values (and more importantly F-measure) increase, however (0.440 to 0.497 [F])</a:t>
            </a:r>
          </a:p>
          <a:p>
            <a:r>
              <a:rPr lang="en-US" baseline="0" dirty="0"/>
              <a:t>Recall increased over 50%</a:t>
            </a:r>
          </a:p>
        </p:txBody>
      </p:sp>
      <p:sp>
        <p:nvSpPr>
          <p:cNvPr id="4" name="Slide Number Placeholder 3"/>
          <p:cNvSpPr>
            <a:spLocks noGrp="1"/>
          </p:cNvSpPr>
          <p:nvPr>
            <p:ph type="sldNum" sz="quarter" idx="10"/>
          </p:nvPr>
        </p:nvSpPr>
        <p:spPr/>
        <p:txBody>
          <a:bodyPr/>
          <a:lstStyle/>
          <a:p>
            <a:fld id="{1D26EA3B-3690-8945-80B1-FF59E42BAA30}" type="slidenum">
              <a:rPr lang="en-US" smtClean="0"/>
              <a:t>18</a:t>
            </a:fld>
            <a:endParaRPr lang="en-US"/>
          </a:p>
        </p:txBody>
      </p:sp>
    </p:spTree>
    <p:extLst>
      <p:ext uri="{BB962C8B-B14F-4D97-AF65-F5344CB8AC3E}">
        <p14:creationId xmlns:p14="http://schemas.microsoft.com/office/powerpoint/2010/main" val="2376139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adjusted confidence intervals and minimum number of objects in order to avoid over-fitting of the tree. </a:t>
            </a:r>
          </a:p>
          <a:p>
            <a:endParaRPr lang="en-US" baseline="0" dirty="0"/>
          </a:p>
          <a:p>
            <a:r>
              <a:rPr lang="en-US" baseline="0" dirty="0"/>
              <a:t>Default confidence level for J48 is set at .25, but we decreased it to .1. Additionally, default value for minimum objects is 2, but we increased it to 50.</a:t>
            </a:r>
          </a:p>
          <a:p>
            <a:endParaRPr lang="en-US" baseline="0" dirty="0"/>
          </a:p>
          <a:p>
            <a:r>
              <a:rPr lang="en-US" baseline="0" dirty="0"/>
              <a:t>These adjustments helped avoid over-fitting and reduce the size of the tree to a more manageable size</a:t>
            </a:r>
          </a:p>
        </p:txBody>
      </p:sp>
      <p:sp>
        <p:nvSpPr>
          <p:cNvPr id="4" name="Slide Number Placeholder 3"/>
          <p:cNvSpPr>
            <a:spLocks noGrp="1"/>
          </p:cNvSpPr>
          <p:nvPr>
            <p:ph type="sldNum" sz="quarter" idx="10"/>
          </p:nvPr>
        </p:nvSpPr>
        <p:spPr/>
        <p:txBody>
          <a:bodyPr/>
          <a:lstStyle/>
          <a:p>
            <a:fld id="{1D26EA3B-3690-8945-80B1-FF59E42BAA30}" type="slidenum">
              <a:rPr lang="en-US" smtClean="0"/>
              <a:t>19</a:t>
            </a:fld>
            <a:endParaRPr lang="en-US"/>
          </a:p>
        </p:txBody>
      </p:sp>
    </p:spTree>
    <p:extLst>
      <p:ext uri="{BB962C8B-B14F-4D97-AF65-F5344CB8AC3E}">
        <p14:creationId xmlns:p14="http://schemas.microsoft.com/office/powerpoint/2010/main" val="2231787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21</a:t>
            </a:fld>
            <a:endParaRPr lang="en-US"/>
          </a:p>
        </p:txBody>
      </p:sp>
    </p:spTree>
    <p:extLst>
      <p:ext uri="{BB962C8B-B14F-4D97-AF65-F5344CB8AC3E}">
        <p14:creationId xmlns:p14="http://schemas.microsoft.com/office/powerpoint/2010/main" val="888504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cost matrix,</a:t>
            </a:r>
            <a:r>
              <a:rPr lang="en-US" baseline="0" dirty="0"/>
              <a:t> recall and F-measure improve for the ‘y’ class, however overall accuracy diminishes and the tree grows in size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D26EA3B-3690-8945-80B1-FF59E42BAA30}" type="slidenum">
              <a:rPr lang="en-US" smtClean="0"/>
              <a:t>22</a:t>
            </a:fld>
            <a:endParaRPr lang="en-US"/>
          </a:p>
        </p:txBody>
      </p:sp>
    </p:spTree>
    <p:extLst>
      <p:ext uri="{BB962C8B-B14F-4D97-AF65-F5344CB8AC3E}">
        <p14:creationId xmlns:p14="http://schemas.microsoft.com/office/powerpoint/2010/main" val="193462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COST MATRIX adjustment</a:t>
            </a:r>
          </a:p>
          <a:p>
            <a:endParaRPr lang="en-US" dirty="0"/>
          </a:p>
          <a:p>
            <a:r>
              <a:rPr lang="en-US" dirty="0"/>
              <a:t>Same problem as other classifiers without cost matrix:</a:t>
            </a:r>
          </a:p>
          <a:p>
            <a:r>
              <a:rPr lang="en-US" dirty="0"/>
              <a:t>overall good accuracy, but poor results in recall</a:t>
            </a:r>
            <a:r>
              <a:rPr lang="en-US" baseline="0" dirty="0"/>
              <a:t> and F-measure for ‘y’ class</a:t>
            </a:r>
            <a:endParaRPr lang="en-US" dirty="0"/>
          </a:p>
        </p:txBody>
      </p:sp>
      <p:sp>
        <p:nvSpPr>
          <p:cNvPr id="4" name="Slide Number Placeholder 3"/>
          <p:cNvSpPr>
            <a:spLocks noGrp="1"/>
          </p:cNvSpPr>
          <p:nvPr>
            <p:ph type="sldNum" sz="quarter" idx="10"/>
          </p:nvPr>
        </p:nvSpPr>
        <p:spPr/>
        <p:txBody>
          <a:bodyPr/>
          <a:lstStyle/>
          <a:p>
            <a:fld id="{1D26EA3B-3690-8945-80B1-FF59E42BAA30}" type="slidenum">
              <a:rPr lang="en-US" smtClean="0"/>
              <a:t>24</a:t>
            </a:fld>
            <a:endParaRPr lang="en-US"/>
          </a:p>
        </p:txBody>
      </p:sp>
    </p:spTree>
    <p:extLst>
      <p:ext uri="{BB962C8B-B14F-4D97-AF65-F5344CB8AC3E}">
        <p14:creationId xmlns:p14="http://schemas.microsoft.com/office/powerpoint/2010/main" val="1335993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COST MATRIX</a:t>
            </a:r>
          </a:p>
          <a:p>
            <a:endParaRPr lang="en-US" dirty="0"/>
          </a:p>
          <a:p>
            <a:r>
              <a:rPr lang="en-US" dirty="0"/>
              <a:t>F-measure of 0.525 is the</a:t>
            </a:r>
            <a:r>
              <a:rPr lang="en-US" baseline="0" dirty="0"/>
              <a:t> best of any classifier with a very strong recall value to accompany it at 0.638</a:t>
            </a:r>
          </a:p>
          <a:p>
            <a:endParaRPr lang="en-US" baseline="0" dirty="0"/>
          </a:p>
          <a:p>
            <a:r>
              <a:rPr lang="en-US" baseline="0" dirty="0"/>
              <a:t>Utilizing the cost matrix, </a:t>
            </a:r>
            <a:r>
              <a:rPr lang="en-US" baseline="0"/>
              <a:t>accompanied by use </a:t>
            </a:r>
            <a:r>
              <a:rPr lang="en-US" baseline="0" dirty="0"/>
              <a:t>of the logistic regression algorithm, gives the bank the best chance of identifying potential long term investors based on each individual’s attributes </a:t>
            </a:r>
            <a:endParaRPr lang="en-US" dirty="0"/>
          </a:p>
        </p:txBody>
      </p:sp>
      <p:sp>
        <p:nvSpPr>
          <p:cNvPr id="4" name="Slide Number Placeholder 3"/>
          <p:cNvSpPr>
            <a:spLocks noGrp="1"/>
          </p:cNvSpPr>
          <p:nvPr>
            <p:ph type="sldNum" sz="quarter" idx="10"/>
          </p:nvPr>
        </p:nvSpPr>
        <p:spPr/>
        <p:txBody>
          <a:bodyPr/>
          <a:lstStyle/>
          <a:p>
            <a:fld id="{1D26EA3B-3690-8945-80B1-FF59E42BAA30}" type="slidenum">
              <a:rPr lang="en-US" smtClean="0"/>
              <a:t>25</a:t>
            </a:fld>
            <a:endParaRPr lang="en-US"/>
          </a:p>
        </p:txBody>
      </p:sp>
    </p:spTree>
    <p:extLst>
      <p:ext uri="{BB962C8B-B14F-4D97-AF65-F5344CB8AC3E}">
        <p14:creationId xmlns:p14="http://schemas.microsoft.com/office/powerpoint/2010/main" val="1974581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10 rules</a:t>
            </a:r>
          </a:p>
          <a:p>
            <a:pPr lvl="1"/>
            <a:r>
              <a:rPr lang="en-US" dirty="0" smtClean="0"/>
              <a:t>No </a:t>
            </a:r>
            <a:r>
              <a:rPr lang="en-US" dirty="0"/>
              <a:t>predictions for the class value</a:t>
            </a:r>
          </a:p>
          <a:p>
            <a:pPr lvl="1"/>
            <a:r>
              <a:rPr lang="en-US" dirty="0"/>
              <a:t>All rules contained ‘contact’ or ‘default</a:t>
            </a:r>
            <a:r>
              <a:rPr lang="en-US" dirty="0" smtClean="0"/>
              <a:t>’</a:t>
            </a:r>
          </a:p>
          <a:p>
            <a:pPr lvl="1"/>
            <a:r>
              <a:rPr lang="en-US" dirty="0" smtClean="0"/>
              <a:t>High high confidence values</a:t>
            </a:r>
            <a:endParaRPr lang="en-US" dirty="0"/>
          </a:p>
        </p:txBody>
      </p:sp>
      <p:sp>
        <p:nvSpPr>
          <p:cNvPr id="4" name="Slide Number Placeholder 3"/>
          <p:cNvSpPr>
            <a:spLocks noGrp="1"/>
          </p:cNvSpPr>
          <p:nvPr>
            <p:ph type="sldNum" sz="quarter" idx="10"/>
          </p:nvPr>
        </p:nvSpPr>
        <p:spPr/>
        <p:txBody>
          <a:bodyPr/>
          <a:lstStyle/>
          <a:p>
            <a:fld id="{1D26EA3B-3690-8945-80B1-FF59E42BAA30}" type="slidenum">
              <a:rPr lang="en-US" smtClean="0"/>
              <a:t>27</a:t>
            </a:fld>
            <a:endParaRPr lang="en-US"/>
          </a:p>
        </p:txBody>
      </p:sp>
    </p:spTree>
    <p:extLst>
      <p:ext uri="{BB962C8B-B14F-4D97-AF65-F5344CB8AC3E}">
        <p14:creationId xmlns:p14="http://schemas.microsoft.com/office/powerpoint/2010/main" val="59442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‘Yes’ value</a:t>
            </a:r>
            <a:r>
              <a:rPr lang="en-US" baseline="0" dirty="0"/>
              <a:t> represent those who in the data set who have opened a long term deposit account as a result of the telemarketing campaign</a:t>
            </a:r>
          </a:p>
          <a:p>
            <a:pPr marL="171450" indent="-171450">
              <a:buFontTx/>
              <a:buChar char="-"/>
            </a:pPr>
            <a:r>
              <a:rPr lang="en-US" baseline="0" dirty="0"/>
              <a:t>‘No’ value represent those who in the data set did not open a long term deposit account as a result of the campaign</a:t>
            </a:r>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7</a:t>
            </a:fld>
            <a:endParaRPr lang="en-US"/>
          </a:p>
        </p:txBody>
      </p:sp>
    </p:spTree>
    <p:extLst>
      <p:ext uri="{BB962C8B-B14F-4D97-AF65-F5344CB8AC3E}">
        <p14:creationId xmlns:p14="http://schemas.microsoft.com/office/powerpoint/2010/main" val="4067215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a:t>
            </a:r>
            <a:r>
              <a:rPr lang="en-US" baseline="0" dirty="0"/>
              <a:t> = False</a:t>
            </a:r>
          </a:p>
          <a:p>
            <a:r>
              <a:rPr lang="en-US" baseline="0" dirty="0"/>
              <a:t>Confidence = 0.9</a:t>
            </a:r>
          </a:p>
          <a:p>
            <a:r>
              <a:rPr lang="en-US" baseline="0" dirty="0" err="1"/>
              <a:t>Numrules</a:t>
            </a:r>
            <a:r>
              <a:rPr lang="en-US" baseline="0" dirty="0"/>
              <a:t> = 10</a:t>
            </a:r>
            <a:endParaRPr lang="en-US" dirty="0"/>
          </a:p>
        </p:txBody>
      </p:sp>
      <p:sp>
        <p:nvSpPr>
          <p:cNvPr id="4" name="Slide Number Placeholder 3"/>
          <p:cNvSpPr>
            <a:spLocks noGrp="1"/>
          </p:cNvSpPr>
          <p:nvPr>
            <p:ph type="sldNum" sz="quarter" idx="10"/>
          </p:nvPr>
        </p:nvSpPr>
        <p:spPr/>
        <p:txBody>
          <a:bodyPr/>
          <a:lstStyle/>
          <a:p>
            <a:fld id="{1D26EA3B-3690-8945-80B1-FF59E42BAA30}" type="slidenum">
              <a:rPr lang="en-US" smtClean="0"/>
              <a:t>28</a:t>
            </a:fld>
            <a:endParaRPr lang="en-US"/>
          </a:p>
        </p:txBody>
      </p:sp>
    </p:spTree>
    <p:extLst>
      <p:ext uri="{BB962C8B-B14F-4D97-AF65-F5344CB8AC3E}">
        <p14:creationId xmlns:p14="http://schemas.microsoft.com/office/powerpoint/2010/main" val="237684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generated lower, more realistic confidence (~0.90)</a:t>
            </a:r>
          </a:p>
          <a:p>
            <a:r>
              <a:rPr lang="en-US" dirty="0"/>
              <a:t>More variety</a:t>
            </a:r>
          </a:p>
          <a:p>
            <a:r>
              <a:rPr lang="en-US" b="1" dirty="0"/>
              <a:t>New goals: </a:t>
            </a:r>
            <a:r>
              <a:rPr lang="en-US" dirty="0"/>
              <a:t>more variety, predictions of ‘yes’</a:t>
            </a:r>
          </a:p>
          <a:p>
            <a:endParaRPr lang="en-US" dirty="0"/>
          </a:p>
        </p:txBody>
      </p:sp>
      <p:sp>
        <p:nvSpPr>
          <p:cNvPr id="4" name="Slide Number Placeholder 3"/>
          <p:cNvSpPr>
            <a:spLocks noGrp="1"/>
          </p:cNvSpPr>
          <p:nvPr>
            <p:ph type="sldNum" sz="quarter" idx="10"/>
          </p:nvPr>
        </p:nvSpPr>
        <p:spPr/>
        <p:txBody>
          <a:bodyPr/>
          <a:lstStyle/>
          <a:p>
            <a:fld id="{1D26EA3B-3690-8945-80B1-FF59E42BAA30}" type="slidenum">
              <a:rPr lang="en-US" smtClean="0"/>
              <a:t>29</a:t>
            </a:fld>
            <a:endParaRPr lang="en-US"/>
          </a:p>
        </p:txBody>
      </p:sp>
    </p:spTree>
    <p:extLst>
      <p:ext uri="{BB962C8B-B14F-4D97-AF65-F5344CB8AC3E}">
        <p14:creationId xmlns:p14="http://schemas.microsoft.com/office/powerpoint/2010/main" val="3414369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It’s hard to find rules in an unbalanced dataset like this one because the support for all rules of ‘yes’ will be extremely low based on the nature of the class variable</a:t>
            </a:r>
          </a:p>
        </p:txBody>
      </p:sp>
      <p:sp>
        <p:nvSpPr>
          <p:cNvPr id="4" name="Slide Number Placeholder 3"/>
          <p:cNvSpPr>
            <a:spLocks noGrp="1"/>
          </p:cNvSpPr>
          <p:nvPr>
            <p:ph type="sldNum" sz="quarter" idx="10"/>
          </p:nvPr>
        </p:nvSpPr>
        <p:spPr/>
        <p:txBody>
          <a:bodyPr/>
          <a:lstStyle/>
          <a:p>
            <a:fld id="{1D26EA3B-3690-8945-80B1-FF59E42BAA30}" type="slidenum">
              <a:rPr lang="en-US" smtClean="0"/>
              <a:t>30</a:t>
            </a:fld>
            <a:endParaRPr lang="en-US"/>
          </a:p>
        </p:txBody>
      </p:sp>
    </p:spTree>
    <p:extLst>
      <p:ext uri="{BB962C8B-B14F-4D97-AF65-F5344CB8AC3E}">
        <p14:creationId xmlns:p14="http://schemas.microsoft.com/office/powerpoint/2010/main" val="3566094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31</a:t>
            </a:fld>
            <a:endParaRPr lang="en-US"/>
          </a:p>
        </p:txBody>
      </p:sp>
    </p:spTree>
    <p:extLst>
      <p:ext uri="{BB962C8B-B14F-4D97-AF65-F5344CB8AC3E}">
        <p14:creationId xmlns:p14="http://schemas.microsoft.com/office/powerpoint/2010/main" val="1246236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running K-means Clustering, we made sure to utilize the ‘Classes to clusters function’ in order to identify possible profile attributes for the ‘Yes’ and ‘No’ classes.</a:t>
            </a:r>
            <a:endParaRPr lang="en-US" dirty="0"/>
          </a:p>
          <a:p>
            <a:endParaRPr lang="en-US" dirty="0"/>
          </a:p>
          <a:p>
            <a:r>
              <a:rPr lang="en-US" dirty="0"/>
              <a:t>Overall,</a:t>
            </a:r>
            <a:r>
              <a:rPr lang="en-US" baseline="0" dirty="0"/>
              <a:t> Clustering performs very poorly as a means to identify potential long-term deposit account clients. </a:t>
            </a:r>
          </a:p>
          <a:p>
            <a:endParaRPr lang="en-US" baseline="0" dirty="0"/>
          </a:p>
          <a:p>
            <a:r>
              <a:rPr lang="en-US" baseline="0" dirty="0"/>
              <a:t>There is only ~50% accuracy overall in identification of each class, with a recall value in the 30% percent range for the ‘Yes’ class. Both of these are very discouraging scores.</a:t>
            </a:r>
          </a:p>
          <a:p>
            <a:endParaRPr lang="en-US" baseline="0" dirty="0"/>
          </a:p>
          <a:p>
            <a:r>
              <a:rPr lang="en-US" baseline="0" dirty="0"/>
              <a:t>Some inferences could possibly be made through acknowledging a lower mean balance for the ‘Yes’ cluster, as well as a longer mean duration for the ‘Yes’ cluster.</a:t>
            </a:r>
            <a:endParaRPr lang="en-US" dirty="0"/>
          </a:p>
        </p:txBody>
      </p:sp>
      <p:sp>
        <p:nvSpPr>
          <p:cNvPr id="4" name="Slide Number Placeholder 3"/>
          <p:cNvSpPr>
            <a:spLocks noGrp="1"/>
          </p:cNvSpPr>
          <p:nvPr>
            <p:ph type="sldNum" sz="quarter" idx="10"/>
          </p:nvPr>
        </p:nvSpPr>
        <p:spPr/>
        <p:txBody>
          <a:bodyPr/>
          <a:lstStyle/>
          <a:p>
            <a:fld id="{1D26EA3B-3690-8945-80B1-FF59E42BAA30}" type="slidenum">
              <a:rPr lang="en-US" smtClean="0"/>
              <a:t>32</a:t>
            </a:fld>
            <a:endParaRPr lang="en-US"/>
          </a:p>
        </p:txBody>
      </p:sp>
    </p:spTree>
    <p:extLst>
      <p:ext uri="{BB962C8B-B14F-4D97-AF65-F5344CB8AC3E}">
        <p14:creationId xmlns:p14="http://schemas.microsoft.com/office/powerpoint/2010/main" val="1012915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our best model still leaves some room for improvement</a:t>
            </a:r>
          </a:p>
          <a:p>
            <a:endParaRPr lang="en-CA" dirty="0"/>
          </a:p>
          <a:p>
            <a:r>
              <a:rPr lang="en-CA" dirty="0"/>
              <a:t>Correctly identifying targets for telemarketing while minimizing wasted calls remains the main predictive goal of our data analysis</a:t>
            </a:r>
          </a:p>
          <a:p>
            <a:endParaRPr lang="en-CA" dirty="0"/>
          </a:p>
          <a:p>
            <a:r>
              <a:rPr lang="en-CA" dirty="0"/>
              <a:t>Looking into different combinations of variables to include in analysis, adding more variables to data set and looking into different classification algorithms are all areas that could be further examined in future research</a:t>
            </a:r>
          </a:p>
          <a:p>
            <a:endParaRPr lang="en-CA" dirty="0"/>
          </a:p>
          <a:p>
            <a:r>
              <a:rPr lang="en-CA" dirty="0"/>
              <a:t>Also can we please get some days of the week!?!?!?!?</a:t>
            </a:r>
          </a:p>
          <a:p>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34</a:t>
            </a:fld>
            <a:endParaRPr lang="en-US"/>
          </a:p>
        </p:txBody>
      </p:sp>
    </p:spTree>
    <p:extLst>
      <p:ext uri="{BB962C8B-B14F-4D97-AF65-F5344CB8AC3E}">
        <p14:creationId xmlns:p14="http://schemas.microsoft.com/office/powerpoint/2010/main" val="672156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previous</a:t>
            </a:r>
            <a:r>
              <a:rPr lang="en-US" baseline="0" dirty="0"/>
              <a:t> &amp; </a:t>
            </a:r>
            <a:r>
              <a:rPr lang="en-US" baseline="0" dirty="0" err="1"/>
              <a:t>pdays</a:t>
            </a:r>
            <a:r>
              <a:rPr lang="en-US" baseline="0" dirty="0"/>
              <a:t> do not have an overly concerning correlation, it is a notable correlation and was a contributing factor in our decision to remove the variable. All other numeric variables had weak correlations, which permits the use of certain machine learning </a:t>
            </a:r>
            <a:r>
              <a:rPr lang="en-US" baseline="0" dirty="0" err="1"/>
              <a:t>algorithims</a:t>
            </a:r>
            <a:r>
              <a:rPr lang="en-US" baseline="0" dirty="0"/>
              <a:t> </a:t>
            </a:r>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8</a:t>
            </a:fld>
            <a:endParaRPr lang="en-US"/>
          </a:p>
        </p:txBody>
      </p:sp>
    </p:spTree>
    <p:extLst>
      <p:ext uri="{BB962C8B-B14F-4D97-AF65-F5344CB8AC3E}">
        <p14:creationId xmlns:p14="http://schemas.microsoft.com/office/powerpoint/2010/main" val="420748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just a graphical indication of correlations, showing once again that the correlation of </a:t>
            </a:r>
            <a:r>
              <a:rPr lang="en-CA" dirty="0" err="1"/>
              <a:t>pdays</a:t>
            </a:r>
            <a:r>
              <a:rPr lang="en-CA" dirty="0"/>
              <a:t> and previous is the strongest in the dataset</a:t>
            </a:r>
          </a:p>
        </p:txBody>
      </p:sp>
      <p:sp>
        <p:nvSpPr>
          <p:cNvPr id="4" name="Slide Number Placeholder 3"/>
          <p:cNvSpPr>
            <a:spLocks noGrp="1"/>
          </p:cNvSpPr>
          <p:nvPr>
            <p:ph type="sldNum" sz="quarter" idx="10"/>
          </p:nvPr>
        </p:nvSpPr>
        <p:spPr/>
        <p:txBody>
          <a:bodyPr/>
          <a:lstStyle/>
          <a:p>
            <a:fld id="{1D26EA3B-3690-8945-80B1-FF59E42BAA30}" type="slidenum">
              <a:rPr lang="en-US" smtClean="0"/>
              <a:t>9</a:t>
            </a:fld>
            <a:endParaRPr lang="en-US"/>
          </a:p>
        </p:txBody>
      </p:sp>
    </p:spTree>
    <p:extLst>
      <p:ext uri="{BB962C8B-B14F-4D97-AF65-F5344CB8AC3E}">
        <p14:creationId xmlns:p14="http://schemas.microsoft.com/office/powerpoint/2010/main" val="303534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initial</a:t>
            </a:r>
            <a:r>
              <a:rPr lang="en-US" baseline="0" dirty="0"/>
              <a:t> investigation in R, we played around in </a:t>
            </a:r>
            <a:r>
              <a:rPr lang="en-US" baseline="0" dirty="0" err="1"/>
              <a:t>Weka</a:t>
            </a:r>
            <a:r>
              <a:rPr lang="en-US" baseline="0" dirty="0"/>
              <a:t>. COMING BACK, we removed these attributes for the following reasons:</a:t>
            </a:r>
            <a:endParaRPr lang="en-US" dirty="0"/>
          </a:p>
          <a:p>
            <a:endParaRPr lang="en-US" dirty="0"/>
          </a:p>
          <a:p>
            <a:r>
              <a:rPr lang="en-US" dirty="0"/>
              <a:t>Days: correlation in </a:t>
            </a:r>
            <a:r>
              <a:rPr lang="en-US" dirty="0" err="1"/>
              <a:t>Weka</a:t>
            </a:r>
            <a:r>
              <a:rPr lang="en-US" dirty="0"/>
              <a:t> to class variable</a:t>
            </a:r>
            <a:r>
              <a:rPr lang="en-US" baseline="0" dirty="0"/>
              <a:t> was near zero; no year. Days of week has value, but with no year we couldn’t make sense of it. We believe day could be a useful variable if it could be assigned a day of the week.</a:t>
            </a:r>
          </a:p>
          <a:p>
            <a:endParaRPr lang="en-US" baseline="0" dirty="0"/>
          </a:p>
          <a:p>
            <a:r>
              <a:rPr lang="en-US" baseline="0" dirty="0" err="1"/>
              <a:t>Pdays</a:t>
            </a:r>
            <a:r>
              <a:rPr lang="en-US" baseline="0" dirty="0"/>
              <a:t>: P days was a measurement for days since last contact, which was a numeric variable. However, with so many people in the data set having never been contacted before, and storing these values as -1 l this variable was deemed to be misleading. Additionally, we determined </a:t>
            </a:r>
            <a:r>
              <a:rPr lang="en-US" baseline="0" dirty="0" err="1"/>
              <a:t>pdays</a:t>
            </a:r>
            <a:r>
              <a:rPr lang="en-US" baseline="0" dirty="0"/>
              <a:t> was a similar metric to ‘previous’ and as a result we removed it and instead adjusted the previous variable to distinguish between levels of previous contact</a:t>
            </a:r>
          </a:p>
          <a:p>
            <a:endParaRPr lang="en-US" baseline="0" dirty="0"/>
          </a:p>
          <a:p>
            <a:r>
              <a:rPr lang="en-US" baseline="0" dirty="0" err="1"/>
              <a:t>Poutcome</a:t>
            </a:r>
            <a:r>
              <a:rPr lang="en-US" baseline="0" dirty="0"/>
              <a:t>: </a:t>
            </a:r>
            <a:r>
              <a:rPr lang="en-US" baseline="0" dirty="0" err="1"/>
              <a:t>Poutcome</a:t>
            </a:r>
            <a:r>
              <a:rPr lang="en-US" baseline="0" dirty="0"/>
              <a:t> was a measure of the outcome of a previous campaign involving the same person. 80% of observations were unknown, meaning the person had not participated in a previous campaign and thus didn’t have a previous outcome. Furthermore, we decided that the ‘previous’ variable gave us some of the same information. Another issue for this variable was the category of ‘other’, which included about 120 cases. We were unable to determine the semantic meaning of ‘other’</a:t>
            </a:r>
            <a:endParaRPr lang="en-US" dirty="0"/>
          </a:p>
        </p:txBody>
      </p:sp>
      <p:sp>
        <p:nvSpPr>
          <p:cNvPr id="4" name="Slide Number Placeholder 3"/>
          <p:cNvSpPr>
            <a:spLocks noGrp="1"/>
          </p:cNvSpPr>
          <p:nvPr>
            <p:ph type="sldNum" sz="quarter" idx="10"/>
          </p:nvPr>
        </p:nvSpPr>
        <p:spPr/>
        <p:txBody>
          <a:bodyPr/>
          <a:lstStyle/>
          <a:p>
            <a:fld id="{1D26EA3B-3690-8945-80B1-FF59E42BAA30}" type="slidenum">
              <a:rPr lang="en-US" smtClean="0"/>
              <a:t>10</a:t>
            </a:fld>
            <a:endParaRPr lang="en-US"/>
          </a:p>
        </p:txBody>
      </p:sp>
    </p:spTree>
    <p:extLst>
      <p:ext uri="{BB962C8B-B14F-4D97-AF65-F5344CB8AC3E}">
        <p14:creationId xmlns:p14="http://schemas.microsoft.com/office/powerpoint/2010/main" val="222495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11</a:t>
            </a:fld>
            <a:endParaRPr lang="en-US"/>
          </a:p>
        </p:txBody>
      </p:sp>
    </p:spTree>
    <p:extLst>
      <p:ext uri="{BB962C8B-B14F-4D97-AF65-F5344CB8AC3E}">
        <p14:creationId xmlns:p14="http://schemas.microsoft.com/office/powerpoint/2010/main" val="2817105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a:t>Mahalanobis</a:t>
            </a:r>
            <a:r>
              <a:rPr lang="en-US" baseline="0" dirty="0"/>
              <a:t> distance is calculated for each row and converted to the probability of observing the </a:t>
            </a:r>
            <a:r>
              <a:rPr lang="en-US" baseline="0" dirty="0" err="1"/>
              <a:t>mahalanobis</a:t>
            </a:r>
            <a:r>
              <a:rPr lang="en-US" baseline="0" dirty="0"/>
              <a:t> distance based on the Chi-</a:t>
            </a:r>
            <a:r>
              <a:rPr lang="en-US" baseline="0" dirty="0" err="1"/>
              <a:t>Sq</a:t>
            </a:r>
            <a:r>
              <a:rPr lang="en-US" baseline="0" dirty="0"/>
              <a:t> distribution. Those probabilities that end up being under a certain threshold p-value are considered outliers and removed.</a:t>
            </a:r>
          </a:p>
          <a:p>
            <a:pPr marL="171450" indent="-171450">
              <a:buFontTx/>
              <a:buChar char="-"/>
            </a:pPr>
            <a:r>
              <a:rPr lang="en-US" baseline="0" dirty="0"/>
              <a:t>In our case, we set the p-value at 0.001 to limit the amount of outliers removed to ~2.5% of the entire data sat</a:t>
            </a:r>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12</a:t>
            </a:fld>
            <a:endParaRPr lang="en-US"/>
          </a:p>
        </p:txBody>
      </p:sp>
    </p:spTree>
    <p:extLst>
      <p:ext uri="{BB962C8B-B14F-4D97-AF65-F5344CB8AC3E}">
        <p14:creationId xmlns:p14="http://schemas.microsoft.com/office/powerpoint/2010/main" val="1790443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 R rep</a:t>
            </a:r>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13</a:t>
            </a:fld>
            <a:endParaRPr lang="en-US"/>
          </a:p>
        </p:txBody>
      </p:sp>
    </p:spTree>
    <p:extLst>
      <p:ext uri="{BB962C8B-B14F-4D97-AF65-F5344CB8AC3E}">
        <p14:creationId xmlns:p14="http://schemas.microsoft.com/office/powerpoint/2010/main" val="172359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 R represents a good baseline for</a:t>
            </a:r>
            <a:r>
              <a:rPr lang="en-US" baseline="0" dirty="0"/>
              <a:t> overall prediction when correct prediction of both classes are of equal importance, however for our purposes, we are much more concerned in identifying possible “Yes” candidates than possible ‘No’ candidates</a:t>
            </a:r>
            <a:endParaRPr lang="en-CA" dirty="0"/>
          </a:p>
        </p:txBody>
      </p:sp>
      <p:sp>
        <p:nvSpPr>
          <p:cNvPr id="4" name="Slide Number Placeholder 3"/>
          <p:cNvSpPr>
            <a:spLocks noGrp="1"/>
          </p:cNvSpPr>
          <p:nvPr>
            <p:ph type="sldNum" sz="quarter" idx="10"/>
          </p:nvPr>
        </p:nvSpPr>
        <p:spPr/>
        <p:txBody>
          <a:bodyPr/>
          <a:lstStyle/>
          <a:p>
            <a:fld id="{1D26EA3B-3690-8945-80B1-FF59E42BAA30}" type="slidenum">
              <a:rPr lang="en-US" smtClean="0"/>
              <a:t>14</a:t>
            </a:fld>
            <a:endParaRPr lang="en-US"/>
          </a:p>
        </p:txBody>
      </p:sp>
    </p:spTree>
    <p:extLst>
      <p:ext uri="{BB962C8B-B14F-4D97-AF65-F5344CB8AC3E}">
        <p14:creationId xmlns:p14="http://schemas.microsoft.com/office/powerpoint/2010/main" val="224593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A8B77E3E-D370-744B-B74B-1834ADED9699}"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25956008-197C-BC4E-8EFB-BC809BF7C6B0}" type="datetimeFigureOut">
              <a:rPr lang="en-US" smtClean="0"/>
              <a:t>18-04-11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25956008-197C-BC4E-8EFB-BC809BF7C6B0}" type="datetimeFigureOut">
              <a:rPr lang="en-US" smtClean="0"/>
              <a:t>18-04-11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56008-197C-BC4E-8EFB-BC809BF7C6B0}" type="datetimeFigureOut">
              <a:rPr lang="en-US" smtClean="0"/>
              <a:t>18-04-11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25956008-197C-BC4E-8EFB-BC809BF7C6B0}" type="datetimeFigureOut">
              <a:rPr lang="en-US" smtClean="0"/>
              <a:t>18-04-11</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A8B77E3E-D370-744B-B74B-1834ADED9699}"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25956008-197C-BC4E-8EFB-BC809BF7C6B0}" type="datetimeFigureOut">
              <a:rPr lang="en-US" smtClean="0"/>
              <a:t>18-04-11</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25956008-197C-BC4E-8EFB-BC809BF7C6B0}" type="datetimeFigureOut">
              <a:rPr lang="en-US" smtClean="0"/>
              <a:t>18-04-11</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5956008-197C-BC4E-8EFB-BC809BF7C6B0}" type="datetimeFigureOut">
              <a:rPr lang="en-US" smtClean="0"/>
              <a:t>18-04-11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5956008-197C-BC4E-8EFB-BC809BF7C6B0}" type="datetimeFigureOut">
              <a:rPr lang="en-US" smtClean="0"/>
              <a:t>18-04-11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5956008-197C-BC4E-8EFB-BC809BF7C6B0}" type="datetimeFigureOut">
              <a:rPr lang="en-US" smtClean="0"/>
              <a:t>18-04-11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956008-197C-BC4E-8EFB-BC809BF7C6B0}" type="datetimeFigureOut">
              <a:rPr lang="en-US" smtClean="0"/>
              <a:t>18-04-11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25956008-197C-BC4E-8EFB-BC809BF7C6B0}" type="datetimeFigureOut">
              <a:rPr lang="en-US" smtClean="0"/>
              <a:t>18-04-11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25956008-197C-BC4E-8EFB-BC809BF7C6B0}" type="datetimeFigureOut">
              <a:rPr lang="en-US" smtClean="0"/>
              <a:t>18-04-11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77E3E-D370-744B-B74B-1834ADED9699}"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25956008-197C-BC4E-8EFB-BC809BF7C6B0}" type="datetimeFigureOut">
              <a:rPr lang="en-US" smtClean="0"/>
              <a:t>18-04-11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77E3E-D370-744B-B74B-1834ADED9699}"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25956008-197C-BC4E-8EFB-BC809BF7C6B0}" type="datetimeFigureOut">
              <a:rPr lang="en-US" smtClean="0"/>
              <a:t>18-04-11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77E3E-D370-744B-B74B-1834ADED9699}"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25956008-197C-BC4E-8EFB-BC809BF7C6B0}" type="datetimeFigureOut">
              <a:rPr lang="en-US" smtClean="0"/>
              <a:t>18-04-11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77E3E-D370-744B-B74B-1834ADED9699}"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5956008-197C-BC4E-8EFB-BC809BF7C6B0}" type="datetimeFigureOut">
              <a:rPr lang="en-US" smtClean="0"/>
              <a:t>18-04-11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77E3E-D370-744B-B74B-1834ADED969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25956008-197C-BC4E-8EFB-BC809BF7C6B0}" type="datetimeFigureOut">
              <a:rPr lang="en-US" smtClean="0"/>
              <a:t>18-04-11</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A8B77E3E-D370-744B-B74B-1834ADED969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customXml" Target="../ink/ink3.xml"/><Relationship Id="rId5" Type="http://schemas.openxmlformats.org/officeDocument/2006/relationships/image" Target="../media/image20.png"/><Relationship Id="rId6" Type="http://schemas.openxmlformats.org/officeDocument/2006/relationships/customXml" Target="../ink/ink4.xml"/><Relationship Id="rId7"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customXml" Target="../ink/ink5.xml"/><Relationship Id="rId5" Type="http://schemas.openxmlformats.org/officeDocument/2006/relationships/image" Target="../media/image23.png"/><Relationship Id="rId6" Type="http://schemas.openxmlformats.org/officeDocument/2006/relationships/customXml" Target="../ink/ink6.xml"/><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customXml" Target="../ink/ink7.xml"/><Relationship Id="rId5" Type="http://schemas.openxmlformats.org/officeDocument/2006/relationships/image" Target="../media/image26.png"/><Relationship Id="rId6" Type="http://schemas.openxmlformats.org/officeDocument/2006/relationships/customXml" Target="../ink/ink8.xml"/><Relationship Id="rId7"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customXml" Target="../ink/ink9.xml"/><Relationship Id="rId5" Type="http://schemas.openxmlformats.org/officeDocument/2006/relationships/image" Target="../media/image29.png"/><Relationship Id="rId6" Type="http://schemas.openxmlformats.org/officeDocument/2006/relationships/customXml" Target="../ink/ink10.xml"/><Relationship Id="rId7"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1" Type="http://schemas.openxmlformats.org/officeDocument/2006/relationships/image" Target="../media/image331.png"/><Relationship Id="rId12" Type="http://schemas.openxmlformats.org/officeDocument/2006/relationships/customXml" Target="../ink/ink15.xml"/><Relationship Id="rId13" Type="http://schemas.openxmlformats.org/officeDocument/2006/relationships/image" Target="../media/image341.png"/><Relationship Id="rId14" Type="http://schemas.openxmlformats.org/officeDocument/2006/relationships/customXml" Target="../ink/ink16.xm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customXml" Target="../ink/ink11.xml"/><Relationship Id="rId5" Type="http://schemas.openxmlformats.org/officeDocument/2006/relationships/image" Target="../media/image32.png"/><Relationship Id="rId6" Type="http://schemas.openxmlformats.org/officeDocument/2006/relationships/customXml" Target="../ink/ink12.xml"/><Relationship Id="rId7" Type="http://schemas.openxmlformats.org/officeDocument/2006/relationships/image" Target="../media/image33.png"/><Relationship Id="rId8" Type="http://schemas.openxmlformats.org/officeDocument/2006/relationships/customXml" Target="../ink/ink13.xml"/><Relationship Id="rId9" Type="http://schemas.openxmlformats.org/officeDocument/2006/relationships/image" Target="../media/image34.png"/><Relationship Id="rId10" Type="http://schemas.openxmlformats.org/officeDocument/2006/relationships/customXml" Target="../ink/ink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customXml" Target="../ink/ink17.xml"/><Relationship Id="rId5" Type="http://schemas.openxmlformats.org/officeDocument/2006/relationships/image" Target="../media/image37.png"/><Relationship Id="rId6" Type="http://schemas.openxmlformats.org/officeDocument/2006/relationships/customXml" Target="../ink/ink18.xml"/><Relationship Id="rId7" Type="http://schemas.openxmlformats.org/officeDocument/2006/relationships/image" Target="../media/image38.png"/><Relationship Id="rId8" Type="http://schemas.openxmlformats.org/officeDocument/2006/relationships/customXml" Target="../ink/ink19.xml"/><Relationship Id="rId9"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customXml" Target="../ink/ink20.xml"/><Relationship Id="rId5" Type="http://schemas.openxmlformats.org/officeDocument/2006/relationships/image" Target="../media/image400.png"/><Relationship Id="rId6" Type="http://schemas.openxmlformats.org/officeDocument/2006/relationships/customXml" Target="../ink/ink21.xml"/><Relationship Id="rId7"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jp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customXml" Target="../ink/ink22.xml"/><Relationship Id="rId5" Type="http://schemas.openxmlformats.org/officeDocument/2006/relationships/image" Target="../media/image44.png"/><Relationship Id="rId6" Type="http://schemas.openxmlformats.org/officeDocument/2006/relationships/customXml" Target="../ink/ink23.xml"/><Relationship Id="rId7"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customXml" Target="../ink/ink24.xml"/><Relationship Id="rId5" Type="http://schemas.openxmlformats.org/officeDocument/2006/relationships/image" Target="../media/image47.png"/><Relationship Id="rId6" Type="http://schemas.openxmlformats.org/officeDocument/2006/relationships/customXml" Target="../ink/ink25.xml"/><Relationship Id="rId7"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0" Type="http://schemas.openxmlformats.org/officeDocument/2006/relationships/customXml" Target="../ink/ink34.xml"/><Relationship Id="rId21" Type="http://schemas.openxmlformats.org/officeDocument/2006/relationships/image" Target="../media/image320.png"/><Relationship Id="rId22" Type="http://schemas.openxmlformats.org/officeDocument/2006/relationships/customXml" Target="../ink/ink35.xml"/><Relationship Id="rId23" Type="http://schemas.openxmlformats.org/officeDocument/2006/relationships/image" Target="../media/image330.png"/><Relationship Id="rId24" Type="http://schemas.openxmlformats.org/officeDocument/2006/relationships/customXml" Target="../ink/ink36.xml"/><Relationship Id="rId25" Type="http://schemas.openxmlformats.org/officeDocument/2006/relationships/image" Target="../media/image340.png"/><Relationship Id="rId26" Type="http://schemas.openxmlformats.org/officeDocument/2006/relationships/customXml" Target="../ink/ink37.xml"/><Relationship Id="rId27" Type="http://schemas.openxmlformats.org/officeDocument/2006/relationships/image" Target="../media/image350.png"/><Relationship Id="rId28" Type="http://schemas.openxmlformats.org/officeDocument/2006/relationships/customXml" Target="../ink/ink38.xml"/><Relationship Id="rId29" Type="http://schemas.openxmlformats.org/officeDocument/2006/relationships/image" Target="../media/image360.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6.png"/><Relationship Id="rId4" Type="http://schemas.openxmlformats.org/officeDocument/2006/relationships/customXml" Target="../ink/ink26.xml"/><Relationship Id="rId5" Type="http://schemas.openxmlformats.org/officeDocument/2006/relationships/image" Target="../media/image240.png"/><Relationship Id="rId30" Type="http://schemas.openxmlformats.org/officeDocument/2006/relationships/customXml" Target="../ink/ink39.xml"/><Relationship Id="rId31" Type="http://schemas.openxmlformats.org/officeDocument/2006/relationships/customXml" Target="../ink/ink40.xml"/><Relationship Id="rId32" Type="http://schemas.openxmlformats.org/officeDocument/2006/relationships/image" Target="../media/image370.png"/><Relationship Id="rId9" Type="http://schemas.openxmlformats.org/officeDocument/2006/relationships/image" Target="../media/image260.png"/><Relationship Id="rId6" Type="http://schemas.openxmlformats.org/officeDocument/2006/relationships/customXml" Target="../ink/ink27.xml"/><Relationship Id="rId7" Type="http://schemas.openxmlformats.org/officeDocument/2006/relationships/image" Target="../media/image250.png"/><Relationship Id="rId8" Type="http://schemas.openxmlformats.org/officeDocument/2006/relationships/customXml" Target="../ink/ink28.xml"/><Relationship Id="rId33" Type="http://schemas.openxmlformats.org/officeDocument/2006/relationships/customXml" Target="../ink/ink41.xml"/><Relationship Id="rId34" Type="http://schemas.openxmlformats.org/officeDocument/2006/relationships/image" Target="../media/image380.png"/><Relationship Id="rId35" Type="http://schemas.openxmlformats.org/officeDocument/2006/relationships/customXml" Target="../ink/ink42.xml"/><Relationship Id="rId36" Type="http://schemas.openxmlformats.org/officeDocument/2006/relationships/image" Target="../media/image390.png"/><Relationship Id="rId10" Type="http://schemas.openxmlformats.org/officeDocument/2006/relationships/customXml" Target="../ink/ink29.xml"/><Relationship Id="rId11" Type="http://schemas.openxmlformats.org/officeDocument/2006/relationships/image" Target="../media/image270.png"/><Relationship Id="rId12" Type="http://schemas.openxmlformats.org/officeDocument/2006/relationships/customXml" Target="../ink/ink30.xml"/><Relationship Id="rId13" Type="http://schemas.openxmlformats.org/officeDocument/2006/relationships/image" Target="../media/image280.png"/><Relationship Id="rId14" Type="http://schemas.openxmlformats.org/officeDocument/2006/relationships/customXml" Target="../ink/ink31.xml"/><Relationship Id="rId15" Type="http://schemas.openxmlformats.org/officeDocument/2006/relationships/image" Target="../media/image290.png"/><Relationship Id="rId16" Type="http://schemas.openxmlformats.org/officeDocument/2006/relationships/customXml" Target="../ink/ink32.xml"/><Relationship Id="rId17" Type="http://schemas.openxmlformats.org/officeDocument/2006/relationships/image" Target="../media/image300.png"/><Relationship Id="rId18" Type="http://schemas.openxmlformats.org/officeDocument/2006/relationships/customXml" Target="../ink/ink33.xml"/><Relationship Id="rId19" Type="http://schemas.openxmlformats.org/officeDocument/2006/relationships/image" Target="../media/image310.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customXml" Target="../ink/ink43.xml"/><Relationship Id="rId5" Type="http://schemas.openxmlformats.org/officeDocument/2006/relationships/image" Target="../media/image410.png"/><Relationship Id="rId6" Type="http://schemas.openxmlformats.org/officeDocument/2006/relationships/customXml" Target="../ink/ink44.xml"/><Relationship Id="rId7" Type="http://schemas.openxmlformats.org/officeDocument/2006/relationships/image" Target="../media/image420.png"/><Relationship Id="rId8" Type="http://schemas.openxmlformats.org/officeDocument/2006/relationships/customXml" Target="../ink/ink45.xml"/><Relationship Id="rId9" Type="http://schemas.openxmlformats.org/officeDocument/2006/relationships/image" Target="../media/image430.png"/><Relationship Id="rId10" Type="http://schemas.openxmlformats.org/officeDocument/2006/relationships/customXml" Target="../ink/ink46.xml"/><Relationship Id="rId11" Type="http://schemas.openxmlformats.org/officeDocument/2006/relationships/image" Target="../media/image44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customXml" Target="../ink/ink47.xml"/><Relationship Id="rId5"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customXml" Target="../ink/ink1.xml"/><Relationship Id="rId5" Type="http://schemas.openxmlformats.org/officeDocument/2006/relationships/image" Target="../media/image14.png"/><Relationship Id="rId6" Type="http://schemas.openxmlformats.org/officeDocument/2006/relationships/customXml" Target="../ink/ink2.xml"/><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2798" y="476282"/>
            <a:ext cx="6762749" cy="1470025"/>
          </a:xfrm>
        </p:spPr>
        <p:txBody>
          <a:bodyPr/>
          <a:lstStyle/>
          <a:p>
            <a:r>
              <a:rPr lang="en-US" dirty="0"/>
              <a:t>Bank Marketing</a:t>
            </a:r>
          </a:p>
        </p:txBody>
      </p:sp>
      <p:sp>
        <p:nvSpPr>
          <p:cNvPr id="3" name="Subtitle 2"/>
          <p:cNvSpPr>
            <a:spLocks noGrp="1"/>
          </p:cNvSpPr>
          <p:nvPr>
            <p:ph type="subTitle" idx="1"/>
          </p:nvPr>
        </p:nvSpPr>
        <p:spPr>
          <a:xfrm>
            <a:off x="1843270" y="2172806"/>
            <a:ext cx="6762749" cy="1752600"/>
          </a:xfrm>
        </p:spPr>
        <p:txBody>
          <a:bodyPr>
            <a:normAutofit lnSpcReduction="10000"/>
          </a:bodyPr>
          <a:lstStyle/>
          <a:p>
            <a:r>
              <a:rPr lang="en-US" dirty="0"/>
              <a:t>Chris </a:t>
            </a:r>
            <a:r>
              <a:rPr lang="en-US" dirty="0" err="1" smtClean="0"/>
              <a:t>Boatto</a:t>
            </a:r>
            <a:endParaRPr lang="en-US" dirty="0"/>
          </a:p>
          <a:p>
            <a:r>
              <a:rPr lang="en-US" dirty="0"/>
              <a:t>Justin Carver</a:t>
            </a:r>
          </a:p>
          <a:p>
            <a:r>
              <a:rPr lang="en-US" dirty="0" err="1"/>
              <a:t>Ekaete</a:t>
            </a:r>
            <a:r>
              <a:rPr lang="en-US" dirty="0"/>
              <a:t> </a:t>
            </a:r>
            <a:r>
              <a:rPr lang="en-US" dirty="0" err="1"/>
              <a:t>Czub</a:t>
            </a:r>
            <a:endParaRPr lang="en-US" dirty="0"/>
          </a:p>
          <a:p>
            <a:r>
              <a:rPr lang="en-US" dirty="0"/>
              <a:t>Brendan Dagys</a:t>
            </a:r>
          </a:p>
          <a:p>
            <a:r>
              <a:rPr lang="en-US" dirty="0" err="1"/>
              <a:t>Nirali</a:t>
            </a:r>
            <a:r>
              <a:rPr lang="en-US" dirty="0"/>
              <a:t> Dave</a:t>
            </a:r>
          </a:p>
          <a:p>
            <a:endParaRPr lang="en-US" dirty="0"/>
          </a:p>
        </p:txBody>
      </p:sp>
      <p:pic>
        <p:nvPicPr>
          <p:cNvPr id="6" name="Picture 5">
            <a:extLst>
              <a:ext uri="{FF2B5EF4-FFF2-40B4-BE49-F238E27FC236}">
                <a16:creationId xmlns:a16="http://schemas.microsoft.com/office/drawing/2014/main" xmlns="" id="{5F9DDCE4-57C7-4DFA-ACD8-D1F356E431C0}"/>
              </a:ext>
            </a:extLst>
          </p:cNvPr>
          <p:cNvPicPr>
            <a:picLocks noChangeAspect="1"/>
          </p:cNvPicPr>
          <p:nvPr/>
        </p:nvPicPr>
        <p:blipFill>
          <a:blip r:embed="rId2"/>
          <a:stretch>
            <a:fillRect/>
          </a:stretch>
        </p:blipFill>
        <p:spPr>
          <a:xfrm>
            <a:off x="582110" y="3194209"/>
            <a:ext cx="5922862" cy="3117296"/>
          </a:xfrm>
          <a:prstGeom prst="rect">
            <a:avLst/>
          </a:prstGeom>
          <a:ln>
            <a:noFill/>
          </a:ln>
          <a:effectLst>
            <a:softEdge rad="112500"/>
          </a:effectLst>
        </p:spPr>
      </p:pic>
    </p:spTree>
    <p:extLst>
      <p:ext uri="{BB962C8B-B14F-4D97-AF65-F5344CB8AC3E}">
        <p14:creationId xmlns:p14="http://schemas.microsoft.com/office/powerpoint/2010/main" val="37545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 Pre-processing</a:t>
            </a:r>
          </a:p>
        </p:txBody>
      </p:sp>
      <p:sp>
        <p:nvSpPr>
          <p:cNvPr id="3" name="Content Placeholder 2"/>
          <p:cNvSpPr>
            <a:spLocks noGrp="1"/>
          </p:cNvSpPr>
          <p:nvPr>
            <p:ph idx="1"/>
          </p:nvPr>
        </p:nvSpPr>
        <p:spPr/>
        <p:txBody>
          <a:bodyPr>
            <a:normAutofit/>
          </a:bodyPr>
          <a:lstStyle/>
          <a:p>
            <a:r>
              <a:rPr lang="en-US" dirty="0"/>
              <a:t>Removed attributes that were not helpful: </a:t>
            </a:r>
            <a:endParaRPr lang="en-US" dirty="0" smtClean="0"/>
          </a:p>
          <a:p>
            <a:pPr lvl="1"/>
            <a:r>
              <a:rPr lang="en-US" dirty="0" smtClean="0"/>
              <a:t>‘days’</a:t>
            </a:r>
          </a:p>
          <a:p>
            <a:pPr lvl="1"/>
            <a:r>
              <a:rPr lang="en-US" dirty="0" smtClean="0"/>
              <a:t>‘</a:t>
            </a:r>
            <a:r>
              <a:rPr lang="en-US" dirty="0" err="1" smtClean="0"/>
              <a:t>pdays</a:t>
            </a:r>
            <a:r>
              <a:rPr lang="en-US" dirty="0" smtClean="0"/>
              <a:t>’</a:t>
            </a:r>
          </a:p>
          <a:p>
            <a:pPr lvl="1"/>
            <a:r>
              <a:rPr lang="en-US" dirty="0" smtClean="0"/>
              <a:t>‘</a:t>
            </a:r>
            <a:r>
              <a:rPr lang="en-US" dirty="0" err="1" smtClean="0"/>
              <a:t>poutcome</a:t>
            </a:r>
            <a:r>
              <a:rPr lang="en-US" dirty="0" smtClean="0"/>
              <a:t>’</a:t>
            </a:r>
            <a:endParaRPr lang="en-US" dirty="0"/>
          </a:p>
          <a:p>
            <a:r>
              <a:rPr lang="en-US" dirty="0"/>
              <a:t>Categorized ‘previous’: </a:t>
            </a:r>
            <a:endParaRPr lang="en-US" dirty="0" smtClean="0"/>
          </a:p>
          <a:p>
            <a:pPr lvl="1"/>
            <a:r>
              <a:rPr lang="en-US" dirty="0" smtClean="0"/>
              <a:t>No </a:t>
            </a:r>
            <a:r>
              <a:rPr lang="en-US" dirty="0" smtClean="0"/>
              <a:t>Contact (0)</a:t>
            </a:r>
            <a:endParaRPr lang="en-US" dirty="0" smtClean="0"/>
          </a:p>
          <a:p>
            <a:pPr lvl="1"/>
            <a:r>
              <a:rPr lang="en-US" dirty="0"/>
              <a:t>S</a:t>
            </a:r>
            <a:r>
              <a:rPr lang="en-US" dirty="0" smtClean="0"/>
              <a:t>ingle </a:t>
            </a:r>
            <a:r>
              <a:rPr lang="en-US" dirty="0" smtClean="0"/>
              <a:t>Contact (1)</a:t>
            </a:r>
            <a:endParaRPr lang="en-US" dirty="0" smtClean="0"/>
          </a:p>
          <a:p>
            <a:pPr lvl="1"/>
            <a:r>
              <a:rPr lang="en-US" dirty="0"/>
              <a:t>M</a:t>
            </a:r>
            <a:r>
              <a:rPr lang="en-US" dirty="0" smtClean="0"/>
              <a:t>ultiple </a:t>
            </a:r>
            <a:r>
              <a:rPr lang="en-US" dirty="0" smtClean="0"/>
              <a:t>Contacts (2+)</a:t>
            </a:r>
            <a:endParaRPr lang="en-US" dirty="0"/>
          </a:p>
          <a:p>
            <a:r>
              <a:rPr lang="en-US" dirty="0"/>
              <a:t>Binned ‘age’: 0-29, 30-39, 40-49, 50-59, 60+</a:t>
            </a:r>
          </a:p>
        </p:txBody>
      </p:sp>
    </p:spTree>
    <p:extLst>
      <p:ext uri="{BB962C8B-B14F-4D97-AF65-F5344CB8AC3E}">
        <p14:creationId xmlns:p14="http://schemas.microsoft.com/office/powerpoint/2010/main" val="30221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41194"/>
            <a:ext cx="7583487" cy="1044388"/>
          </a:xfrm>
        </p:spPr>
        <p:txBody>
          <a:bodyPr/>
          <a:lstStyle/>
          <a:p>
            <a:pPr algn="ctr"/>
            <a:r>
              <a:rPr lang="en-US" dirty="0"/>
              <a:t>R Pre-processing</a:t>
            </a:r>
          </a:p>
        </p:txBody>
      </p:sp>
      <p:sp>
        <p:nvSpPr>
          <p:cNvPr id="3" name="Content Placeholder 2"/>
          <p:cNvSpPr>
            <a:spLocks noGrp="1"/>
          </p:cNvSpPr>
          <p:nvPr>
            <p:ph idx="1"/>
          </p:nvPr>
        </p:nvSpPr>
        <p:spPr>
          <a:xfrm>
            <a:off x="779463" y="1119972"/>
            <a:ext cx="7583487" cy="4208930"/>
          </a:xfrm>
        </p:spPr>
        <p:txBody>
          <a:bodyPr>
            <a:normAutofit/>
          </a:bodyPr>
          <a:lstStyle/>
          <a:p>
            <a:r>
              <a:rPr lang="en-US" dirty="0"/>
              <a:t>Removal of outliers</a:t>
            </a:r>
          </a:p>
          <a:p>
            <a:pPr lvl="1"/>
            <a:r>
              <a:rPr lang="en-US" dirty="0" err="1"/>
              <a:t>Mahalanobis</a:t>
            </a:r>
            <a:r>
              <a:rPr lang="en-US" dirty="0"/>
              <a:t> distance: using ‘duration’, ‘campaign’, ‘balance’</a:t>
            </a:r>
          </a:p>
          <a:p>
            <a:pPr lvl="1"/>
            <a:r>
              <a:rPr lang="en-US" dirty="0"/>
              <a:t>Advantage to using </a:t>
            </a:r>
            <a:r>
              <a:rPr lang="en-US" dirty="0" err="1"/>
              <a:t>Mahalanobis</a:t>
            </a:r>
            <a:r>
              <a:rPr lang="en-US" dirty="0"/>
              <a:t> distance to determine </a:t>
            </a:r>
            <a:r>
              <a:rPr lang="en-US" dirty="0" smtClean="0"/>
              <a:t>outliers: formula </a:t>
            </a:r>
            <a:r>
              <a:rPr lang="en-US" dirty="0"/>
              <a:t>takes into account differing variances between variables and their covariance</a:t>
            </a:r>
          </a:p>
          <a:p>
            <a:pPr marL="282575" lvl="1" indent="0">
              <a:buNone/>
            </a:pPr>
            <a:endParaRPr lang="en-US" dirty="0"/>
          </a:p>
          <a:p>
            <a:pPr marL="282575" lvl="1" indent="0">
              <a:buNone/>
            </a:pPr>
            <a:endParaRPr lang="en-US" dirty="0"/>
          </a:p>
          <a:p>
            <a:pPr lvl="1"/>
            <a:endParaRPr lang="en-US" dirty="0"/>
          </a:p>
          <a:p>
            <a:pPr marL="282575" lvl="1" indent="0">
              <a:buNone/>
            </a:pPr>
            <a:endParaRPr lang="en-US" dirty="0"/>
          </a:p>
          <a:p>
            <a:pPr marL="282575" lvl="1" indent="0">
              <a:buNone/>
            </a:pPr>
            <a:endParaRPr lang="en-US" dirty="0"/>
          </a:p>
        </p:txBody>
      </p:sp>
      <p:pic>
        <p:nvPicPr>
          <p:cNvPr id="4" name="Picture 3"/>
          <p:cNvPicPr>
            <a:picLocks noChangeAspect="1"/>
          </p:cNvPicPr>
          <p:nvPr/>
        </p:nvPicPr>
        <p:blipFill>
          <a:blip r:embed="rId3"/>
          <a:stretch>
            <a:fillRect/>
          </a:stretch>
        </p:blipFill>
        <p:spPr>
          <a:xfrm>
            <a:off x="477203" y="3489966"/>
            <a:ext cx="8242300" cy="1689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https://blogs.sas.com/content/iml/files/2012/02/mah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768" y="3844476"/>
            <a:ext cx="3473735" cy="26449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84499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223" y="381000"/>
            <a:ext cx="7583487" cy="1044388"/>
          </a:xfrm>
        </p:spPr>
        <p:txBody>
          <a:bodyPr/>
          <a:lstStyle/>
          <a:p>
            <a:pPr algn="ctr"/>
            <a:r>
              <a:rPr lang="en-US" dirty="0" err="1"/>
              <a:t>Mahalanobis</a:t>
            </a:r>
            <a:r>
              <a:rPr lang="en-US" dirty="0"/>
              <a:t> Distance</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9463" y="2149945"/>
            <a:ext cx="7583487" cy="3566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3477827A-EFED-4816-8051-F0BBD974B60C}"/>
                  </a:ext>
                </a:extLst>
              </p14:cNvPr>
              <p14:cNvContentPartPr/>
              <p14:nvPr/>
            </p14:nvContentPartPr>
            <p14:xfrm>
              <a:off x="7215909" y="2269847"/>
              <a:ext cx="249120" cy="8640"/>
            </p14:xfrm>
          </p:contentPart>
        </mc:Choice>
        <mc:Fallback xmlns="">
          <p:pic>
            <p:nvPicPr>
              <p:cNvPr id="3" name="Ink 2">
                <a:extLst>
                  <a:ext uri="{FF2B5EF4-FFF2-40B4-BE49-F238E27FC236}">
                    <a16:creationId xmlns="" xmlns:a16="http://schemas.microsoft.com/office/drawing/2014/main" xmlns:p14="http://schemas.microsoft.com/office/powerpoint/2010/main" id="{3477827A-EFED-4816-8051-F0BBD974B60C}"/>
                  </a:ext>
                </a:extLst>
              </p:cNvPr>
              <p:cNvPicPr/>
              <p:nvPr/>
            </p:nvPicPr>
            <p:blipFill>
              <a:blip r:embed="rId5"/>
              <a:stretch>
                <a:fillRect/>
              </a:stretch>
            </p:blipFill>
            <p:spPr>
              <a:xfrm>
                <a:off x="7215909" y="2269847"/>
                <a:ext cx="249120" cy="8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xmlns="" id="{43ED2FB9-5A09-4B55-8175-484D4F522159}"/>
                  </a:ext>
                </a:extLst>
              </p14:cNvPr>
              <p14:cNvContentPartPr/>
              <p14:nvPr/>
            </p14:nvContentPartPr>
            <p14:xfrm>
              <a:off x="7745387" y="2226647"/>
              <a:ext cx="386784" cy="44640"/>
            </p14:xfrm>
          </p:contentPart>
        </mc:Choice>
        <mc:Fallback xmlns="">
          <p:pic>
            <p:nvPicPr>
              <p:cNvPr id="6" name="Ink 5">
                <a:extLst>
                  <a:ext uri="{FF2B5EF4-FFF2-40B4-BE49-F238E27FC236}">
                    <a16:creationId xmlns:a16="http://schemas.microsoft.com/office/drawing/2014/main" id="{43ED2FB9-5A09-4B55-8175-484D4F522159}"/>
                  </a:ext>
                </a:extLst>
              </p:cNvPr>
              <p:cNvPicPr/>
              <p:nvPr/>
            </p:nvPicPr>
            <p:blipFill>
              <a:blip r:embed="rId7"/>
              <a:stretch>
                <a:fillRect/>
              </a:stretch>
            </p:blipFill>
            <p:spPr>
              <a:xfrm>
                <a:off x="7716576" y="2169047"/>
                <a:ext cx="444045" cy="159480"/>
              </a:xfrm>
              <a:prstGeom prst="rect">
                <a:avLst/>
              </a:prstGeom>
            </p:spPr>
          </p:pic>
        </mc:Fallback>
      </mc:AlternateContent>
    </p:spTree>
    <p:extLst>
      <p:ext uri="{BB962C8B-B14F-4D97-AF65-F5344CB8AC3E}">
        <p14:creationId xmlns:p14="http://schemas.microsoft.com/office/powerpoint/2010/main" val="221935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80CA5-535A-46C3-8B15-B6167FF45943}"/>
              </a:ext>
            </a:extLst>
          </p:cNvPr>
          <p:cNvSpPr>
            <a:spLocks noGrp="1"/>
          </p:cNvSpPr>
          <p:nvPr>
            <p:ph type="title"/>
          </p:nvPr>
        </p:nvSpPr>
        <p:spPr/>
        <p:txBody>
          <a:bodyPr/>
          <a:lstStyle/>
          <a:p>
            <a:pPr algn="ctr"/>
            <a:r>
              <a:rPr lang="en-CA" dirty="0" smtClean="0"/>
              <a:t>ZeroR </a:t>
            </a:r>
            <a:endParaRPr lang="en-CA" dirty="0"/>
          </a:p>
        </p:txBody>
      </p:sp>
      <p:sp>
        <p:nvSpPr>
          <p:cNvPr id="3" name="Content Placeholder 2">
            <a:extLst>
              <a:ext uri="{FF2B5EF4-FFF2-40B4-BE49-F238E27FC236}">
                <a16:creationId xmlns:a16="http://schemas.microsoft.com/office/drawing/2014/main" xmlns="" id="{798239CA-4C45-4E85-B0C8-E66762BD7BD8}"/>
              </a:ext>
            </a:extLst>
          </p:cNvPr>
          <p:cNvSpPr>
            <a:spLocks noGrp="1"/>
          </p:cNvSpPr>
          <p:nvPr>
            <p:ph idx="1"/>
          </p:nvPr>
        </p:nvSpPr>
        <p:spPr/>
        <p:txBody>
          <a:bodyPr>
            <a:normAutofit lnSpcReduction="10000"/>
          </a:bodyPr>
          <a:lstStyle/>
          <a:p>
            <a:r>
              <a:rPr lang="en-CA" dirty="0"/>
              <a:t>Usually a good baseline</a:t>
            </a:r>
          </a:p>
          <a:p>
            <a:r>
              <a:rPr lang="en-CA" dirty="0"/>
              <a:t>Output:</a:t>
            </a:r>
          </a:p>
          <a:p>
            <a:pPr lvl="1"/>
            <a:r>
              <a:rPr lang="en-CA" dirty="0"/>
              <a:t>Attributes</a:t>
            </a:r>
          </a:p>
          <a:p>
            <a:pPr lvl="1"/>
            <a:r>
              <a:rPr lang="en-CA" dirty="0"/>
              <a:t>Number of Instances</a:t>
            </a:r>
          </a:p>
          <a:p>
            <a:pPr lvl="1"/>
            <a:r>
              <a:rPr lang="en-CA" dirty="0"/>
              <a:t>Correctly/Incorrectly Classified Instances </a:t>
            </a:r>
          </a:p>
          <a:p>
            <a:r>
              <a:rPr lang="en-CA" dirty="0"/>
              <a:t>Uses ‘0 Rules’ for classification; predicts class value on most common class</a:t>
            </a:r>
          </a:p>
          <a:p>
            <a:pPr lvl="1"/>
            <a:r>
              <a:rPr lang="en-CA" dirty="0"/>
              <a:t>All were classified to ‘No’</a:t>
            </a:r>
          </a:p>
          <a:p>
            <a:pPr lvl="1"/>
            <a:r>
              <a:rPr lang="en-CA" dirty="0"/>
              <a:t>489 instances were in fact ‘Yes’</a:t>
            </a:r>
          </a:p>
          <a:p>
            <a:pPr lvl="1"/>
            <a:r>
              <a:rPr lang="en-CA" dirty="0"/>
              <a:t>Correctly Classified instances: 89%</a:t>
            </a:r>
          </a:p>
        </p:txBody>
      </p:sp>
    </p:spTree>
    <p:extLst>
      <p:ext uri="{BB962C8B-B14F-4D97-AF65-F5344CB8AC3E}">
        <p14:creationId xmlns:p14="http://schemas.microsoft.com/office/powerpoint/2010/main" val="2542344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75698-22DC-42E0-A1E5-47CCBED7EE8F}"/>
              </a:ext>
            </a:extLst>
          </p:cNvPr>
          <p:cNvSpPr>
            <a:spLocks noGrp="1"/>
          </p:cNvSpPr>
          <p:nvPr>
            <p:ph type="title"/>
          </p:nvPr>
        </p:nvSpPr>
        <p:spPr/>
        <p:txBody>
          <a:bodyPr/>
          <a:lstStyle/>
          <a:p>
            <a:pPr algn="ctr"/>
            <a:r>
              <a:rPr lang="en-CA" dirty="0" smtClean="0"/>
              <a:t>ZeroR</a:t>
            </a:r>
            <a:endParaRPr lang="en-CA" dirty="0"/>
          </a:p>
        </p:txBody>
      </p:sp>
      <p:sp>
        <p:nvSpPr>
          <p:cNvPr id="3" name="Content Placeholder 2">
            <a:extLst>
              <a:ext uri="{FF2B5EF4-FFF2-40B4-BE49-F238E27FC236}">
                <a16:creationId xmlns:a16="http://schemas.microsoft.com/office/drawing/2014/main" xmlns="" id="{EFD5B2A2-E39D-4118-AE23-546DD8006500}"/>
              </a:ext>
            </a:extLst>
          </p:cNvPr>
          <p:cNvSpPr>
            <a:spLocks noGrp="1"/>
          </p:cNvSpPr>
          <p:nvPr>
            <p:ph idx="1"/>
          </p:nvPr>
        </p:nvSpPr>
        <p:spPr/>
        <p:txBody>
          <a:bodyPr/>
          <a:lstStyle/>
          <a:p>
            <a:r>
              <a:rPr lang="en-CA" dirty="0"/>
              <a:t>Was used as a first baseline step because of simplicity</a:t>
            </a:r>
          </a:p>
          <a:p>
            <a:r>
              <a:rPr lang="en-CA" dirty="0"/>
              <a:t>Results do not incorporate the influence of attributes</a:t>
            </a:r>
          </a:p>
          <a:p>
            <a:endParaRPr lang="en-CA" dirty="0"/>
          </a:p>
        </p:txBody>
      </p:sp>
    </p:spTree>
    <p:extLst>
      <p:ext uri="{BB962C8B-B14F-4D97-AF65-F5344CB8AC3E}">
        <p14:creationId xmlns:p14="http://schemas.microsoft.com/office/powerpoint/2010/main" val="1411265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3D86DB-6FC8-417A-8CA3-7F251D19F114}"/>
              </a:ext>
            </a:extLst>
          </p:cNvPr>
          <p:cNvSpPr>
            <a:spLocks noGrp="1"/>
          </p:cNvSpPr>
          <p:nvPr>
            <p:ph type="title"/>
          </p:nvPr>
        </p:nvSpPr>
        <p:spPr>
          <a:xfrm>
            <a:off x="779463" y="381000"/>
            <a:ext cx="7583487" cy="667512"/>
          </a:xfrm>
        </p:spPr>
        <p:txBody>
          <a:bodyPr/>
          <a:lstStyle/>
          <a:p>
            <a:pPr algn="ctr"/>
            <a:r>
              <a:rPr lang="en-CA" dirty="0" smtClean="0"/>
              <a:t>ZeroR</a:t>
            </a:r>
            <a:endParaRPr lang="en-CA" dirty="0"/>
          </a:p>
        </p:txBody>
      </p:sp>
      <p:pic>
        <p:nvPicPr>
          <p:cNvPr id="15" name="Content Placeholder 14">
            <a:extLst>
              <a:ext uri="{FF2B5EF4-FFF2-40B4-BE49-F238E27FC236}">
                <a16:creationId xmlns:a16="http://schemas.microsoft.com/office/drawing/2014/main" xmlns="" id="{FEB0FCAF-8003-4A5F-AD13-16CA500FDF6F}"/>
              </a:ext>
            </a:extLst>
          </p:cNvPr>
          <p:cNvPicPr>
            <a:picLocks noGrp="1" noChangeAspect="1"/>
          </p:cNvPicPr>
          <p:nvPr>
            <p:ph idx="1"/>
          </p:nvPr>
        </p:nvPicPr>
        <p:blipFill>
          <a:blip r:embed="rId3"/>
          <a:stretch>
            <a:fillRect/>
          </a:stretch>
        </p:blipFill>
        <p:spPr>
          <a:xfrm>
            <a:off x="1931506" y="1048512"/>
            <a:ext cx="5277361" cy="5428488"/>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40D32A38-2DF3-4B06-B172-C564730CAABB}"/>
                  </a:ext>
                </a:extLst>
              </p14:cNvPr>
              <p14:cNvContentPartPr/>
              <p14:nvPr/>
            </p14:nvContentPartPr>
            <p14:xfrm>
              <a:off x="3890576" y="5660752"/>
              <a:ext cx="207360" cy="288"/>
            </p14:xfrm>
          </p:contentPart>
        </mc:Choice>
        <mc:Fallback xmlns="">
          <p:pic>
            <p:nvPicPr>
              <p:cNvPr id="3" name="Ink 2">
                <a:extLst>
                  <a:ext uri="{FF2B5EF4-FFF2-40B4-BE49-F238E27FC236}">
                    <a16:creationId xmlns="" xmlns:a16="http://schemas.microsoft.com/office/drawing/2014/main" xmlns:p14="http://schemas.microsoft.com/office/powerpoint/2010/main" id="{40D32A38-2DF3-4B06-B172-C564730CAABB}"/>
                  </a:ext>
                </a:extLst>
              </p:cNvPr>
              <p:cNvPicPr/>
              <p:nvPr/>
            </p:nvPicPr>
            <p:blipFill>
              <a:blip r:embed="rId5"/>
              <a:stretch>
                <a:fillRect/>
              </a:stretch>
            </p:blipFill>
            <p:spPr>
              <a:xfrm>
                <a:off x="3890576" y="5660752"/>
                <a:ext cx="207360" cy="28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xmlns="" id="{20AF579C-160A-406B-9F50-F4586992EFD8}"/>
                  </a:ext>
                </a:extLst>
              </p14:cNvPr>
              <p14:cNvContentPartPr/>
              <p14:nvPr/>
            </p14:nvContentPartPr>
            <p14:xfrm>
              <a:off x="4358134" y="4305491"/>
              <a:ext cx="372096" cy="18720"/>
            </p14:xfrm>
          </p:contentPart>
        </mc:Choice>
        <mc:Fallback xmlns="">
          <p:pic>
            <p:nvPicPr>
              <p:cNvPr id="6" name="Ink 5">
                <a:extLst>
                  <a:ext uri="{FF2B5EF4-FFF2-40B4-BE49-F238E27FC236}">
                    <a16:creationId xmlns="" xmlns:a16="http://schemas.microsoft.com/office/drawing/2014/main" xmlns:p14="http://schemas.microsoft.com/office/powerpoint/2010/main" id="{20AF579C-160A-406B-9F50-F4586992EFD8}"/>
                  </a:ext>
                </a:extLst>
              </p:cNvPr>
              <p:cNvPicPr/>
              <p:nvPr/>
            </p:nvPicPr>
            <p:blipFill>
              <a:blip r:embed="rId7"/>
              <a:stretch>
                <a:fillRect/>
              </a:stretch>
            </p:blipFill>
            <p:spPr>
              <a:xfrm>
                <a:off x="4358134" y="4305491"/>
                <a:ext cx="372096" cy="18720"/>
              </a:xfrm>
              <a:prstGeom prst="rect">
                <a:avLst/>
              </a:prstGeom>
            </p:spPr>
          </p:pic>
        </mc:Fallback>
      </mc:AlternateContent>
    </p:spTree>
    <p:extLst>
      <p:ext uri="{BB962C8B-B14F-4D97-AF65-F5344CB8AC3E}">
        <p14:creationId xmlns:p14="http://schemas.microsoft.com/office/powerpoint/2010/main" val="145640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56F700-C4EA-4A7C-914E-715658C8F69F}"/>
              </a:ext>
            </a:extLst>
          </p:cNvPr>
          <p:cNvSpPr>
            <a:spLocks noGrp="1"/>
          </p:cNvSpPr>
          <p:nvPr>
            <p:ph type="title"/>
          </p:nvPr>
        </p:nvSpPr>
        <p:spPr/>
        <p:txBody>
          <a:bodyPr/>
          <a:lstStyle/>
          <a:p>
            <a:pPr algn="ctr"/>
            <a:r>
              <a:rPr lang="en-CA" dirty="0"/>
              <a:t>Classification</a:t>
            </a:r>
          </a:p>
        </p:txBody>
      </p:sp>
      <p:sp>
        <p:nvSpPr>
          <p:cNvPr id="3" name="Content Placeholder 2">
            <a:extLst>
              <a:ext uri="{FF2B5EF4-FFF2-40B4-BE49-F238E27FC236}">
                <a16:creationId xmlns:a16="http://schemas.microsoft.com/office/drawing/2014/main" xmlns="" id="{0BD76D31-5233-450C-8E7E-4AD54D99AC71}"/>
              </a:ext>
            </a:extLst>
          </p:cNvPr>
          <p:cNvSpPr>
            <a:spLocks noGrp="1"/>
          </p:cNvSpPr>
          <p:nvPr>
            <p:ph idx="1"/>
          </p:nvPr>
        </p:nvSpPr>
        <p:spPr>
          <a:xfrm>
            <a:off x="659757" y="1828800"/>
            <a:ext cx="7703193" cy="4208930"/>
          </a:xfrm>
        </p:spPr>
        <p:txBody>
          <a:bodyPr/>
          <a:lstStyle/>
          <a:p>
            <a:r>
              <a:rPr lang="en-CA" u="sng" dirty="0"/>
              <a:t>Goal</a:t>
            </a:r>
            <a:r>
              <a:rPr lang="en-CA" dirty="0"/>
              <a:t>: To create a model to predict future targets for long term deposit account telemarketing campaigns based on certain attributes</a:t>
            </a:r>
          </a:p>
          <a:p>
            <a:r>
              <a:rPr lang="en-CA" u="sng" dirty="0"/>
              <a:t>Algorithms used</a:t>
            </a:r>
            <a:r>
              <a:rPr lang="en-CA" dirty="0"/>
              <a:t>: Naïve Bayes, J48, Logistic Regression</a:t>
            </a:r>
          </a:p>
          <a:p>
            <a:r>
              <a:rPr lang="en-CA" u="sng" dirty="0"/>
              <a:t>Main focus</a:t>
            </a:r>
            <a:r>
              <a:rPr lang="en-CA" dirty="0"/>
              <a:t>: Achieving highest possible F-measure and Recall Scores for ‘Yes’ class  </a:t>
            </a:r>
          </a:p>
          <a:p>
            <a:r>
              <a:rPr lang="en-CA" dirty="0"/>
              <a:t>Recall (Yes) = True (Yes</a:t>
            </a:r>
            <a:r>
              <a:rPr lang="en-CA" dirty="0" smtClean="0"/>
              <a:t>) + False </a:t>
            </a:r>
            <a:r>
              <a:rPr lang="en-CA" dirty="0"/>
              <a:t>(No) / All (Yes)  </a:t>
            </a:r>
          </a:p>
          <a:p>
            <a:r>
              <a:rPr lang="en-CA" u="sng" dirty="0"/>
              <a:t>F-measure</a:t>
            </a:r>
            <a:r>
              <a:rPr lang="en-CA" dirty="0"/>
              <a:t> (Yes): A harmonic mean that balances the precision of ‘Yes’ class with the recall of ‘Yes’ class                                           </a:t>
            </a:r>
          </a:p>
        </p:txBody>
      </p:sp>
    </p:spTree>
    <p:extLst>
      <p:ext uri="{BB962C8B-B14F-4D97-AF65-F5344CB8AC3E}">
        <p14:creationId xmlns:p14="http://schemas.microsoft.com/office/powerpoint/2010/main" val="405163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55369"/>
            <a:ext cx="7583487" cy="1044388"/>
          </a:xfrm>
        </p:spPr>
        <p:txBody>
          <a:bodyPr/>
          <a:lstStyle/>
          <a:p>
            <a:pPr algn="ctr"/>
            <a:r>
              <a:rPr lang="en-US" dirty="0"/>
              <a:t>Na</a:t>
            </a:r>
            <a:r>
              <a:rPr lang="nl-NL" dirty="0" err="1"/>
              <a:t>ï</a:t>
            </a:r>
            <a:r>
              <a:rPr lang="en-US" dirty="0" err="1"/>
              <a:t>ve</a:t>
            </a:r>
            <a:r>
              <a:rPr lang="en-US" dirty="0"/>
              <a:t> Bayes</a:t>
            </a:r>
          </a:p>
        </p:txBody>
      </p:sp>
      <p:pic>
        <p:nvPicPr>
          <p:cNvPr id="4" name="Picture 3"/>
          <p:cNvPicPr>
            <a:picLocks noChangeAspect="1"/>
          </p:cNvPicPr>
          <p:nvPr/>
        </p:nvPicPr>
        <p:blipFill>
          <a:blip r:embed="rId3"/>
          <a:stretch>
            <a:fillRect/>
          </a:stretch>
        </p:blipFill>
        <p:spPr>
          <a:xfrm>
            <a:off x="394748" y="1450422"/>
            <a:ext cx="8309862" cy="492158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xmlns="" id="{99D851BD-499F-471E-A340-47AC31F2D9C6}"/>
                  </a:ext>
                </a:extLst>
              </p14:cNvPr>
              <p14:cNvContentPartPr/>
              <p14:nvPr/>
            </p14:nvContentPartPr>
            <p14:xfrm>
              <a:off x="3830670" y="4486556"/>
              <a:ext cx="429984" cy="22176"/>
            </p14:xfrm>
          </p:contentPart>
        </mc:Choice>
        <mc:Fallback xmlns="">
          <p:pic>
            <p:nvPicPr>
              <p:cNvPr id="6" name="Ink 5">
                <a:extLst>
                  <a:ext uri="{FF2B5EF4-FFF2-40B4-BE49-F238E27FC236}">
                    <a16:creationId xmlns="" xmlns:a16="http://schemas.microsoft.com/office/drawing/2014/main" xmlns:p14="http://schemas.microsoft.com/office/powerpoint/2010/main" id="{99D851BD-499F-471E-A340-47AC31F2D9C6}"/>
                  </a:ext>
                </a:extLst>
              </p:cNvPr>
              <p:cNvPicPr/>
              <p:nvPr/>
            </p:nvPicPr>
            <p:blipFill>
              <a:blip r:embed="rId5"/>
              <a:stretch>
                <a:fillRect/>
              </a:stretch>
            </p:blipFill>
            <p:spPr>
              <a:xfrm>
                <a:off x="3830670" y="4486556"/>
                <a:ext cx="429984" cy="2217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xmlns="" id="{ECE303CF-9600-46CF-91D0-031BBE234D4B}"/>
                  </a:ext>
                </a:extLst>
              </p14:cNvPr>
              <p14:cNvContentPartPr/>
              <p14:nvPr/>
            </p14:nvContentPartPr>
            <p14:xfrm>
              <a:off x="4560971" y="4484115"/>
              <a:ext cx="376128" cy="11520"/>
            </p14:xfrm>
          </p:contentPart>
        </mc:Choice>
        <mc:Fallback xmlns="">
          <p:pic>
            <p:nvPicPr>
              <p:cNvPr id="7" name="Ink 6">
                <a:extLst>
                  <a:ext uri="{FF2B5EF4-FFF2-40B4-BE49-F238E27FC236}">
                    <a16:creationId xmlns="" xmlns:a16="http://schemas.microsoft.com/office/drawing/2014/main" xmlns:p14="http://schemas.microsoft.com/office/powerpoint/2010/main" id="{ECE303CF-9600-46CF-91D0-031BBE234D4B}"/>
                  </a:ext>
                </a:extLst>
              </p:cNvPr>
              <p:cNvPicPr/>
              <p:nvPr/>
            </p:nvPicPr>
            <p:blipFill>
              <a:blip r:embed="rId7"/>
              <a:stretch>
                <a:fillRect/>
              </a:stretch>
            </p:blipFill>
            <p:spPr>
              <a:xfrm>
                <a:off x="4560971" y="4484115"/>
                <a:ext cx="376128" cy="11520"/>
              </a:xfrm>
              <a:prstGeom prst="rect">
                <a:avLst/>
              </a:prstGeom>
            </p:spPr>
          </p:pic>
        </mc:Fallback>
      </mc:AlternateContent>
    </p:spTree>
    <p:extLst>
      <p:ext uri="{BB962C8B-B14F-4D97-AF65-F5344CB8AC3E}">
        <p14:creationId xmlns:p14="http://schemas.microsoft.com/office/powerpoint/2010/main" val="3411087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94678"/>
            <a:ext cx="7583487" cy="1044388"/>
          </a:xfrm>
        </p:spPr>
        <p:txBody>
          <a:bodyPr/>
          <a:lstStyle/>
          <a:p>
            <a:pPr algn="ctr"/>
            <a:r>
              <a:rPr lang="en-US" dirty="0"/>
              <a:t>Na</a:t>
            </a:r>
            <a:r>
              <a:rPr lang="nl-NL" dirty="0" err="1"/>
              <a:t>ï</a:t>
            </a:r>
            <a:r>
              <a:rPr lang="en-US" dirty="0" err="1"/>
              <a:t>ve</a:t>
            </a:r>
            <a:r>
              <a:rPr lang="en-US" dirty="0"/>
              <a:t> Bayes</a:t>
            </a:r>
          </a:p>
        </p:txBody>
      </p:sp>
      <p:pic>
        <p:nvPicPr>
          <p:cNvPr id="4" name="Picture 3"/>
          <p:cNvPicPr>
            <a:picLocks noChangeAspect="1"/>
          </p:cNvPicPr>
          <p:nvPr/>
        </p:nvPicPr>
        <p:blipFill>
          <a:blip r:embed="rId3"/>
          <a:stretch>
            <a:fillRect/>
          </a:stretch>
        </p:blipFill>
        <p:spPr>
          <a:xfrm>
            <a:off x="982141" y="1345743"/>
            <a:ext cx="7363598" cy="5088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D682FDCF-6BA6-4282-B656-CFB14E780547}"/>
                  </a:ext>
                </a:extLst>
              </p14:cNvPr>
              <p14:cNvContentPartPr/>
              <p14:nvPr/>
            </p14:nvContentPartPr>
            <p14:xfrm>
              <a:off x="3908276" y="4915991"/>
              <a:ext cx="267552" cy="33408"/>
            </p14:xfrm>
          </p:contentPart>
        </mc:Choice>
        <mc:Fallback xmlns="">
          <p:pic>
            <p:nvPicPr>
              <p:cNvPr id="3" name="Ink 2">
                <a:extLst>
                  <a:ext uri="{FF2B5EF4-FFF2-40B4-BE49-F238E27FC236}">
                    <a16:creationId xmlns="" xmlns:a16="http://schemas.microsoft.com/office/drawing/2014/main" xmlns:p14="http://schemas.microsoft.com/office/powerpoint/2010/main" id="{D682FDCF-6BA6-4282-B656-CFB14E780547}"/>
                  </a:ext>
                </a:extLst>
              </p:cNvPr>
              <p:cNvPicPr/>
              <p:nvPr/>
            </p:nvPicPr>
            <p:blipFill>
              <a:blip r:embed="rId5"/>
              <a:stretch>
                <a:fillRect/>
              </a:stretch>
            </p:blipFill>
            <p:spPr>
              <a:xfrm>
                <a:off x="3908276" y="4915991"/>
                <a:ext cx="267552" cy="3340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xmlns="" id="{B06B6B5E-6557-4E4B-90C6-BB49E32D274F}"/>
                  </a:ext>
                </a:extLst>
              </p14:cNvPr>
              <p14:cNvContentPartPr/>
              <p14:nvPr/>
            </p14:nvContentPartPr>
            <p14:xfrm>
              <a:off x="4467572" y="4948247"/>
              <a:ext cx="270432" cy="288"/>
            </p14:xfrm>
          </p:contentPart>
        </mc:Choice>
        <mc:Fallback xmlns="">
          <p:pic>
            <p:nvPicPr>
              <p:cNvPr id="5" name="Ink 4">
                <a:extLst>
                  <a:ext uri="{FF2B5EF4-FFF2-40B4-BE49-F238E27FC236}">
                    <a16:creationId xmlns="" xmlns:a16="http://schemas.microsoft.com/office/drawing/2014/main" xmlns:p14="http://schemas.microsoft.com/office/powerpoint/2010/main" id="{B06B6B5E-6557-4E4B-90C6-BB49E32D274F}"/>
                  </a:ext>
                </a:extLst>
              </p:cNvPr>
              <p:cNvPicPr/>
              <p:nvPr/>
            </p:nvPicPr>
            <p:blipFill>
              <a:blip r:embed="rId7"/>
              <a:stretch>
                <a:fillRect/>
              </a:stretch>
            </p:blipFill>
            <p:spPr>
              <a:xfrm>
                <a:off x="4467572" y="4948247"/>
                <a:ext cx="270432" cy="288"/>
              </a:xfrm>
              <a:prstGeom prst="rect">
                <a:avLst/>
              </a:prstGeom>
            </p:spPr>
          </p:pic>
        </mc:Fallback>
      </mc:AlternateContent>
      <p:sp>
        <p:nvSpPr>
          <p:cNvPr id="6" name="Rectangle 5">
            <a:extLst>
              <a:ext uri="{FF2B5EF4-FFF2-40B4-BE49-F238E27FC236}">
                <a16:creationId xmlns:a16="http://schemas.microsoft.com/office/drawing/2014/main" xmlns="" id="{DED39318-767D-4175-8C27-9B38C7DDE69C}"/>
              </a:ext>
            </a:extLst>
          </p:cNvPr>
          <p:cNvSpPr/>
          <p:nvPr/>
        </p:nvSpPr>
        <p:spPr>
          <a:xfrm>
            <a:off x="1002855" y="1544916"/>
            <a:ext cx="957431" cy="606613"/>
          </a:xfrm>
          <a:prstGeom prst="rect">
            <a:avLst/>
          </a:prstGeom>
          <a:noFill/>
          <a:ln w="571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2309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59258"/>
            <a:ext cx="7583487" cy="1044388"/>
          </a:xfrm>
        </p:spPr>
        <p:txBody>
          <a:bodyPr/>
          <a:lstStyle/>
          <a:p>
            <a:pPr algn="ctr"/>
            <a:r>
              <a:rPr lang="en-US" dirty="0"/>
              <a:t>Decision Tree</a:t>
            </a:r>
          </a:p>
        </p:txBody>
      </p:sp>
      <p:pic>
        <p:nvPicPr>
          <p:cNvPr id="4" name="Picture 3"/>
          <p:cNvPicPr>
            <a:picLocks noChangeAspect="1"/>
          </p:cNvPicPr>
          <p:nvPr/>
        </p:nvPicPr>
        <p:blipFill>
          <a:blip r:embed="rId3"/>
          <a:stretch>
            <a:fillRect/>
          </a:stretch>
        </p:blipFill>
        <p:spPr>
          <a:xfrm>
            <a:off x="2944199" y="1035929"/>
            <a:ext cx="3250764" cy="5432611"/>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A90D4E60-8527-4C3B-A8C0-EF48D147FEA9}"/>
                  </a:ext>
                </a:extLst>
              </p14:cNvPr>
              <p14:cNvContentPartPr/>
              <p14:nvPr/>
            </p14:nvContentPartPr>
            <p14:xfrm>
              <a:off x="3608247" y="3023796"/>
              <a:ext cx="515520" cy="288"/>
            </p14:xfrm>
          </p:contentPart>
        </mc:Choice>
        <mc:Fallback xmlns="">
          <p:pic>
            <p:nvPicPr>
              <p:cNvPr id="3" name="Ink 2">
                <a:extLst>
                  <a:ext uri="{FF2B5EF4-FFF2-40B4-BE49-F238E27FC236}">
                    <a16:creationId xmlns="" xmlns:a16="http://schemas.microsoft.com/office/drawing/2014/main" xmlns:p14="http://schemas.microsoft.com/office/powerpoint/2010/main" id="{A90D4E60-8527-4C3B-A8C0-EF48D147FEA9}"/>
                  </a:ext>
                </a:extLst>
              </p:cNvPr>
              <p:cNvPicPr/>
              <p:nvPr/>
            </p:nvPicPr>
            <p:blipFill>
              <a:blip r:embed="rId5"/>
              <a:stretch>
                <a:fillRect/>
              </a:stretch>
            </p:blipFill>
            <p:spPr>
              <a:xfrm>
                <a:off x="3608247" y="3023796"/>
                <a:ext cx="515520" cy="28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xmlns="" id="{D185FC87-A177-4615-A547-C15D045A3A49}"/>
                  </a:ext>
                </a:extLst>
              </p14:cNvPr>
              <p14:cNvContentPartPr/>
              <p14:nvPr/>
            </p14:nvContentPartPr>
            <p14:xfrm>
              <a:off x="4258792" y="3033521"/>
              <a:ext cx="117504" cy="288"/>
            </p14:xfrm>
          </p:contentPart>
        </mc:Choice>
        <mc:Fallback xmlns="">
          <p:pic>
            <p:nvPicPr>
              <p:cNvPr id="5" name="Ink 4">
                <a:extLst>
                  <a:ext uri="{FF2B5EF4-FFF2-40B4-BE49-F238E27FC236}">
                    <a16:creationId xmlns="" xmlns:a16="http://schemas.microsoft.com/office/drawing/2014/main" xmlns:p14="http://schemas.microsoft.com/office/powerpoint/2010/main" id="{D185FC87-A177-4615-A547-C15D045A3A49}"/>
                  </a:ext>
                </a:extLst>
              </p:cNvPr>
              <p:cNvPicPr/>
              <p:nvPr/>
            </p:nvPicPr>
            <p:blipFill>
              <a:blip r:embed="rId7"/>
              <a:stretch>
                <a:fillRect/>
              </a:stretch>
            </p:blipFill>
            <p:spPr>
              <a:xfrm>
                <a:off x="4258792" y="3033521"/>
                <a:ext cx="117504" cy="28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xmlns="" id="{06975DFE-B4B3-4F93-A6B6-8D99F68D24DE}"/>
                  </a:ext>
                </a:extLst>
              </p14:cNvPr>
              <p14:cNvContentPartPr/>
              <p14:nvPr/>
            </p14:nvContentPartPr>
            <p14:xfrm>
              <a:off x="3768308" y="3937265"/>
              <a:ext cx="379584" cy="22176"/>
            </p14:xfrm>
          </p:contentPart>
        </mc:Choice>
        <mc:Fallback xmlns="">
          <p:pic>
            <p:nvPicPr>
              <p:cNvPr id="6" name="Ink 5">
                <a:extLst>
                  <a:ext uri="{FF2B5EF4-FFF2-40B4-BE49-F238E27FC236}">
                    <a16:creationId xmlns="" xmlns:a16="http://schemas.microsoft.com/office/drawing/2014/main" xmlns:p14="http://schemas.microsoft.com/office/powerpoint/2010/main" id="{06975DFE-B4B3-4F93-A6B6-8D99F68D24DE}"/>
                  </a:ext>
                </a:extLst>
              </p:cNvPr>
              <p:cNvPicPr/>
              <p:nvPr/>
            </p:nvPicPr>
            <p:blipFill>
              <a:blip r:embed="rId9"/>
              <a:stretch>
                <a:fillRect/>
              </a:stretch>
            </p:blipFill>
            <p:spPr>
              <a:xfrm>
                <a:off x="3768308" y="3937265"/>
                <a:ext cx="379584" cy="2217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xmlns="" id="{544CAA3A-3722-4337-8AED-5B28C5857D35}"/>
                  </a:ext>
                </a:extLst>
              </p14:cNvPr>
              <p14:cNvContentPartPr/>
              <p14:nvPr/>
            </p14:nvContentPartPr>
            <p14:xfrm>
              <a:off x="4302923" y="3926321"/>
              <a:ext cx="4608" cy="288"/>
            </p14:xfrm>
          </p:contentPart>
        </mc:Choice>
        <mc:Fallback xmlns="">
          <p:pic>
            <p:nvPicPr>
              <p:cNvPr id="7" name="Ink 6">
                <a:extLst>
                  <a:ext uri="{FF2B5EF4-FFF2-40B4-BE49-F238E27FC236}">
                    <a16:creationId xmlns:a16="http://schemas.microsoft.com/office/drawing/2014/main" id="{544CAA3A-3722-4337-8AED-5B28C5857D35}"/>
                  </a:ext>
                </a:extLst>
              </p:cNvPr>
              <p:cNvPicPr/>
              <p:nvPr/>
            </p:nvPicPr>
            <p:blipFill>
              <a:blip r:embed="rId11"/>
              <a:stretch>
                <a:fillRect/>
              </a:stretch>
            </p:blipFill>
            <p:spPr>
              <a:xfrm>
                <a:off x="4279883" y="3880241"/>
                <a:ext cx="504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xmlns="" id="{305F5797-ABAA-49AC-AC0F-060FCDE6707B}"/>
                  </a:ext>
                </a:extLst>
              </p14:cNvPr>
              <p14:cNvContentPartPr/>
              <p14:nvPr/>
            </p14:nvContentPartPr>
            <p14:xfrm>
              <a:off x="4270667" y="3969521"/>
              <a:ext cx="288" cy="288"/>
            </p14:xfrm>
          </p:contentPart>
        </mc:Choice>
        <mc:Fallback xmlns="">
          <p:pic>
            <p:nvPicPr>
              <p:cNvPr id="8" name="Ink 7">
                <a:extLst>
                  <a:ext uri="{FF2B5EF4-FFF2-40B4-BE49-F238E27FC236}">
                    <a16:creationId xmlns:a16="http://schemas.microsoft.com/office/drawing/2014/main" id="{305F5797-ABAA-49AC-AC0F-060FCDE6707B}"/>
                  </a:ext>
                </a:extLst>
              </p:cNvPr>
              <p:cNvPicPr/>
              <p:nvPr/>
            </p:nvPicPr>
            <p:blipFill>
              <a:blip r:embed="rId13"/>
              <a:stretch>
                <a:fillRect/>
              </a:stretch>
            </p:blipFill>
            <p:spPr>
              <a:xfrm>
                <a:off x="4247627" y="3923441"/>
                <a:ext cx="4608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xmlns="" id="{BEAB5048-34D7-4DA2-A8BE-90A854608D96}"/>
                  </a:ext>
                </a:extLst>
              </p14:cNvPr>
              <p14:cNvContentPartPr/>
              <p14:nvPr/>
            </p14:nvContentPartPr>
            <p14:xfrm>
              <a:off x="4270667" y="3969521"/>
              <a:ext cx="288" cy="288"/>
            </p14:xfrm>
          </p:contentPart>
        </mc:Choice>
        <mc:Fallback xmlns="">
          <p:pic>
            <p:nvPicPr>
              <p:cNvPr id="9" name="Ink 8">
                <a:extLst>
                  <a:ext uri="{FF2B5EF4-FFF2-40B4-BE49-F238E27FC236}">
                    <a16:creationId xmlns:a16="http://schemas.microsoft.com/office/drawing/2014/main" id="{BEAB5048-34D7-4DA2-A8BE-90A854608D96}"/>
                  </a:ext>
                </a:extLst>
              </p:cNvPr>
              <p:cNvPicPr/>
              <p:nvPr/>
            </p:nvPicPr>
            <p:blipFill>
              <a:blip r:embed="rId13"/>
              <a:stretch>
                <a:fillRect/>
              </a:stretch>
            </p:blipFill>
            <p:spPr>
              <a:xfrm>
                <a:off x="4247627" y="3923441"/>
                <a:ext cx="46080" cy="92160"/>
              </a:xfrm>
              <a:prstGeom prst="rect">
                <a:avLst/>
              </a:prstGeom>
            </p:spPr>
          </p:pic>
        </mc:Fallback>
      </mc:AlternateContent>
    </p:spTree>
    <p:extLst>
      <p:ext uri="{BB962C8B-B14F-4D97-AF65-F5344CB8AC3E}">
        <p14:creationId xmlns:p14="http://schemas.microsoft.com/office/powerpoint/2010/main" val="297602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24486D-E102-4CD6-9CC3-C7775FF55CF2}"/>
              </a:ext>
            </a:extLst>
          </p:cNvPr>
          <p:cNvSpPr>
            <a:spLocks noGrp="1"/>
          </p:cNvSpPr>
          <p:nvPr>
            <p:ph type="title"/>
          </p:nvPr>
        </p:nvSpPr>
        <p:spPr>
          <a:xfrm>
            <a:off x="779463" y="547254"/>
            <a:ext cx="7583487" cy="1044388"/>
          </a:xfrm>
        </p:spPr>
        <p:txBody>
          <a:bodyPr/>
          <a:lstStyle/>
          <a:p>
            <a:pPr algn="ctr"/>
            <a:r>
              <a:rPr lang="en-CA" dirty="0"/>
              <a:t>The Problem: Refining a Marketing Strategy</a:t>
            </a:r>
          </a:p>
        </p:txBody>
      </p:sp>
      <p:sp>
        <p:nvSpPr>
          <p:cNvPr id="3" name="Content Placeholder 2">
            <a:extLst>
              <a:ext uri="{FF2B5EF4-FFF2-40B4-BE49-F238E27FC236}">
                <a16:creationId xmlns:a16="http://schemas.microsoft.com/office/drawing/2014/main" xmlns="" id="{55D8066E-02E9-40EA-904B-AF59DAF937E4}"/>
              </a:ext>
            </a:extLst>
          </p:cNvPr>
          <p:cNvSpPr>
            <a:spLocks noGrp="1"/>
          </p:cNvSpPr>
          <p:nvPr>
            <p:ph idx="1"/>
          </p:nvPr>
        </p:nvSpPr>
        <p:spPr>
          <a:xfrm>
            <a:off x="779463" y="2113810"/>
            <a:ext cx="7583487" cy="4208930"/>
          </a:xfrm>
        </p:spPr>
        <p:txBody>
          <a:bodyPr>
            <a:normAutofit/>
          </a:bodyPr>
          <a:lstStyle/>
          <a:p>
            <a:r>
              <a:rPr lang="en-CA" dirty="0"/>
              <a:t>A Portuguese bank </a:t>
            </a:r>
            <a:r>
              <a:rPr lang="en-CA" dirty="0" smtClean="0"/>
              <a:t>with a </a:t>
            </a:r>
            <a:r>
              <a:rPr lang="en-CA" dirty="0"/>
              <a:t>telemarketing strategy</a:t>
            </a:r>
          </a:p>
          <a:p>
            <a:r>
              <a:rPr lang="en-CA" dirty="0"/>
              <a:t>Opening long term deposit accounts </a:t>
            </a:r>
          </a:p>
          <a:p>
            <a:r>
              <a:rPr lang="en-CA" dirty="0" smtClean="0"/>
              <a:t>Existing data </a:t>
            </a:r>
            <a:r>
              <a:rPr lang="en-CA" dirty="0"/>
              <a:t>from a previous campaign</a:t>
            </a:r>
          </a:p>
          <a:p>
            <a:r>
              <a:rPr lang="en-CA" dirty="0" smtClean="0"/>
              <a:t>Pre-processing</a:t>
            </a:r>
            <a:r>
              <a:rPr lang="en-CA" dirty="0"/>
              <a:t>, </a:t>
            </a:r>
            <a:r>
              <a:rPr lang="en-CA" dirty="0" smtClean="0"/>
              <a:t>classification, </a:t>
            </a:r>
            <a:r>
              <a:rPr lang="en-CA" dirty="0"/>
              <a:t>and post-predictive analysis</a:t>
            </a:r>
          </a:p>
          <a:p>
            <a:pPr lvl="1"/>
            <a:r>
              <a:rPr lang="en-CA" dirty="0"/>
              <a:t>Identify important factors</a:t>
            </a:r>
          </a:p>
          <a:p>
            <a:pPr lvl="1"/>
            <a:r>
              <a:rPr lang="en-CA" dirty="0"/>
              <a:t>Predict future telemarketing targets</a:t>
            </a:r>
          </a:p>
        </p:txBody>
      </p:sp>
    </p:spTree>
    <p:extLst>
      <p:ext uri="{BB962C8B-B14F-4D97-AF65-F5344CB8AC3E}">
        <p14:creationId xmlns:p14="http://schemas.microsoft.com/office/powerpoint/2010/main" val="706697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Decision Tree</a:t>
            </a:r>
          </a:p>
        </p:txBody>
      </p:sp>
      <p:pic>
        <p:nvPicPr>
          <p:cNvPr id="4" name="Picture 3"/>
          <p:cNvPicPr>
            <a:picLocks noChangeAspect="1"/>
          </p:cNvPicPr>
          <p:nvPr/>
        </p:nvPicPr>
        <p:blipFill>
          <a:blip r:embed="rId2"/>
          <a:stretch>
            <a:fillRect/>
          </a:stretch>
        </p:blipFill>
        <p:spPr>
          <a:xfrm>
            <a:off x="237086" y="2065859"/>
            <a:ext cx="8668618" cy="3705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879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989"/>
            <a:ext cx="7583487" cy="1044388"/>
          </a:xfrm>
        </p:spPr>
        <p:txBody>
          <a:bodyPr/>
          <a:lstStyle/>
          <a:p>
            <a:pPr algn="ctr"/>
            <a:r>
              <a:rPr lang="en-US" dirty="0"/>
              <a:t>Decision </a:t>
            </a:r>
            <a:r>
              <a:rPr lang="en-US" dirty="0" smtClean="0"/>
              <a:t>Tree</a:t>
            </a:r>
            <a:endParaRPr lang="en-US" dirty="0"/>
          </a:p>
        </p:txBody>
      </p:sp>
      <p:pic>
        <p:nvPicPr>
          <p:cNvPr id="4" name="Picture 3"/>
          <p:cNvPicPr>
            <a:picLocks noChangeAspect="1"/>
          </p:cNvPicPr>
          <p:nvPr/>
        </p:nvPicPr>
        <p:blipFill>
          <a:blip r:embed="rId3"/>
          <a:stretch>
            <a:fillRect/>
          </a:stretch>
        </p:blipFill>
        <p:spPr>
          <a:xfrm>
            <a:off x="1554717" y="1282886"/>
            <a:ext cx="6285022" cy="5147732"/>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A3EE4BE5-10CA-46DB-B33D-5789D2E19028}"/>
                  </a:ext>
                </a:extLst>
              </p14:cNvPr>
              <p14:cNvContentPartPr/>
              <p14:nvPr/>
            </p14:nvContentPartPr>
            <p14:xfrm>
              <a:off x="4389035" y="4862423"/>
              <a:ext cx="292896" cy="14400"/>
            </p14:xfrm>
          </p:contentPart>
        </mc:Choice>
        <mc:Fallback xmlns="">
          <p:pic>
            <p:nvPicPr>
              <p:cNvPr id="3" name="Ink 2">
                <a:extLst>
                  <a:ext uri="{FF2B5EF4-FFF2-40B4-BE49-F238E27FC236}">
                    <a16:creationId xmlns:a16="http://schemas.microsoft.com/office/drawing/2014/main" id="{A3EE4BE5-10CA-46DB-B33D-5789D2E19028}"/>
                  </a:ext>
                </a:extLst>
              </p:cNvPr>
              <p:cNvPicPr/>
              <p:nvPr/>
            </p:nvPicPr>
            <p:blipFill>
              <a:blip r:embed="rId5"/>
              <a:stretch>
                <a:fillRect/>
              </a:stretch>
            </p:blipFill>
            <p:spPr>
              <a:xfrm>
                <a:off x="4360249" y="4804823"/>
                <a:ext cx="350108"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xmlns="" id="{A4B5DA0A-61D0-4CBA-836D-A74892DA13BB}"/>
                  </a:ext>
                </a:extLst>
              </p14:cNvPr>
              <p14:cNvContentPartPr/>
              <p14:nvPr/>
            </p14:nvContentPartPr>
            <p14:xfrm>
              <a:off x="4987325" y="4883735"/>
              <a:ext cx="241344" cy="288"/>
            </p14:xfrm>
          </p:contentPart>
        </mc:Choice>
        <mc:Fallback xmlns="">
          <p:pic>
            <p:nvPicPr>
              <p:cNvPr id="5" name="Ink 4">
                <a:extLst>
                  <a:ext uri="{FF2B5EF4-FFF2-40B4-BE49-F238E27FC236}">
                    <a16:creationId xmlns="" xmlns:a16="http://schemas.microsoft.com/office/drawing/2014/main" xmlns:p14="http://schemas.microsoft.com/office/powerpoint/2010/main" id="{A4B5DA0A-61D0-4CBA-836D-A74892DA13BB}"/>
                  </a:ext>
                </a:extLst>
              </p:cNvPr>
              <p:cNvPicPr/>
              <p:nvPr/>
            </p:nvPicPr>
            <p:blipFill>
              <a:blip r:embed="rId7"/>
              <a:stretch>
                <a:fillRect/>
              </a:stretch>
            </p:blipFill>
            <p:spPr>
              <a:xfrm>
                <a:off x="4987325" y="4883735"/>
                <a:ext cx="241344" cy="28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xmlns="" id="{A3EE4BE5-10CA-46DB-B33D-5789D2E19028}"/>
                  </a:ext>
                </a:extLst>
              </p14:cNvPr>
              <p14:cNvContentPartPr/>
              <p14:nvPr/>
            </p14:nvContentPartPr>
            <p14:xfrm>
              <a:off x="5079311" y="2863319"/>
              <a:ext cx="292896" cy="14400"/>
            </p14:xfrm>
          </p:contentPart>
        </mc:Choice>
        <mc:Fallback>
          <p:pic>
            <p:nvPicPr>
              <p:cNvPr id="6" name="Ink 5">
                <a:extLst>
                  <a:ext uri="{FF2B5EF4-FFF2-40B4-BE49-F238E27FC236}">
                    <a16:creationId xmlns:a16="http://schemas.microsoft.com/office/drawing/2014/main" xmlns="" xmlns:p14="http://schemas.microsoft.com/office/powerpoint/2010/main" id="{A3EE4BE5-10CA-46DB-B33D-5789D2E19028}"/>
                  </a:ext>
                </a:extLst>
              </p:cNvPr>
              <p:cNvPicPr/>
              <p:nvPr/>
            </p:nvPicPr>
            <p:blipFill>
              <a:blip r:embed="rId9"/>
              <a:stretch>
                <a:fillRect/>
              </a:stretch>
            </p:blipFill>
            <p:spPr>
              <a:xfrm>
                <a:off x="5079311" y="2863319"/>
                <a:ext cx="292896" cy="14400"/>
              </a:xfrm>
              <a:prstGeom prst="rect">
                <a:avLst/>
              </a:prstGeom>
            </p:spPr>
          </p:pic>
        </mc:Fallback>
      </mc:AlternateContent>
    </p:spTree>
    <p:extLst>
      <p:ext uri="{BB962C8B-B14F-4D97-AF65-F5344CB8AC3E}">
        <p14:creationId xmlns:p14="http://schemas.microsoft.com/office/powerpoint/2010/main" val="111485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48491"/>
            <a:ext cx="7583487" cy="1044388"/>
          </a:xfrm>
        </p:spPr>
        <p:txBody>
          <a:bodyPr/>
          <a:lstStyle/>
          <a:p>
            <a:pPr algn="ctr"/>
            <a:r>
              <a:rPr lang="en-US" dirty="0"/>
              <a:t>Decision Tree</a:t>
            </a:r>
          </a:p>
        </p:txBody>
      </p:sp>
      <p:pic>
        <p:nvPicPr>
          <p:cNvPr id="4" name="Picture 3"/>
          <p:cNvPicPr>
            <a:picLocks noChangeAspect="1"/>
          </p:cNvPicPr>
          <p:nvPr/>
        </p:nvPicPr>
        <p:blipFill>
          <a:blip r:embed="rId3"/>
          <a:stretch>
            <a:fillRect/>
          </a:stretch>
        </p:blipFill>
        <p:spPr>
          <a:xfrm>
            <a:off x="1099872" y="1425388"/>
            <a:ext cx="6942668" cy="5083797"/>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9F6658AB-785C-4CDE-AB43-7DC05EB41879}"/>
                  </a:ext>
                </a:extLst>
              </p14:cNvPr>
              <p14:cNvContentPartPr/>
              <p14:nvPr/>
            </p14:nvContentPartPr>
            <p14:xfrm>
              <a:off x="4152299" y="5023703"/>
              <a:ext cx="277920" cy="288"/>
            </p14:xfrm>
          </p:contentPart>
        </mc:Choice>
        <mc:Fallback xmlns="">
          <p:pic>
            <p:nvPicPr>
              <p:cNvPr id="3" name="Ink 2">
                <a:extLst>
                  <a:ext uri="{FF2B5EF4-FFF2-40B4-BE49-F238E27FC236}">
                    <a16:creationId xmlns:a16="http://schemas.microsoft.com/office/drawing/2014/main" id="{9F6658AB-785C-4CDE-AB43-7DC05EB41879}"/>
                  </a:ext>
                </a:extLst>
              </p:cNvPr>
              <p:cNvPicPr/>
              <p:nvPr/>
            </p:nvPicPr>
            <p:blipFill>
              <a:blip r:embed="rId5"/>
              <a:stretch>
                <a:fillRect/>
              </a:stretch>
            </p:blipFill>
            <p:spPr>
              <a:xfrm>
                <a:off x="4123499" y="4977623"/>
                <a:ext cx="3351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xmlns="" id="{2DE31B39-2766-41D5-924F-26E88F70D577}"/>
                  </a:ext>
                </a:extLst>
              </p14:cNvPr>
              <p14:cNvContentPartPr/>
              <p14:nvPr/>
            </p14:nvContentPartPr>
            <p14:xfrm>
              <a:off x="4679339" y="5023703"/>
              <a:ext cx="307296" cy="22752"/>
            </p14:xfrm>
          </p:contentPart>
        </mc:Choice>
        <mc:Fallback xmlns="">
          <p:pic>
            <p:nvPicPr>
              <p:cNvPr id="5" name="Ink 4">
                <a:extLst>
                  <a:ext uri="{FF2B5EF4-FFF2-40B4-BE49-F238E27FC236}">
                    <a16:creationId xmlns:a16="http://schemas.microsoft.com/office/drawing/2014/main" id="{2DE31B39-2766-41D5-924F-26E88F70D577}"/>
                  </a:ext>
                </a:extLst>
              </p:cNvPr>
              <p:cNvPicPr/>
              <p:nvPr/>
            </p:nvPicPr>
            <p:blipFill>
              <a:blip r:embed="rId7"/>
              <a:stretch>
                <a:fillRect/>
              </a:stretch>
            </p:blipFill>
            <p:spPr>
              <a:xfrm>
                <a:off x="4650552" y="4965920"/>
                <a:ext cx="364509" cy="137957"/>
              </a:xfrm>
              <a:prstGeom prst="rect">
                <a:avLst/>
              </a:prstGeom>
            </p:spPr>
          </p:pic>
        </mc:Fallback>
      </mc:AlternateContent>
      <p:sp>
        <p:nvSpPr>
          <p:cNvPr id="8" name="Rectangle 7">
            <a:extLst>
              <a:ext uri="{FF2B5EF4-FFF2-40B4-BE49-F238E27FC236}">
                <a16:creationId xmlns:a16="http://schemas.microsoft.com/office/drawing/2014/main" xmlns="" id="{DED39318-767D-4175-8C27-9B38C7DDE69C}"/>
              </a:ext>
            </a:extLst>
          </p:cNvPr>
          <p:cNvSpPr/>
          <p:nvPr/>
        </p:nvSpPr>
        <p:spPr>
          <a:xfrm>
            <a:off x="1301675" y="1425388"/>
            <a:ext cx="957431" cy="779930"/>
          </a:xfrm>
          <a:prstGeom prst="rect">
            <a:avLst/>
          </a:prstGeom>
          <a:noFill/>
          <a:ln w="571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34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Logistic Regression</a:t>
            </a:r>
            <a:endParaRPr lang="en-CA" dirty="0"/>
          </a:p>
        </p:txBody>
      </p:sp>
      <p:pic>
        <p:nvPicPr>
          <p:cNvPr id="5" name="Content Placeholder 4">
            <a:extLst>
              <a:ext uri="{FF2B5EF4-FFF2-40B4-BE49-F238E27FC236}">
                <a16:creationId xmlns:a16="http://schemas.microsoft.com/office/drawing/2014/main" xmlns="" id="{635172FC-BBB9-410F-9EEB-832AEDB65106}"/>
              </a:ext>
            </a:extLst>
          </p:cNvPr>
          <p:cNvPicPr>
            <a:picLocks noGrp="1" noChangeAspect="1"/>
          </p:cNvPicPr>
          <p:nvPr>
            <p:ph idx="1"/>
          </p:nvPr>
        </p:nvPicPr>
        <p:blipFill rotWithShape="1">
          <a:blip r:embed="rId2"/>
          <a:srcRect l="12417" t="50905" r="34450"/>
          <a:stretch/>
        </p:blipFill>
        <p:spPr>
          <a:xfrm>
            <a:off x="2448695" y="2220685"/>
            <a:ext cx="4176819" cy="28975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65179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8168"/>
            <a:ext cx="7583487" cy="1044388"/>
          </a:xfrm>
        </p:spPr>
        <p:txBody>
          <a:bodyPr/>
          <a:lstStyle/>
          <a:p>
            <a:pPr algn="ctr"/>
            <a:r>
              <a:rPr lang="en-US" dirty="0"/>
              <a:t>Logistic Regression</a:t>
            </a:r>
          </a:p>
        </p:txBody>
      </p:sp>
      <p:pic>
        <p:nvPicPr>
          <p:cNvPr id="5" name="Picture 4"/>
          <p:cNvPicPr>
            <a:picLocks noChangeAspect="1"/>
          </p:cNvPicPr>
          <p:nvPr/>
        </p:nvPicPr>
        <p:blipFill>
          <a:blip r:embed="rId3"/>
          <a:stretch>
            <a:fillRect/>
          </a:stretch>
        </p:blipFill>
        <p:spPr>
          <a:xfrm>
            <a:off x="316108" y="1148981"/>
            <a:ext cx="8540611" cy="5434934"/>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5D64D1A4-BF04-4337-8C1B-4022F4C0C149}"/>
                  </a:ext>
                </a:extLst>
              </p14:cNvPr>
              <p14:cNvContentPartPr/>
              <p14:nvPr/>
            </p14:nvContentPartPr>
            <p14:xfrm>
              <a:off x="3991002" y="4744055"/>
              <a:ext cx="365184" cy="288"/>
            </p14:xfrm>
          </p:contentPart>
        </mc:Choice>
        <mc:Fallback xmlns="">
          <p:pic>
            <p:nvPicPr>
              <p:cNvPr id="3" name="Ink 2">
                <a:extLst>
                  <a:ext uri="{FF2B5EF4-FFF2-40B4-BE49-F238E27FC236}">
                    <a16:creationId xmlns:a16="http://schemas.microsoft.com/office/drawing/2014/main" id="{5D64D1A4-BF04-4337-8C1B-4022F4C0C149}"/>
                  </a:ext>
                </a:extLst>
              </p:cNvPr>
              <p:cNvPicPr/>
              <p:nvPr/>
            </p:nvPicPr>
            <p:blipFill>
              <a:blip r:embed="rId5"/>
              <a:stretch>
                <a:fillRect/>
              </a:stretch>
            </p:blipFill>
            <p:spPr>
              <a:xfrm>
                <a:off x="3962191" y="4697975"/>
                <a:ext cx="422447"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xmlns="" id="{EE8A461A-A0FD-4EE0-A8C3-2C7E4A835291}"/>
                  </a:ext>
                </a:extLst>
              </p14:cNvPr>
              <p14:cNvContentPartPr/>
              <p14:nvPr/>
            </p14:nvContentPartPr>
            <p14:xfrm>
              <a:off x="4668666" y="4754135"/>
              <a:ext cx="329184" cy="11520"/>
            </p14:xfrm>
          </p:contentPart>
        </mc:Choice>
        <mc:Fallback xmlns="">
          <p:pic>
            <p:nvPicPr>
              <p:cNvPr id="4" name="Ink 3">
                <a:extLst>
                  <a:ext uri="{FF2B5EF4-FFF2-40B4-BE49-F238E27FC236}">
                    <a16:creationId xmlns:a16="http://schemas.microsoft.com/office/drawing/2014/main" id="{EE8A461A-A0FD-4EE0-A8C3-2C7E4A835291}"/>
                  </a:ext>
                </a:extLst>
              </p:cNvPr>
              <p:cNvPicPr/>
              <p:nvPr/>
            </p:nvPicPr>
            <p:blipFill>
              <a:blip r:embed="rId7"/>
              <a:stretch>
                <a:fillRect/>
              </a:stretch>
            </p:blipFill>
            <p:spPr>
              <a:xfrm>
                <a:off x="4639853" y="4696535"/>
                <a:ext cx="386449" cy="126360"/>
              </a:xfrm>
              <a:prstGeom prst="rect">
                <a:avLst/>
              </a:prstGeom>
            </p:spPr>
          </p:pic>
        </mc:Fallback>
      </mc:AlternateContent>
      <p:sp>
        <p:nvSpPr>
          <p:cNvPr id="6" name="Rectangle 5">
            <a:extLst>
              <a:ext uri="{FF2B5EF4-FFF2-40B4-BE49-F238E27FC236}">
                <a16:creationId xmlns:a16="http://schemas.microsoft.com/office/drawing/2014/main" xmlns="" id="{38A4C0B9-6A73-4288-B036-D643D64D5A36}"/>
              </a:ext>
            </a:extLst>
          </p:cNvPr>
          <p:cNvSpPr/>
          <p:nvPr/>
        </p:nvSpPr>
        <p:spPr>
          <a:xfrm>
            <a:off x="316108" y="5550946"/>
            <a:ext cx="2506532" cy="796066"/>
          </a:xfrm>
          <a:prstGeom prst="rect">
            <a:avLst/>
          </a:prstGeom>
          <a:noFill/>
          <a:ln w="571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32712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42304"/>
            <a:ext cx="7583487" cy="1044388"/>
          </a:xfrm>
        </p:spPr>
        <p:txBody>
          <a:bodyPr/>
          <a:lstStyle/>
          <a:p>
            <a:pPr algn="ctr"/>
            <a:r>
              <a:rPr lang="en-US" dirty="0"/>
              <a:t>Logistic Regression</a:t>
            </a:r>
          </a:p>
        </p:txBody>
      </p:sp>
      <p:pic>
        <p:nvPicPr>
          <p:cNvPr id="5" name="Picture 4"/>
          <p:cNvPicPr>
            <a:picLocks noChangeAspect="1"/>
          </p:cNvPicPr>
          <p:nvPr/>
        </p:nvPicPr>
        <p:blipFill>
          <a:blip r:embed="rId3"/>
          <a:stretch>
            <a:fillRect/>
          </a:stretch>
        </p:blipFill>
        <p:spPr>
          <a:xfrm>
            <a:off x="1017075" y="1002084"/>
            <a:ext cx="7108261" cy="5484061"/>
          </a:xfrm>
          <a:prstGeom prst="rect">
            <a:avLst/>
          </a:prstGeom>
        </p:spPr>
      </p:pic>
      <p:sp>
        <p:nvSpPr>
          <p:cNvPr id="4" name="Rectangle 3">
            <a:extLst>
              <a:ext uri="{FF2B5EF4-FFF2-40B4-BE49-F238E27FC236}">
                <a16:creationId xmlns:a16="http://schemas.microsoft.com/office/drawing/2014/main" xmlns="" id="{914B8530-FF23-44D4-8D1B-C9A2AAD4C31C}"/>
              </a:ext>
            </a:extLst>
          </p:cNvPr>
          <p:cNvSpPr/>
          <p:nvPr/>
        </p:nvSpPr>
        <p:spPr>
          <a:xfrm>
            <a:off x="1017075" y="1035423"/>
            <a:ext cx="957431" cy="779930"/>
          </a:xfrm>
          <a:prstGeom prst="rect">
            <a:avLst/>
          </a:prstGeom>
          <a:noFill/>
          <a:ln w="571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3F55C373-3660-4A06-BA7C-8C5F2FBA24CE}"/>
                  </a:ext>
                </a:extLst>
              </p14:cNvPr>
              <p14:cNvContentPartPr/>
              <p14:nvPr/>
            </p14:nvContentPartPr>
            <p14:xfrm>
              <a:off x="4152282" y="4905335"/>
              <a:ext cx="319104" cy="11520"/>
            </p14:xfrm>
          </p:contentPart>
        </mc:Choice>
        <mc:Fallback xmlns="">
          <p:pic>
            <p:nvPicPr>
              <p:cNvPr id="3" name="Ink 2">
                <a:extLst>
                  <a:ext uri="{FF2B5EF4-FFF2-40B4-BE49-F238E27FC236}">
                    <a16:creationId xmlns:a16="http://schemas.microsoft.com/office/drawing/2014/main" id="{3F55C373-3660-4A06-BA7C-8C5F2FBA24CE}"/>
                  </a:ext>
                </a:extLst>
              </p:cNvPr>
              <p:cNvPicPr/>
              <p:nvPr/>
            </p:nvPicPr>
            <p:blipFill>
              <a:blip r:embed="rId5"/>
              <a:stretch>
                <a:fillRect/>
              </a:stretch>
            </p:blipFill>
            <p:spPr>
              <a:xfrm>
                <a:off x="4123469" y="4847735"/>
                <a:ext cx="37637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xmlns="" id="{38D4F0CB-98F6-432F-B3D6-AB3C939DB785}"/>
                  </a:ext>
                </a:extLst>
              </p14:cNvPr>
              <p14:cNvContentPartPr/>
              <p14:nvPr/>
            </p14:nvContentPartPr>
            <p14:xfrm>
              <a:off x="4733178" y="4915991"/>
              <a:ext cx="354528" cy="288"/>
            </p14:xfrm>
          </p:contentPart>
        </mc:Choice>
        <mc:Fallback xmlns="">
          <p:pic>
            <p:nvPicPr>
              <p:cNvPr id="6" name="Ink 5">
                <a:extLst>
                  <a:ext uri="{FF2B5EF4-FFF2-40B4-BE49-F238E27FC236}">
                    <a16:creationId xmlns:a16="http://schemas.microsoft.com/office/drawing/2014/main" id="{38D4F0CB-98F6-432F-B3D6-AB3C939DB785}"/>
                  </a:ext>
                </a:extLst>
              </p:cNvPr>
              <p:cNvPicPr/>
              <p:nvPr/>
            </p:nvPicPr>
            <p:blipFill>
              <a:blip r:embed="rId7"/>
              <a:stretch>
                <a:fillRect/>
              </a:stretch>
            </p:blipFill>
            <p:spPr>
              <a:xfrm>
                <a:off x="4704384" y="4869911"/>
                <a:ext cx="411756" cy="92160"/>
              </a:xfrm>
              <a:prstGeom prst="rect">
                <a:avLst/>
              </a:prstGeom>
            </p:spPr>
          </p:pic>
        </mc:Fallback>
      </mc:AlternateContent>
      <p:sp>
        <p:nvSpPr>
          <p:cNvPr id="7" name="Rectangle 6">
            <a:extLst>
              <a:ext uri="{FF2B5EF4-FFF2-40B4-BE49-F238E27FC236}">
                <a16:creationId xmlns:a16="http://schemas.microsoft.com/office/drawing/2014/main" xmlns="" id="{B7AE8A03-4A39-4ABE-9899-98DED3E97D5B}"/>
              </a:ext>
            </a:extLst>
          </p:cNvPr>
          <p:cNvSpPr/>
          <p:nvPr/>
        </p:nvSpPr>
        <p:spPr>
          <a:xfrm>
            <a:off x="1082098" y="5545567"/>
            <a:ext cx="2199461" cy="779930"/>
          </a:xfrm>
          <a:prstGeom prst="rect">
            <a:avLst/>
          </a:prstGeom>
          <a:noFill/>
          <a:ln w="571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62217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95805"/>
            <a:ext cx="7583487" cy="1044388"/>
          </a:xfrm>
        </p:spPr>
        <p:txBody>
          <a:bodyPr/>
          <a:lstStyle/>
          <a:p>
            <a:pPr algn="ctr"/>
            <a:r>
              <a:rPr lang="en-US" dirty="0"/>
              <a:t>Association Rules</a:t>
            </a:r>
          </a:p>
        </p:txBody>
      </p:sp>
      <p:sp>
        <p:nvSpPr>
          <p:cNvPr id="3" name="Content Placeholder 2"/>
          <p:cNvSpPr>
            <a:spLocks noGrp="1"/>
          </p:cNvSpPr>
          <p:nvPr>
            <p:ph idx="1"/>
          </p:nvPr>
        </p:nvSpPr>
        <p:spPr>
          <a:xfrm>
            <a:off x="779463" y="1425388"/>
            <a:ext cx="7583487" cy="4208930"/>
          </a:xfrm>
        </p:spPr>
        <p:txBody>
          <a:bodyPr/>
          <a:lstStyle/>
          <a:p>
            <a:r>
              <a:rPr lang="en-US" dirty="0"/>
              <a:t>Applied a filter: numeric to nominal</a:t>
            </a:r>
          </a:p>
          <a:p>
            <a:pPr lvl="1"/>
            <a:r>
              <a:rPr lang="en-US" dirty="0"/>
              <a:t>Apriori algorithm requirement</a:t>
            </a:r>
          </a:p>
          <a:p>
            <a:pPr lvl="1"/>
            <a:endParaRPr lang="en-US" dirty="0"/>
          </a:p>
          <a:p>
            <a:pPr lvl="1"/>
            <a:endParaRPr lang="en-US" dirty="0"/>
          </a:p>
          <a:p>
            <a:pPr lvl="1"/>
            <a:r>
              <a:rPr lang="en-US" dirty="0"/>
              <a:t>First run was with default settings:</a:t>
            </a:r>
          </a:p>
        </p:txBody>
      </p:sp>
    </p:spTree>
    <p:extLst>
      <p:ext uri="{BB962C8B-B14F-4D97-AF65-F5344CB8AC3E}">
        <p14:creationId xmlns:p14="http://schemas.microsoft.com/office/powerpoint/2010/main" val="869912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Rules</a:t>
            </a:r>
          </a:p>
        </p:txBody>
      </p:sp>
      <p:pic>
        <p:nvPicPr>
          <p:cNvPr id="3" name="Picture 2"/>
          <p:cNvPicPr>
            <a:picLocks noChangeAspect="1"/>
          </p:cNvPicPr>
          <p:nvPr/>
        </p:nvPicPr>
        <p:blipFill>
          <a:blip r:embed="rId3"/>
          <a:stretch>
            <a:fillRect/>
          </a:stretch>
        </p:blipFill>
        <p:spPr>
          <a:xfrm>
            <a:off x="270935" y="1701709"/>
            <a:ext cx="8619065" cy="4546693"/>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xmlns="" id="{08CBC13A-4F80-4B74-82E5-640CA7C31A36}"/>
                  </a:ext>
                </a:extLst>
              </p14:cNvPr>
              <p14:cNvContentPartPr/>
              <p14:nvPr/>
            </p14:nvContentPartPr>
            <p14:xfrm>
              <a:off x="1624496" y="5716979"/>
              <a:ext cx="354528" cy="18144"/>
            </p14:xfrm>
          </p:contentPart>
        </mc:Choice>
        <mc:Fallback xmlns="">
          <p:pic>
            <p:nvPicPr>
              <p:cNvPr id="4" name="Ink 3">
                <a:extLst>
                  <a:ext uri="{FF2B5EF4-FFF2-40B4-BE49-F238E27FC236}">
                    <a16:creationId xmlns:a16="http://schemas.microsoft.com/office/drawing/2014/main" id="{08CBC13A-4F80-4B74-82E5-640CA7C31A36}"/>
                  </a:ext>
                </a:extLst>
              </p:cNvPr>
              <p:cNvPicPr/>
              <p:nvPr/>
            </p:nvPicPr>
            <p:blipFill>
              <a:blip r:embed="rId5"/>
              <a:stretch>
                <a:fillRect/>
              </a:stretch>
            </p:blipFill>
            <p:spPr>
              <a:xfrm>
                <a:off x="1595702" y="5658918"/>
                <a:ext cx="411756" cy="13390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xmlns="" id="{1905385D-C103-493A-A902-0F1A8046EC2D}"/>
                  </a:ext>
                </a:extLst>
              </p14:cNvPr>
              <p14:cNvContentPartPr/>
              <p14:nvPr/>
            </p14:nvContentPartPr>
            <p14:xfrm>
              <a:off x="2840720" y="5228819"/>
              <a:ext cx="354528" cy="288"/>
            </p14:xfrm>
          </p:contentPart>
        </mc:Choice>
        <mc:Fallback xmlns="">
          <p:pic>
            <p:nvPicPr>
              <p:cNvPr id="7" name="Ink 6">
                <a:extLst>
                  <a:ext uri="{FF2B5EF4-FFF2-40B4-BE49-F238E27FC236}">
                    <a16:creationId xmlns:a16="http://schemas.microsoft.com/office/drawing/2014/main" id="{1905385D-C103-493A-A902-0F1A8046EC2D}"/>
                  </a:ext>
                </a:extLst>
              </p:cNvPr>
              <p:cNvPicPr/>
              <p:nvPr/>
            </p:nvPicPr>
            <p:blipFill>
              <a:blip r:embed="rId7"/>
              <a:stretch>
                <a:fillRect/>
              </a:stretch>
            </p:blipFill>
            <p:spPr>
              <a:xfrm>
                <a:off x="2811926" y="5182739"/>
                <a:ext cx="411756"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xmlns="" id="{61A7C734-C9FA-4997-9695-7178B5EE443E}"/>
                  </a:ext>
                </a:extLst>
              </p14:cNvPr>
              <p14:cNvContentPartPr/>
              <p14:nvPr/>
            </p14:nvContentPartPr>
            <p14:xfrm>
              <a:off x="2610032" y="5514803"/>
              <a:ext cx="292320" cy="16128"/>
            </p14:xfrm>
          </p:contentPart>
        </mc:Choice>
        <mc:Fallback xmlns="">
          <p:pic>
            <p:nvPicPr>
              <p:cNvPr id="8" name="Ink 7">
                <a:extLst>
                  <a:ext uri="{FF2B5EF4-FFF2-40B4-BE49-F238E27FC236}">
                    <a16:creationId xmlns:a16="http://schemas.microsoft.com/office/drawing/2014/main" id="{61A7C734-C9FA-4997-9695-7178B5EE443E}"/>
                  </a:ext>
                </a:extLst>
              </p:cNvPr>
              <p:cNvPicPr/>
              <p:nvPr/>
            </p:nvPicPr>
            <p:blipFill>
              <a:blip r:embed="rId9"/>
              <a:stretch>
                <a:fillRect/>
              </a:stretch>
            </p:blipFill>
            <p:spPr>
              <a:xfrm>
                <a:off x="2581232" y="5457459"/>
                <a:ext cx="349560" cy="13045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xmlns="" id="{03083742-1D76-40A8-9EBB-9ED33E6F6264}"/>
                  </a:ext>
                </a:extLst>
              </p14:cNvPr>
              <p14:cNvContentPartPr/>
              <p14:nvPr/>
            </p14:nvContentPartPr>
            <p14:xfrm>
              <a:off x="2237072" y="5805107"/>
              <a:ext cx="345888" cy="27648"/>
            </p14:xfrm>
          </p:contentPart>
        </mc:Choice>
        <mc:Fallback xmlns="">
          <p:pic>
            <p:nvPicPr>
              <p:cNvPr id="9" name="Ink 8">
                <a:extLst>
                  <a:ext uri="{FF2B5EF4-FFF2-40B4-BE49-F238E27FC236}">
                    <a16:creationId xmlns:a16="http://schemas.microsoft.com/office/drawing/2014/main" id="{03083742-1D76-40A8-9EBB-9ED33E6F6264}"/>
                  </a:ext>
                </a:extLst>
              </p:cNvPr>
              <p:cNvPicPr/>
              <p:nvPr/>
            </p:nvPicPr>
            <p:blipFill>
              <a:blip r:embed="rId11"/>
              <a:stretch>
                <a:fillRect/>
              </a:stretch>
            </p:blipFill>
            <p:spPr>
              <a:xfrm>
                <a:off x="2208278" y="5747657"/>
                <a:ext cx="403116" cy="14219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xmlns="" id="{4A7FAD8A-F054-4C52-B5F6-91A311DB70EC}"/>
                  </a:ext>
                </a:extLst>
              </p14:cNvPr>
              <p14:cNvContentPartPr/>
              <p14:nvPr/>
            </p14:nvContentPartPr>
            <p14:xfrm>
              <a:off x="2219216" y="5956883"/>
              <a:ext cx="292320" cy="288"/>
            </p14:xfrm>
          </p:contentPart>
        </mc:Choice>
        <mc:Fallback xmlns="">
          <p:pic>
            <p:nvPicPr>
              <p:cNvPr id="10" name="Ink 9">
                <a:extLst>
                  <a:ext uri="{FF2B5EF4-FFF2-40B4-BE49-F238E27FC236}">
                    <a16:creationId xmlns:a16="http://schemas.microsoft.com/office/drawing/2014/main" id="{4A7FAD8A-F054-4C52-B5F6-91A311DB70EC}"/>
                  </a:ext>
                </a:extLst>
              </p:cNvPr>
              <p:cNvPicPr/>
              <p:nvPr/>
            </p:nvPicPr>
            <p:blipFill>
              <a:blip r:embed="rId13"/>
              <a:stretch>
                <a:fillRect/>
              </a:stretch>
            </p:blipFill>
            <p:spPr>
              <a:xfrm>
                <a:off x="2190416" y="5910803"/>
                <a:ext cx="3495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xmlns="" id="{7C837CA7-AFD1-479F-B2A8-6D4A15873C42}"/>
                  </a:ext>
                </a:extLst>
              </p14:cNvPr>
              <p14:cNvContentPartPr/>
              <p14:nvPr/>
            </p14:nvContentPartPr>
            <p14:xfrm>
              <a:off x="2219216" y="6042131"/>
              <a:ext cx="303552" cy="12672"/>
            </p14:xfrm>
          </p:contentPart>
        </mc:Choice>
        <mc:Fallback xmlns="">
          <p:pic>
            <p:nvPicPr>
              <p:cNvPr id="11" name="Ink 10">
                <a:extLst>
                  <a:ext uri="{FF2B5EF4-FFF2-40B4-BE49-F238E27FC236}">
                    <a16:creationId xmlns:a16="http://schemas.microsoft.com/office/drawing/2014/main" id="{7C837CA7-AFD1-479F-B2A8-6D4A15873C42}"/>
                  </a:ext>
                </a:extLst>
              </p:cNvPr>
              <p:cNvPicPr/>
              <p:nvPr/>
            </p:nvPicPr>
            <p:blipFill>
              <a:blip r:embed="rId15"/>
              <a:stretch>
                <a:fillRect/>
              </a:stretch>
            </p:blipFill>
            <p:spPr>
              <a:xfrm>
                <a:off x="2190409" y="5984202"/>
                <a:ext cx="360806" cy="12816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xmlns="" id="{AE5E74B3-CF8E-4C2C-A9FE-64D4F5525AEB}"/>
                  </a:ext>
                </a:extLst>
              </p14:cNvPr>
              <p14:cNvContentPartPr/>
              <p14:nvPr/>
            </p14:nvContentPartPr>
            <p14:xfrm>
              <a:off x="2734160" y="6133715"/>
              <a:ext cx="283104" cy="36288"/>
            </p14:xfrm>
          </p:contentPart>
        </mc:Choice>
        <mc:Fallback xmlns="">
          <p:pic>
            <p:nvPicPr>
              <p:cNvPr id="12" name="Ink 11">
                <a:extLst>
                  <a:ext uri="{FF2B5EF4-FFF2-40B4-BE49-F238E27FC236}">
                    <a16:creationId xmlns:a16="http://schemas.microsoft.com/office/drawing/2014/main" id="{AE5E74B3-CF8E-4C2C-A9FE-64D4F5525AEB}"/>
                  </a:ext>
                </a:extLst>
              </p:cNvPr>
              <p:cNvPicPr/>
              <p:nvPr/>
            </p:nvPicPr>
            <p:blipFill>
              <a:blip r:embed="rId17"/>
              <a:stretch>
                <a:fillRect/>
              </a:stretch>
            </p:blipFill>
            <p:spPr>
              <a:xfrm>
                <a:off x="2705345" y="6076229"/>
                <a:ext cx="340373" cy="15090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xmlns="" id="{251280F8-CD6D-4655-9CE2-2376F701F89A}"/>
                  </a:ext>
                </a:extLst>
              </p14:cNvPr>
              <p14:cNvContentPartPr/>
              <p14:nvPr/>
            </p14:nvContentPartPr>
            <p14:xfrm>
              <a:off x="1633424" y="6143219"/>
              <a:ext cx="343584" cy="288"/>
            </p14:xfrm>
          </p:contentPart>
        </mc:Choice>
        <mc:Fallback xmlns="">
          <p:pic>
            <p:nvPicPr>
              <p:cNvPr id="13" name="Ink 12">
                <a:extLst>
                  <a:ext uri="{FF2B5EF4-FFF2-40B4-BE49-F238E27FC236}">
                    <a16:creationId xmlns:a16="http://schemas.microsoft.com/office/drawing/2014/main" id="{251280F8-CD6D-4655-9CE2-2376F701F89A}"/>
                  </a:ext>
                </a:extLst>
              </p:cNvPr>
              <p:cNvPicPr/>
              <p:nvPr/>
            </p:nvPicPr>
            <p:blipFill>
              <a:blip r:embed="rId19"/>
              <a:stretch>
                <a:fillRect/>
              </a:stretch>
            </p:blipFill>
            <p:spPr>
              <a:xfrm>
                <a:off x="1604612" y="6097139"/>
                <a:ext cx="400848"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xmlns="" id="{B5384DF2-06F2-456F-808C-C926BFDEF013}"/>
                  </a:ext>
                </a:extLst>
              </p14:cNvPr>
              <p14:cNvContentPartPr/>
              <p14:nvPr/>
            </p14:nvContentPartPr>
            <p14:xfrm>
              <a:off x="2476688" y="5308595"/>
              <a:ext cx="407808" cy="18432"/>
            </p14:xfrm>
          </p:contentPart>
        </mc:Choice>
        <mc:Fallback xmlns="">
          <p:pic>
            <p:nvPicPr>
              <p:cNvPr id="14" name="Ink 13">
                <a:extLst>
                  <a:ext uri="{FF2B5EF4-FFF2-40B4-BE49-F238E27FC236}">
                    <a16:creationId xmlns:a16="http://schemas.microsoft.com/office/drawing/2014/main" id="{B5384DF2-06F2-456F-808C-C926BFDEF013}"/>
                  </a:ext>
                </a:extLst>
              </p:cNvPr>
              <p:cNvPicPr/>
              <p:nvPr/>
            </p:nvPicPr>
            <p:blipFill>
              <a:blip r:embed="rId21"/>
              <a:stretch>
                <a:fillRect/>
              </a:stretch>
            </p:blipFill>
            <p:spPr>
              <a:xfrm>
                <a:off x="2447893" y="5250769"/>
                <a:ext cx="465038" cy="13372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xmlns="" id="{0F72664E-F93D-43FA-B5A6-8DD60AA70454}"/>
                  </a:ext>
                </a:extLst>
              </p14:cNvPr>
              <p14:cNvContentPartPr/>
              <p14:nvPr/>
            </p14:nvContentPartPr>
            <p14:xfrm>
              <a:off x="2876144" y="5742899"/>
              <a:ext cx="345312" cy="18720"/>
            </p14:xfrm>
          </p:contentPart>
        </mc:Choice>
        <mc:Fallback xmlns="">
          <p:pic>
            <p:nvPicPr>
              <p:cNvPr id="15" name="Ink 14">
                <a:extLst>
                  <a:ext uri="{FF2B5EF4-FFF2-40B4-BE49-F238E27FC236}">
                    <a16:creationId xmlns:a16="http://schemas.microsoft.com/office/drawing/2014/main" id="{0F72664E-F93D-43FA-B5A6-8DD60AA70454}"/>
                  </a:ext>
                </a:extLst>
              </p:cNvPr>
              <p:cNvPicPr/>
              <p:nvPr/>
            </p:nvPicPr>
            <p:blipFill>
              <a:blip r:embed="rId23"/>
              <a:stretch>
                <a:fillRect/>
              </a:stretch>
            </p:blipFill>
            <p:spPr>
              <a:xfrm>
                <a:off x="2847338" y="5685299"/>
                <a:ext cx="402564"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xmlns="" id="{DC5ED9D1-6327-4CE7-B0EC-9D18A2A56A8F}"/>
                  </a:ext>
                </a:extLst>
              </p14:cNvPr>
              <p14:cNvContentPartPr/>
              <p14:nvPr/>
            </p14:nvContentPartPr>
            <p14:xfrm>
              <a:off x="3216848" y="5255315"/>
              <a:ext cx="50112" cy="288"/>
            </p14:xfrm>
          </p:contentPart>
        </mc:Choice>
        <mc:Fallback xmlns="">
          <p:pic>
            <p:nvPicPr>
              <p:cNvPr id="16" name="Ink 15">
                <a:extLst>
                  <a:ext uri="{FF2B5EF4-FFF2-40B4-BE49-F238E27FC236}">
                    <a16:creationId xmlns:a16="http://schemas.microsoft.com/office/drawing/2014/main" id="{DC5ED9D1-6327-4CE7-B0EC-9D18A2A56A8F}"/>
                  </a:ext>
                </a:extLst>
              </p:cNvPr>
              <p:cNvPicPr/>
              <p:nvPr/>
            </p:nvPicPr>
            <p:blipFill>
              <a:blip r:embed="rId25"/>
              <a:stretch>
                <a:fillRect/>
              </a:stretch>
            </p:blipFill>
            <p:spPr>
              <a:xfrm>
                <a:off x="3193808" y="5209235"/>
                <a:ext cx="95904"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xmlns="" id="{9556C6F1-36D0-4DD1-98F8-C4B24CF0948E}"/>
                  </a:ext>
                </a:extLst>
              </p14:cNvPr>
              <p14:cNvContentPartPr/>
              <p14:nvPr/>
            </p14:nvContentPartPr>
            <p14:xfrm>
              <a:off x="2911856" y="5548499"/>
              <a:ext cx="203616" cy="288"/>
            </p14:xfrm>
          </p:contentPart>
        </mc:Choice>
        <mc:Fallback xmlns="">
          <p:pic>
            <p:nvPicPr>
              <p:cNvPr id="17" name="Ink 16">
                <a:extLst>
                  <a:ext uri="{FF2B5EF4-FFF2-40B4-BE49-F238E27FC236}">
                    <a16:creationId xmlns:a16="http://schemas.microsoft.com/office/drawing/2014/main" id="{9556C6F1-36D0-4DD1-98F8-C4B24CF0948E}"/>
                  </a:ext>
                </a:extLst>
              </p:cNvPr>
              <p:cNvPicPr/>
              <p:nvPr/>
            </p:nvPicPr>
            <p:blipFill>
              <a:blip r:embed="rId27"/>
              <a:stretch>
                <a:fillRect/>
              </a:stretch>
            </p:blipFill>
            <p:spPr>
              <a:xfrm>
                <a:off x="2888816" y="5502419"/>
                <a:ext cx="249408"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xmlns="" id="{2888C8DC-73F7-43FC-8B0A-04C1FB9530CD}"/>
                  </a:ext>
                </a:extLst>
              </p14:cNvPr>
              <p14:cNvContentPartPr/>
              <p14:nvPr/>
            </p14:nvContentPartPr>
            <p14:xfrm>
              <a:off x="2636528" y="5850323"/>
              <a:ext cx="60768" cy="288"/>
            </p14:xfrm>
          </p:contentPart>
        </mc:Choice>
        <mc:Fallback xmlns="">
          <p:pic>
            <p:nvPicPr>
              <p:cNvPr id="18" name="Ink 17">
                <a:extLst>
                  <a:ext uri="{FF2B5EF4-FFF2-40B4-BE49-F238E27FC236}">
                    <a16:creationId xmlns:a16="http://schemas.microsoft.com/office/drawing/2014/main" id="{2888C8DC-73F7-43FC-8B0A-04C1FB9530CD}"/>
                  </a:ext>
                </a:extLst>
              </p:cNvPr>
              <p:cNvPicPr/>
              <p:nvPr/>
            </p:nvPicPr>
            <p:blipFill>
              <a:blip r:embed="rId29"/>
              <a:stretch>
                <a:fillRect/>
              </a:stretch>
            </p:blipFill>
            <p:spPr>
              <a:xfrm>
                <a:off x="2613488" y="5804243"/>
                <a:ext cx="1065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xmlns="" id="{55C8D274-C9E1-4E0C-A4D8-529CEA618B5A}"/>
                  </a:ext>
                </a:extLst>
              </p14:cNvPr>
              <p14:cNvContentPartPr/>
              <p14:nvPr/>
            </p14:nvContentPartPr>
            <p14:xfrm>
              <a:off x="2503472" y="5930099"/>
              <a:ext cx="203040" cy="288"/>
            </p14:xfrm>
          </p:contentPart>
        </mc:Choice>
        <mc:Fallback xmlns="">
          <p:pic>
            <p:nvPicPr>
              <p:cNvPr id="19" name="Ink 18">
                <a:extLst>
                  <a:ext uri="{FF2B5EF4-FFF2-40B4-BE49-F238E27FC236}">
                    <a16:creationId xmlns:a16="http://schemas.microsoft.com/office/drawing/2014/main" id="{55C8D274-C9E1-4E0C-A4D8-529CEA618B5A}"/>
                  </a:ext>
                </a:extLst>
              </p:cNvPr>
              <p:cNvPicPr/>
              <p:nvPr/>
            </p:nvPicPr>
            <p:blipFill>
              <a:blip r:embed="rId27"/>
              <a:stretch>
                <a:fillRect/>
              </a:stretch>
            </p:blipFill>
            <p:spPr>
              <a:xfrm>
                <a:off x="2480432" y="5884019"/>
                <a:ext cx="248832"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xmlns="" id="{AE763B17-F89D-4376-9A6E-CE2DCE507E40}"/>
                  </a:ext>
                </a:extLst>
              </p14:cNvPr>
              <p14:cNvContentPartPr/>
              <p14:nvPr/>
            </p14:nvContentPartPr>
            <p14:xfrm>
              <a:off x="3044912" y="6027731"/>
              <a:ext cx="424800" cy="27360"/>
            </p14:xfrm>
          </p:contentPart>
        </mc:Choice>
        <mc:Fallback xmlns="">
          <p:pic>
            <p:nvPicPr>
              <p:cNvPr id="20" name="Ink 19">
                <a:extLst>
                  <a:ext uri="{FF2B5EF4-FFF2-40B4-BE49-F238E27FC236}">
                    <a16:creationId xmlns:a16="http://schemas.microsoft.com/office/drawing/2014/main" id="{AE763B17-F89D-4376-9A6E-CE2DCE507E40}"/>
                  </a:ext>
                </a:extLst>
              </p:cNvPr>
              <p:cNvPicPr/>
              <p:nvPr/>
            </p:nvPicPr>
            <p:blipFill>
              <a:blip r:embed="rId32"/>
              <a:stretch>
                <a:fillRect/>
              </a:stretch>
            </p:blipFill>
            <p:spPr>
              <a:xfrm>
                <a:off x="3016112" y="5970131"/>
                <a:ext cx="4820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xmlns="" id="{E648902F-EC84-41A8-B036-21B9C56ED467}"/>
                  </a:ext>
                </a:extLst>
              </p14:cNvPr>
              <p14:cNvContentPartPr/>
              <p14:nvPr/>
            </p14:nvContentPartPr>
            <p14:xfrm>
              <a:off x="4048016" y="5219603"/>
              <a:ext cx="221184" cy="9504"/>
            </p14:xfrm>
          </p:contentPart>
        </mc:Choice>
        <mc:Fallback xmlns="">
          <p:pic>
            <p:nvPicPr>
              <p:cNvPr id="21" name="Ink 20">
                <a:extLst>
                  <a:ext uri="{FF2B5EF4-FFF2-40B4-BE49-F238E27FC236}">
                    <a16:creationId xmlns:a16="http://schemas.microsoft.com/office/drawing/2014/main" id="{E648902F-EC84-41A8-B036-21B9C56ED467}"/>
                  </a:ext>
                </a:extLst>
              </p:cNvPr>
              <p:cNvPicPr/>
              <p:nvPr/>
            </p:nvPicPr>
            <p:blipFill>
              <a:blip r:embed="rId34"/>
              <a:stretch>
                <a:fillRect/>
              </a:stretch>
            </p:blipFill>
            <p:spPr>
              <a:xfrm>
                <a:off x="4024946" y="5173523"/>
                <a:ext cx="267036" cy="10137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xmlns="" id="{E6F784DD-906D-47C7-81D3-0C29259373A1}"/>
                  </a:ext>
                </a:extLst>
              </p14:cNvPr>
              <p14:cNvContentPartPr/>
              <p14:nvPr/>
            </p14:nvContentPartPr>
            <p14:xfrm>
              <a:off x="4083728" y="5725043"/>
              <a:ext cx="230112" cy="18720"/>
            </p14:xfrm>
          </p:contentPart>
        </mc:Choice>
        <mc:Fallback xmlns="">
          <p:pic>
            <p:nvPicPr>
              <p:cNvPr id="22" name="Ink 21">
                <a:extLst>
                  <a:ext uri="{FF2B5EF4-FFF2-40B4-BE49-F238E27FC236}">
                    <a16:creationId xmlns:a16="http://schemas.microsoft.com/office/drawing/2014/main" id="{E6F784DD-906D-47C7-81D3-0C29259373A1}"/>
                  </a:ext>
                </a:extLst>
              </p:cNvPr>
              <p:cNvPicPr/>
              <p:nvPr/>
            </p:nvPicPr>
            <p:blipFill>
              <a:blip r:embed="rId36"/>
              <a:stretch>
                <a:fillRect/>
              </a:stretch>
            </p:blipFill>
            <p:spPr>
              <a:xfrm>
                <a:off x="4060688" y="5678963"/>
                <a:ext cx="275904" cy="110592"/>
              </a:xfrm>
              <a:prstGeom prst="rect">
                <a:avLst/>
              </a:prstGeom>
            </p:spPr>
          </p:pic>
        </mc:Fallback>
      </mc:AlternateContent>
    </p:spTree>
    <p:extLst>
      <p:ext uri="{BB962C8B-B14F-4D97-AF65-F5344CB8AC3E}">
        <p14:creationId xmlns:p14="http://schemas.microsoft.com/office/powerpoint/2010/main" val="3691051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Rules</a:t>
            </a:r>
          </a:p>
        </p:txBody>
      </p:sp>
      <p:pic>
        <p:nvPicPr>
          <p:cNvPr id="4" name="Picture 3"/>
          <p:cNvPicPr>
            <a:picLocks noChangeAspect="1"/>
          </p:cNvPicPr>
          <p:nvPr/>
        </p:nvPicPr>
        <p:blipFill>
          <a:blip r:embed="rId3"/>
          <a:stretch>
            <a:fillRect/>
          </a:stretch>
        </p:blipFill>
        <p:spPr>
          <a:xfrm>
            <a:off x="2855437" y="1425388"/>
            <a:ext cx="3603251" cy="5145471"/>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91A21C0B-9BD5-45B9-BCD3-A64D3A1E11F9}"/>
                  </a:ext>
                </a:extLst>
              </p14:cNvPr>
              <p14:cNvContentPartPr/>
              <p14:nvPr/>
            </p14:nvContentPartPr>
            <p14:xfrm>
              <a:off x="3746192" y="2743091"/>
              <a:ext cx="141408" cy="288"/>
            </p14:xfrm>
          </p:contentPart>
        </mc:Choice>
        <mc:Fallback xmlns="">
          <p:pic>
            <p:nvPicPr>
              <p:cNvPr id="3" name="Ink 2">
                <a:extLst>
                  <a:ext uri="{FF2B5EF4-FFF2-40B4-BE49-F238E27FC236}">
                    <a16:creationId xmlns:a16="http://schemas.microsoft.com/office/drawing/2014/main" id="{91A21C0B-9BD5-45B9-BCD3-A64D3A1E11F9}"/>
                  </a:ext>
                </a:extLst>
              </p:cNvPr>
              <p:cNvPicPr/>
              <p:nvPr/>
            </p:nvPicPr>
            <p:blipFill>
              <a:blip r:embed="rId5"/>
              <a:stretch>
                <a:fillRect/>
              </a:stretch>
            </p:blipFill>
            <p:spPr>
              <a:xfrm>
                <a:off x="3723152" y="2697011"/>
                <a:ext cx="1872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xmlns="" id="{02DC3F6E-C8D1-4ECF-BFB5-019ED236BD48}"/>
                  </a:ext>
                </a:extLst>
              </p14:cNvPr>
              <p14:cNvContentPartPr/>
              <p14:nvPr/>
            </p14:nvContentPartPr>
            <p14:xfrm>
              <a:off x="4030448" y="2743091"/>
              <a:ext cx="185760" cy="288"/>
            </p14:xfrm>
          </p:contentPart>
        </mc:Choice>
        <mc:Fallback xmlns="">
          <p:pic>
            <p:nvPicPr>
              <p:cNvPr id="5" name="Ink 4">
                <a:extLst>
                  <a:ext uri="{FF2B5EF4-FFF2-40B4-BE49-F238E27FC236}">
                    <a16:creationId xmlns:a16="http://schemas.microsoft.com/office/drawing/2014/main" id="{02DC3F6E-C8D1-4ECF-BFB5-019ED236BD48}"/>
                  </a:ext>
                </a:extLst>
              </p:cNvPr>
              <p:cNvPicPr/>
              <p:nvPr/>
            </p:nvPicPr>
            <p:blipFill>
              <a:blip r:embed="rId7"/>
              <a:stretch>
                <a:fillRect/>
              </a:stretch>
            </p:blipFill>
            <p:spPr>
              <a:xfrm>
                <a:off x="4007408" y="2697011"/>
                <a:ext cx="231552"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xmlns="" id="{992D67A1-9C1F-45E1-BBE0-0D9CD8025408}"/>
                  </a:ext>
                </a:extLst>
              </p14:cNvPr>
              <p14:cNvContentPartPr/>
              <p14:nvPr/>
            </p14:nvContentPartPr>
            <p14:xfrm>
              <a:off x="3542000" y="4536467"/>
              <a:ext cx="341280" cy="12672"/>
            </p14:xfrm>
          </p:contentPart>
        </mc:Choice>
        <mc:Fallback xmlns="">
          <p:pic>
            <p:nvPicPr>
              <p:cNvPr id="6" name="Ink 5">
                <a:extLst>
                  <a:ext uri="{FF2B5EF4-FFF2-40B4-BE49-F238E27FC236}">
                    <a16:creationId xmlns:a16="http://schemas.microsoft.com/office/drawing/2014/main" id="{992D67A1-9C1F-45E1-BBE0-0D9CD8025408}"/>
                  </a:ext>
                </a:extLst>
              </p:cNvPr>
              <p:cNvPicPr/>
              <p:nvPr/>
            </p:nvPicPr>
            <p:blipFill>
              <a:blip r:embed="rId9"/>
              <a:stretch>
                <a:fillRect/>
              </a:stretch>
            </p:blipFill>
            <p:spPr>
              <a:xfrm>
                <a:off x="3513200" y="4478538"/>
                <a:ext cx="398520" cy="12816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xmlns="" id="{7A7D20D0-F695-458C-98FC-DC105425A09A}"/>
                  </a:ext>
                </a:extLst>
              </p14:cNvPr>
              <p14:cNvContentPartPr/>
              <p14:nvPr/>
            </p14:nvContentPartPr>
            <p14:xfrm>
              <a:off x="4021520" y="4554035"/>
              <a:ext cx="84384" cy="288"/>
            </p14:xfrm>
          </p:contentPart>
        </mc:Choice>
        <mc:Fallback xmlns="">
          <p:pic>
            <p:nvPicPr>
              <p:cNvPr id="7" name="Ink 6">
                <a:extLst>
                  <a:ext uri="{FF2B5EF4-FFF2-40B4-BE49-F238E27FC236}">
                    <a16:creationId xmlns:a16="http://schemas.microsoft.com/office/drawing/2014/main" id="{7A7D20D0-F695-458C-98FC-DC105425A09A}"/>
                  </a:ext>
                </a:extLst>
              </p:cNvPr>
              <p:cNvPicPr/>
              <p:nvPr/>
            </p:nvPicPr>
            <p:blipFill>
              <a:blip r:embed="rId11"/>
              <a:stretch>
                <a:fillRect/>
              </a:stretch>
            </p:blipFill>
            <p:spPr>
              <a:xfrm>
                <a:off x="3998558" y="4507955"/>
                <a:ext cx="130020" cy="92160"/>
              </a:xfrm>
              <a:prstGeom prst="rect">
                <a:avLst/>
              </a:prstGeom>
            </p:spPr>
          </p:pic>
        </mc:Fallback>
      </mc:AlternateContent>
    </p:spTree>
    <p:extLst>
      <p:ext uri="{BB962C8B-B14F-4D97-AF65-F5344CB8AC3E}">
        <p14:creationId xmlns:p14="http://schemas.microsoft.com/office/powerpoint/2010/main" val="1155194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Rules</a:t>
            </a:r>
          </a:p>
        </p:txBody>
      </p:sp>
      <p:pic>
        <p:nvPicPr>
          <p:cNvPr id="7" name="Picture 6"/>
          <p:cNvPicPr>
            <a:picLocks noChangeAspect="1"/>
          </p:cNvPicPr>
          <p:nvPr/>
        </p:nvPicPr>
        <p:blipFill>
          <a:blip r:embed="rId3"/>
          <a:stretch>
            <a:fillRect/>
          </a:stretch>
        </p:blipFill>
        <p:spPr>
          <a:xfrm>
            <a:off x="1149353" y="1520543"/>
            <a:ext cx="7078133" cy="5050173"/>
          </a:xfrm>
          <a:prstGeom prst="rect">
            <a:avLst/>
          </a:prstGeom>
        </p:spPr>
      </p:pic>
    </p:spTree>
    <p:extLst>
      <p:ext uri="{BB962C8B-B14F-4D97-AF65-F5344CB8AC3E}">
        <p14:creationId xmlns:p14="http://schemas.microsoft.com/office/powerpoint/2010/main" val="286622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 Pre-processing</a:t>
            </a:r>
          </a:p>
        </p:txBody>
      </p:sp>
      <p:sp>
        <p:nvSpPr>
          <p:cNvPr id="3" name="Content Placeholder 2"/>
          <p:cNvSpPr>
            <a:spLocks noGrp="1"/>
          </p:cNvSpPr>
          <p:nvPr>
            <p:ph idx="1"/>
          </p:nvPr>
        </p:nvSpPr>
        <p:spPr/>
        <p:txBody>
          <a:bodyPr/>
          <a:lstStyle/>
          <a:p>
            <a:r>
              <a:rPr lang="en-US" dirty="0"/>
              <a:t>Imported our data from the .</a:t>
            </a:r>
            <a:r>
              <a:rPr lang="en-US" dirty="0" err="1"/>
              <a:t>csv</a:t>
            </a:r>
            <a:r>
              <a:rPr lang="en-US" dirty="0"/>
              <a:t> file into ‘data’</a:t>
            </a:r>
          </a:p>
          <a:p>
            <a:r>
              <a:rPr lang="en-US" dirty="0" smtClean="0"/>
              <a:t>Determined the classes of the attributes</a:t>
            </a:r>
            <a:endParaRPr lang="en-US" dirty="0"/>
          </a:p>
          <a:p>
            <a:r>
              <a:rPr lang="en-US" dirty="0" smtClean="0"/>
              <a:t>Isolated the numeric attributes</a:t>
            </a:r>
            <a:endParaRPr lang="en-US" dirty="0"/>
          </a:p>
        </p:txBody>
      </p:sp>
    </p:spTree>
    <p:extLst>
      <p:ext uri="{BB962C8B-B14F-4D97-AF65-F5344CB8AC3E}">
        <p14:creationId xmlns:p14="http://schemas.microsoft.com/office/powerpoint/2010/main" val="767782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Rules</a:t>
            </a:r>
          </a:p>
        </p:txBody>
      </p:sp>
      <p:sp>
        <p:nvSpPr>
          <p:cNvPr id="3" name="Content Placeholder 2"/>
          <p:cNvSpPr>
            <a:spLocks noGrp="1"/>
          </p:cNvSpPr>
          <p:nvPr>
            <p:ph idx="1"/>
          </p:nvPr>
        </p:nvSpPr>
        <p:spPr/>
        <p:txBody>
          <a:bodyPr/>
          <a:lstStyle/>
          <a:p>
            <a:r>
              <a:rPr lang="en-US" dirty="0"/>
              <a:t>Tweaked more settings:</a:t>
            </a:r>
          </a:p>
          <a:p>
            <a:pPr lvl="1"/>
            <a:r>
              <a:rPr lang="en-US" dirty="0"/>
              <a:t>Increased minimum support from 0.1 to 0.5</a:t>
            </a:r>
          </a:p>
          <a:p>
            <a:pPr lvl="1"/>
            <a:r>
              <a:rPr lang="en-US" dirty="0"/>
              <a:t>NO SIGNIFICANT CHANGE</a:t>
            </a:r>
          </a:p>
          <a:p>
            <a:pPr lvl="1"/>
            <a:endParaRPr lang="en-US" dirty="0"/>
          </a:p>
          <a:p>
            <a:pPr lvl="1"/>
            <a:r>
              <a:rPr lang="en-US" dirty="0"/>
              <a:t>Decreased minimum confidence from 0.9 to 0.65</a:t>
            </a:r>
          </a:p>
          <a:p>
            <a:pPr lvl="1"/>
            <a:r>
              <a:rPr lang="en-US" dirty="0"/>
              <a:t>NO SIGNIFICANT CHANGE</a:t>
            </a:r>
          </a:p>
          <a:p>
            <a:pPr lvl="2"/>
            <a:r>
              <a:rPr lang="en-US" dirty="0"/>
              <a:t>Same confidence value</a:t>
            </a:r>
          </a:p>
          <a:p>
            <a:pPr lvl="2"/>
            <a:r>
              <a:rPr lang="en-US" dirty="0"/>
              <a:t>Not a single ‘yes’ on right side</a:t>
            </a:r>
          </a:p>
          <a:p>
            <a:pPr lvl="1"/>
            <a:endParaRPr lang="en-US" dirty="0"/>
          </a:p>
          <a:p>
            <a:pPr lvl="1"/>
            <a:endParaRPr lang="en-US" dirty="0"/>
          </a:p>
          <a:p>
            <a:pPr marL="577850" lvl="2" indent="0">
              <a:buNone/>
            </a:pPr>
            <a:endParaRPr lang="en-US" dirty="0"/>
          </a:p>
        </p:txBody>
      </p:sp>
    </p:spTree>
    <p:extLst>
      <p:ext uri="{BB962C8B-B14F-4D97-AF65-F5344CB8AC3E}">
        <p14:creationId xmlns:p14="http://schemas.microsoft.com/office/powerpoint/2010/main" val="1016566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Rules</a:t>
            </a:r>
          </a:p>
        </p:txBody>
      </p:sp>
      <p:sp>
        <p:nvSpPr>
          <p:cNvPr id="3" name="Content Placeholder 2"/>
          <p:cNvSpPr>
            <a:spLocks noGrp="1"/>
          </p:cNvSpPr>
          <p:nvPr>
            <p:ph idx="1"/>
          </p:nvPr>
        </p:nvSpPr>
        <p:spPr/>
        <p:txBody>
          <a:bodyPr/>
          <a:lstStyle/>
          <a:p>
            <a:r>
              <a:rPr lang="en-US" dirty="0"/>
              <a:t>Experimented:</a:t>
            </a:r>
          </a:p>
          <a:p>
            <a:pPr lvl="1"/>
            <a:r>
              <a:rPr lang="en-US" dirty="0"/>
              <a:t>Removed some combinations of attributes to manipulate rule contents</a:t>
            </a:r>
          </a:p>
          <a:p>
            <a:pPr lvl="1"/>
            <a:r>
              <a:rPr lang="en-US" dirty="0"/>
              <a:t>Some more alterations of algorithm settings</a:t>
            </a:r>
          </a:p>
          <a:p>
            <a:pPr lvl="1"/>
            <a:endParaRPr lang="en-US" dirty="0"/>
          </a:p>
          <a:p>
            <a:r>
              <a:rPr lang="en-US" dirty="0"/>
              <a:t>Ultimately, couldn’t get rules that led to a class value of ‘yes’</a:t>
            </a:r>
          </a:p>
          <a:p>
            <a:pPr lvl="1"/>
            <a:r>
              <a:rPr lang="en-US" dirty="0"/>
              <a:t>Very large amount of ‘no’ values (ratio 3881:489)</a:t>
            </a:r>
          </a:p>
        </p:txBody>
      </p:sp>
    </p:spTree>
    <p:extLst>
      <p:ext uri="{BB962C8B-B14F-4D97-AF65-F5344CB8AC3E}">
        <p14:creationId xmlns:p14="http://schemas.microsoft.com/office/powerpoint/2010/main" val="2688725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396" y="76206"/>
            <a:ext cx="7583487" cy="1044388"/>
          </a:xfrm>
        </p:spPr>
        <p:txBody>
          <a:bodyPr/>
          <a:lstStyle/>
          <a:p>
            <a:pPr algn="ctr"/>
            <a:r>
              <a:rPr lang="en-US" dirty="0"/>
              <a:t>Clustering</a:t>
            </a:r>
          </a:p>
        </p:txBody>
      </p:sp>
      <p:pic>
        <p:nvPicPr>
          <p:cNvPr id="4" name="Picture 3"/>
          <p:cNvPicPr>
            <a:picLocks noChangeAspect="1"/>
          </p:cNvPicPr>
          <p:nvPr/>
        </p:nvPicPr>
        <p:blipFill>
          <a:blip r:embed="rId3"/>
          <a:stretch>
            <a:fillRect/>
          </a:stretch>
        </p:blipFill>
        <p:spPr>
          <a:xfrm>
            <a:off x="1409695" y="1090120"/>
            <a:ext cx="6356887" cy="543261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xmlns="" id="{E1ED21B2-B611-4D0C-B068-5007D1738648}"/>
                  </a:ext>
                </a:extLst>
              </p14:cNvPr>
              <p14:cNvContentPartPr/>
              <p14:nvPr/>
            </p14:nvContentPartPr>
            <p14:xfrm>
              <a:off x="6399479" y="6196151"/>
              <a:ext cx="362016" cy="288"/>
            </p14:xfrm>
          </p:contentPart>
        </mc:Choice>
        <mc:Fallback xmlns="">
          <p:pic>
            <p:nvPicPr>
              <p:cNvPr id="6" name="Ink 5">
                <a:extLst>
                  <a:ext uri="{FF2B5EF4-FFF2-40B4-BE49-F238E27FC236}">
                    <a16:creationId xmlns="" xmlns:a16="http://schemas.microsoft.com/office/drawing/2014/main" xmlns:p14="http://schemas.microsoft.com/office/powerpoint/2010/main" id="{E1ED21B2-B611-4D0C-B068-5007D1738648}"/>
                  </a:ext>
                </a:extLst>
              </p:cNvPr>
              <p:cNvPicPr/>
              <p:nvPr/>
            </p:nvPicPr>
            <p:blipFill>
              <a:blip r:embed="rId5"/>
              <a:stretch>
                <a:fillRect/>
              </a:stretch>
            </p:blipFill>
            <p:spPr>
              <a:xfrm>
                <a:off x="6399479" y="6196151"/>
                <a:ext cx="362016" cy="288"/>
              </a:xfrm>
              <a:prstGeom prst="rect">
                <a:avLst/>
              </a:prstGeom>
            </p:spPr>
          </p:pic>
        </mc:Fallback>
      </mc:AlternateContent>
    </p:spTree>
    <p:extLst>
      <p:ext uri="{BB962C8B-B14F-4D97-AF65-F5344CB8AC3E}">
        <p14:creationId xmlns:p14="http://schemas.microsoft.com/office/powerpoint/2010/main" val="3736565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7931A-D46D-4DD3-B3E1-48E71D67B998}"/>
              </a:ext>
            </a:extLst>
          </p:cNvPr>
          <p:cNvSpPr>
            <a:spLocks noGrp="1"/>
          </p:cNvSpPr>
          <p:nvPr>
            <p:ph type="title"/>
          </p:nvPr>
        </p:nvSpPr>
        <p:spPr>
          <a:xfrm>
            <a:off x="481244" y="343348"/>
            <a:ext cx="7583487" cy="1044388"/>
          </a:xfrm>
        </p:spPr>
        <p:txBody>
          <a:bodyPr/>
          <a:lstStyle/>
          <a:p>
            <a:pPr algn="ctr"/>
            <a:r>
              <a:rPr lang="en-CA" dirty="0"/>
              <a:t>Wrapping Up</a:t>
            </a:r>
          </a:p>
        </p:txBody>
      </p:sp>
      <p:sp>
        <p:nvSpPr>
          <p:cNvPr id="3" name="Content Placeholder 2">
            <a:extLst>
              <a:ext uri="{FF2B5EF4-FFF2-40B4-BE49-F238E27FC236}">
                <a16:creationId xmlns:a16="http://schemas.microsoft.com/office/drawing/2014/main" xmlns="" id="{45D26DD1-B3F8-4C7B-955B-86677691A000}"/>
              </a:ext>
            </a:extLst>
          </p:cNvPr>
          <p:cNvSpPr>
            <a:spLocks noGrp="1"/>
          </p:cNvSpPr>
          <p:nvPr>
            <p:ph idx="1"/>
          </p:nvPr>
        </p:nvSpPr>
        <p:spPr>
          <a:xfrm>
            <a:off x="791038" y="1828800"/>
            <a:ext cx="7583487" cy="4208930"/>
          </a:xfrm>
        </p:spPr>
        <p:txBody>
          <a:bodyPr/>
          <a:lstStyle/>
          <a:p>
            <a:r>
              <a:rPr lang="en-CA" dirty="0"/>
              <a:t>Unbalanced data set caused problems</a:t>
            </a:r>
          </a:p>
          <a:p>
            <a:r>
              <a:rPr lang="en-CA" dirty="0"/>
              <a:t>Unsupervised training methods (Association and Clustering) offered little information</a:t>
            </a:r>
          </a:p>
          <a:p>
            <a:r>
              <a:rPr lang="en-CA" dirty="0"/>
              <a:t>Cost sensitive matrix : Key in dealing with unbalanced classes</a:t>
            </a:r>
          </a:p>
          <a:p>
            <a:r>
              <a:rPr lang="en-CA" dirty="0"/>
              <a:t>Logistic Regression offers us the most predictive power in terms of ‘Yes’ class</a:t>
            </a:r>
          </a:p>
        </p:txBody>
      </p:sp>
    </p:spTree>
    <p:extLst>
      <p:ext uri="{BB962C8B-B14F-4D97-AF65-F5344CB8AC3E}">
        <p14:creationId xmlns:p14="http://schemas.microsoft.com/office/powerpoint/2010/main" val="2399265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6742A6-51E1-4ED6-8ED7-ED6C7DF6F385}"/>
              </a:ext>
            </a:extLst>
          </p:cNvPr>
          <p:cNvSpPr>
            <a:spLocks noGrp="1"/>
          </p:cNvSpPr>
          <p:nvPr>
            <p:ph type="title"/>
          </p:nvPr>
        </p:nvSpPr>
        <p:spPr>
          <a:xfrm>
            <a:off x="872060" y="415725"/>
            <a:ext cx="7583487" cy="1044388"/>
          </a:xfrm>
        </p:spPr>
        <p:txBody>
          <a:bodyPr/>
          <a:lstStyle/>
          <a:p>
            <a:pPr algn="ctr"/>
            <a:r>
              <a:rPr lang="en-CA" dirty="0"/>
              <a:t>Going Forward</a:t>
            </a:r>
          </a:p>
        </p:txBody>
      </p:sp>
      <p:sp>
        <p:nvSpPr>
          <p:cNvPr id="3" name="Content Placeholder 2">
            <a:extLst>
              <a:ext uri="{FF2B5EF4-FFF2-40B4-BE49-F238E27FC236}">
                <a16:creationId xmlns:a16="http://schemas.microsoft.com/office/drawing/2014/main" xmlns="" id="{4FBBD747-277B-4D48-AAA1-B45747E1C424}"/>
              </a:ext>
            </a:extLst>
          </p:cNvPr>
          <p:cNvSpPr>
            <a:spLocks noGrp="1"/>
          </p:cNvSpPr>
          <p:nvPr>
            <p:ph idx="1"/>
          </p:nvPr>
        </p:nvSpPr>
        <p:spPr/>
        <p:txBody>
          <a:bodyPr>
            <a:normAutofit/>
          </a:bodyPr>
          <a:lstStyle/>
          <a:p>
            <a:r>
              <a:rPr lang="en-CA" dirty="0"/>
              <a:t>Still room for improvement</a:t>
            </a:r>
          </a:p>
          <a:p>
            <a:r>
              <a:rPr lang="en-CA" dirty="0"/>
              <a:t>Correct identification</a:t>
            </a:r>
          </a:p>
          <a:p>
            <a:pPr lvl="1"/>
            <a:r>
              <a:rPr lang="en-CA" dirty="0"/>
              <a:t>Increase profit</a:t>
            </a:r>
          </a:p>
          <a:p>
            <a:pPr lvl="1"/>
            <a:r>
              <a:rPr lang="en-CA" dirty="0"/>
              <a:t>Minimize wasted resources</a:t>
            </a:r>
          </a:p>
          <a:p>
            <a:r>
              <a:rPr lang="en-CA" dirty="0"/>
              <a:t>Options:</a:t>
            </a:r>
          </a:p>
          <a:p>
            <a:pPr lvl="1"/>
            <a:r>
              <a:rPr lang="en-CA" dirty="0"/>
              <a:t>Different combinations of variables</a:t>
            </a:r>
          </a:p>
          <a:p>
            <a:pPr lvl="1"/>
            <a:r>
              <a:rPr lang="en-CA" dirty="0"/>
              <a:t>Added variables</a:t>
            </a:r>
          </a:p>
          <a:p>
            <a:pPr lvl="1"/>
            <a:r>
              <a:rPr lang="en-CA" dirty="0"/>
              <a:t>New algorithms</a:t>
            </a:r>
          </a:p>
          <a:p>
            <a:r>
              <a:rPr lang="en-CA" dirty="0"/>
              <a:t>Also, can we please get some days of the week!?!?!?!?</a:t>
            </a:r>
          </a:p>
        </p:txBody>
      </p:sp>
    </p:spTree>
    <p:extLst>
      <p:ext uri="{BB962C8B-B14F-4D97-AF65-F5344CB8AC3E}">
        <p14:creationId xmlns:p14="http://schemas.microsoft.com/office/powerpoint/2010/main" val="190240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 Pre-processing</a:t>
            </a:r>
          </a:p>
        </p:txBody>
      </p:sp>
      <p:sp>
        <p:nvSpPr>
          <p:cNvPr id="3" name="Content Placeholder 2"/>
          <p:cNvSpPr>
            <a:spLocks noGrp="1"/>
          </p:cNvSpPr>
          <p:nvPr>
            <p:ph idx="1"/>
          </p:nvPr>
        </p:nvSpPr>
        <p:spPr/>
        <p:txBody>
          <a:bodyPr>
            <a:normAutofit/>
          </a:bodyPr>
          <a:lstStyle/>
          <a:p>
            <a:r>
              <a:rPr lang="en-US" dirty="0"/>
              <a:t>Another ‘</a:t>
            </a:r>
            <a:r>
              <a:rPr lang="en-US" dirty="0" smtClean="0"/>
              <a:t>for-loop</a:t>
            </a:r>
            <a:r>
              <a:rPr lang="en-US" dirty="0"/>
              <a:t>’ to print numeric attributes as well as various descriptive statistics</a:t>
            </a:r>
          </a:p>
          <a:p>
            <a:r>
              <a:rPr lang="en-US" dirty="0"/>
              <a:t>Histogram</a:t>
            </a:r>
          </a:p>
          <a:p>
            <a:r>
              <a:rPr lang="en-US" dirty="0"/>
              <a:t>Boxplot </a:t>
            </a:r>
          </a:p>
        </p:txBody>
      </p:sp>
    </p:spTree>
    <p:extLst>
      <p:ext uri="{BB962C8B-B14F-4D97-AF65-F5344CB8AC3E}">
        <p14:creationId xmlns:p14="http://schemas.microsoft.com/office/powerpoint/2010/main" val="39303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 Pre-processing</a:t>
            </a:r>
          </a:p>
        </p:txBody>
      </p:sp>
      <p:sp>
        <p:nvSpPr>
          <p:cNvPr id="3" name="Content Placeholder 2"/>
          <p:cNvSpPr>
            <a:spLocks noGrp="1"/>
          </p:cNvSpPr>
          <p:nvPr>
            <p:ph idx="1"/>
          </p:nvPr>
        </p:nvSpPr>
        <p:spPr>
          <a:xfrm>
            <a:off x="779463" y="1550337"/>
            <a:ext cx="7583487" cy="4208930"/>
          </a:xfrm>
        </p:spPr>
        <p:txBody>
          <a:bodyPr/>
          <a:lstStyle/>
          <a:p>
            <a:r>
              <a:rPr lang="en-US" dirty="0"/>
              <a:t>Evaluating all outputs provided insight:</a:t>
            </a:r>
          </a:p>
          <a:p>
            <a:pPr lvl="1"/>
            <a:r>
              <a:rPr lang="en-US" dirty="0"/>
              <a:t>Quantity of possible outliers</a:t>
            </a:r>
          </a:p>
          <a:p>
            <a:pPr lvl="1"/>
            <a:r>
              <a:rPr lang="en-US" dirty="0"/>
              <a:t>Mean of values</a:t>
            </a:r>
          </a:p>
          <a:p>
            <a:pPr lvl="1"/>
            <a:r>
              <a:rPr lang="en-US" dirty="0"/>
              <a:t>Variability</a:t>
            </a:r>
          </a:p>
          <a:p>
            <a:pPr lvl="1"/>
            <a:r>
              <a:rPr lang="en-US" dirty="0"/>
              <a:t>Normality</a:t>
            </a:r>
          </a:p>
        </p:txBody>
      </p:sp>
    </p:spTree>
    <p:extLst>
      <p:ext uri="{BB962C8B-B14F-4D97-AF65-F5344CB8AC3E}">
        <p14:creationId xmlns:p14="http://schemas.microsoft.com/office/powerpoint/2010/main" val="272990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 Pre-processing</a:t>
            </a:r>
          </a:p>
        </p:txBody>
      </p:sp>
      <p:sp>
        <p:nvSpPr>
          <p:cNvPr id="3" name="Content Placeholder 2"/>
          <p:cNvSpPr>
            <a:spLocks noGrp="1"/>
          </p:cNvSpPr>
          <p:nvPr>
            <p:ph idx="1"/>
          </p:nvPr>
        </p:nvSpPr>
        <p:spPr>
          <a:xfrm>
            <a:off x="779463" y="1828800"/>
            <a:ext cx="7583487" cy="479144"/>
          </a:xfrm>
        </p:spPr>
        <p:txBody>
          <a:bodyPr/>
          <a:lstStyle/>
          <a:p>
            <a:pPr algn="ctr"/>
            <a:r>
              <a:rPr lang="en-US" dirty="0"/>
              <a:t>Age: Histogram + Boxplot</a:t>
            </a:r>
          </a:p>
        </p:txBody>
      </p:sp>
      <p:pic>
        <p:nvPicPr>
          <p:cNvPr id="4" name="Picture 3"/>
          <p:cNvPicPr>
            <a:picLocks noChangeAspect="1"/>
          </p:cNvPicPr>
          <p:nvPr/>
        </p:nvPicPr>
        <p:blipFill>
          <a:blip r:embed="rId3"/>
          <a:stretch>
            <a:fillRect/>
          </a:stretch>
        </p:blipFill>
        <p:spPr>
          <a:xfrm>
            <a:off x="462143" y="2862412"/>
            <a:ext cx="3859268" cy="2977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stretch>
            <a:fillRect/>
          </a:stretch>
        </p:blipFill>
        <p:spPr>
          <a:xfrm>
            <a:off x="4785934" y="2862412"/>
            <a:ext cx="3852246" cy="29717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2424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 Pre-processing</a:t>
            </a:r>
          </a:p>
        </p:txBody>
      </p:sp>
      <p:sp>
        <p:nvSpPr>
          <p:cNvPr id="3" name="Content Placeholder 2"/>
          <p:cNvSpPr>
            <a:spLocks noGrp="1"/>
          </p:cNvSpPr>
          <p:nvPr>
            <p:ph idx="1"/>
          </p:nvPr>
        </p:nvSpPr>
        <p:spPr>
          <a:xfrm>
            <a:off x="779463" y="1698169"/>
            <a:ext cx="7583487" cy="1284600"/>
          </a:xfrm>
        </p:spPr>
        <p:txBody>
          <a:bodyPr/>
          <a:lstStyle/>
          <a:p>
            <a:r>
              <a:rPr lang="en-US" dirty="0"/>
              <a:t>Plotted a histogram of the class variable, ‘y’</a:t>
            </a:r>
          </a:p>
          <a:p>
            <a:pPr lvl="1"/>
            <a:r>
              <a:rPr lang="en-US" dirty="0"/>
              <a:t>Frequency distribution of ‘yes’ and ‘no’</a:t>
            </a:r>
          </a:p>
          <a:p>
            <a:pPr lvl="1"/>
            <a:r>
              <a:rPr lang="en-US" dirty="0"/>
              <a:t>VERY IMBALANCED!</a:t>
            </a:r>
          </a:p>
        </p:txBody>
      </p:sp>
      <p:pic>
        <p:nvPicPr>
          <p:cNvPr id="5" name="Picture 4"/>
          <p:cNvPicPr>
            <a:picLocks noChangeAspect="1"/>
          </p:cNvPicPr>
          <p:nvPr/>
        </p:nvPicPr>
        <p:blipFill>
          <a:blip r:embed="rId3"/>
          <a:stretch>
            <a:fillRect/>
          </a:stretch>
        </p:blipFill>
        <p:spPr>
          <a:xfrm>
            <a:off x="1907684" y="3092949"/>
            <a:ext cx="5223933" cy="3322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736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 Pre-processing</a:t>
            </a:r>
          </a:p>
        </p:txBody>
      </p:sp>
      <p:sp>
        <p:nvSpPr>
          <p:cNvPr id="3" name="Content Placeholder 2"/>
          <p:cNvSpPr>
            <a:spLocks noGrp="1"/>
          </p:cNvSpPr>
          <p:nvPr>
            <p:ph idx="1"/>
          </p:nvPr>
        </p:nvSpPr>
        <p:spPr>
          <a:xfrm>
            <a:off x="779463" y="1828800"/>
            <a:ext cx="7583487" cy="1702818"/>
          </a:xfrm>
        </p:spPr>
        <p:txBody>
          <a:bodyPr>
            <a:normAutofit fontScale="92500" lnSpcReduction="10000"/>
          </a:bodyPr>
          <a:lstStyle/>
          <a:p>
            <a:r>
              <a:rPr lang="en-US" dirty="0"/>
              <a:t>Generated a correlation matrix for all numeric attributes to assess dependency on one another</a:t>
            </a:r>
          </a:p>
          <a:p>
            <a:r>
              <a:rPr lang="en-US" b="1" dirty="0"/>
              <a:t>Note</a:t>
            </a:r>
            <a:r>
              <a:rPr lang="en-US" dirty="0"/>
              <a:t>: </a:t>
            </a:r>
            <a:r>
              <a:rPr lang="en-US" dirty="0" smtClean="0"/>
              <a:t>‘</a:t>
            </a:r>
            <a:r>
              <a:rPr lang="en-US" u="sng" dirty="0" smtClean="0"/>
              <a:t>previous’ </a:t>
            </a:r>
            <a:r>
              <a:rPr lang="en-US" u="sng" dirty="0"/>
              <a:t>vs. </a:t>
            </a:r>
            <a:r>
              <a:rPr lang="en-US" u="sng" dirty="0" smtClean="0"/>
              <a:t>‘</a:t>
            </a:r>
            <a:r>
              <a:rPr lang="en-US" u="sng" dirty="0" err="1" smtClean="0"/>
              <a:t>pdays</a:t>
            </a:r>
            <a:r>
              <a:rPr lang="en-US" u="sng" dirty="0" smtClean="0"/>
              <a:t>’</a:t>
            </a:r>
            <a:endParaRPr lang="en-US" u="sng" dirty="0">
              <a:highlight>
                <a:srgbClr val="FFFF00"/>
              </a:highlight>
            </a:endParaRPr>
          </a:p>
          <a:p>
            <a:r>
              <a:rPr lang="en-US" dirty="0"/>
              <a:t>All others around .10 or less</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37727" y="3763963"/>
            <a:ext cx="7177295" cy="24809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xmlns="" id="{2B5126FC-C975-43D1-A510-230CBB67D12B}"/>
                  </a:ext>
                </a:extLst>
              </p14:cNvPr>
              <p14:cNvContentPartPr/>
              <p14:nvPr/>
            </p14:nvContentPartPr>
            <p14:xfrm>
              <a:off x="7349665" y="5729392"/>
              <a:ext cx="733248" cy="288"/>
            </p14:xfrm>
          </p:contentPart>
        </mc:Choice>
        <mc:Fallback xmlns="">
          <p:pic>
            <p:nvPicPr>
              <p:cNvPr id="5" name="Ink 4">
                <a:extLst>
                  <a:ext uri="{FF2B5EF4-FFF2-40B4-BE49-F238E27FC236}">
                    <a16:creationId xmlns:a16="http://schemas.microsoft.com/office/drawing/2014/main" id="{2B5126FC-C975-43D1-A510-230CBB67D12B}"/>
                  </a:ext>
                </a:extLst>
              </p:cNvPr>
              <p:cNvPicPr/>
              <p:nvPr/>
            </p:nvPicPr>
            <p:blipFill>
              <a:blip r:embed="rId5"/>
              <a:stretch>
                <a:fillRect/>
              </a:stretch>
            </p:blipFill>
            <p:spPr>
              <a:xfrm>
                <a:off x="7320868" y="5683312"/>
                <a:ext cx="790482"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xmlns="" id="{84143368-DC29-4121-831C-F4B2747C5627}"/>
                  </a:ext>
                </a:extLst>
              </p14:cNvPr>
              <p14:cNvContentPartPr/>
              <p14:nvPr/>
            </p14:nvContentPartPr>
            <p14:xfrm>
              <a:off x="6435265" y="5995504"/>
              <a:ext cx="739872" cy="35424"/>
            </p14:xfrm>
          </p:contentPart>
        </mc:Choice>
        <mc:Fallback xmlns="">
          <p:pic>
            <p:nvPicPr>
              <p:cNvPr id="9" name="Ink 8">
                <a:extLst>
                  <a:ext uri="{FF2B5EF4-FFF2-40B4-BE49-F238E27FC236}">
                    <a16:creationId xmlns:a16="http://schemas.microsoft.com/office/drawing/2014/main" id="{84143368-DC29-4121-831C-F4B2747C5627}"/>
                  </a:ext>
                </a:extLst>
              </p:cNvPr>
              <p:cNvPicPr/>
              <p:nvPr/>
            </p:nvPicPr>
            <p:blipFill>
              <a:blip r:embed="rId7"/>
              <a:stretch>
                <a:fillRect/>
              </a:stretch>
            </p:blipFill>
            <p:spPr>
              <a:xfrm>
                <a:off x="6406462" y="5937669"/>
                <a:ext cx="797118" cy="150733"/>
              </a:xfrm>
              <a:prstGeom prst="rect">
                <a:avLst/>
              </a:prstGeom>
            </p:spPr>
          </p:pic>
        </mc:Fallback>
      </mc:AlternateContent>
    </p:spTree>
    <p:extLst>
      <p:ext uri="{BB962C8B-B14F-4D97-AF65-F5344CB8AC3E}">
        <p14:creationId xmlns:p14="http://schemas.microsoft.com/office/powerpoint/2010/main" val="99218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22814"/>
            <a:ext cx="7583487" cy="1044388"/>
          </a:xfrm>
        </p:spPr>
        <p:txBody>
          <a:bodyPr/>
          <a:lstStyle/>
          <a:p>
            <a:pPr algn="ctr"/>
            <a:r>
              <a:rPr lang="en-US" dirty="0"/>
              <a:t>R Pre-processing</a:t>
            </a:r>
          </a:p>
        </p:txBody>
      </p:sp>
      <p:sp>
        <p:nvSpPr>
          <p:cNvPr id="3" name="Content Placeholder 2"/>
          <p:cNvSpPr>
            <a:spLocks noGrp="1"/>
          </p:cNvSpPr>
          <p:nvPr>
            <p:ph idx="1"/>
          </p:nvPr>
        </p:nvSpPr>
        <p:spPr>
          <a:xfrm>
            <a:off x="779463" y="1310815"/>
            <a:ext cx="7583487" cy="541102"/>
          </a:xfrm>
        </p:spPr>
        <p:txBody>
          <a:bodyPr/>
          <a:lstStyle/>
          <a:p>
            <a:r>
              <a:rPr lang="en-US" dirty="0" err="1"/>
              <a:t>g</a:t>
            </a:r>
            <a:r>
              <a:rPr lang="en-US" dirty="0" err="1" smtClean="0"/>
              <a:t>gcorr</a:t>
            </a:r>
            <a:r>
              <a:rPr lang="en-US" dirty="0" smtClean="0"/>
              <a:t>( )</a:t>
            </a:r>
            <a:endParaRPr lang="en-US" dirty="0"/>
          </a:p>
        </p:txBody>
      </p:sp>
      <p:pic>
        <p:nvPicPr>
          <p:cNvPr id="5" name="Picture 4"/>
          <p:cNvPicPr>
            <a:picLocks noChangeAspect="1"/>
          </p:cNvPicPr>
          <p:nvPr/>
        </p:nvPicPr>
        <p:blipFill>
          <a:blip r:embed="rId3"/>
          <a:stretch>
            <a:fillRect/>
          </a:stretch>
        </p:blipFill>
        <p:spPr>
          <a:xfrm>
            <a:off x="1528171" y="1981013"/>
            <a:ext cx="6186274" cy="44857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9065564"/>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1532</TotalTime>
  <Words>2090</Words>
  <Application>Microsoft Macintosh PowerPoint</Application>
  <PresentationFormat>On-screen Show (4:3)</PresentationFormat>
  <Paragraphs>230</Paragraphs>
  <Slides>34</Slides>
  <Notes>25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Revolution</vt:lpstr>
      <vt:lpstr>Bank Marketing</vt:lpstr>
      <vt:lpstr>The Problem: Refining a Marketing Strategy</vt:lpstr>
      <vt:lpstr>R Pre-processing</vt:lpstr>
      <vt:lpstr>R Pre-processing</vt:lpstr>
      <vt:lpstr>R Pre-processing</vt:lpstr>
      <vt:lpstr>R Pre-processing</vt:lpstr>
      <vt:lpstr>R Pre-processing</vt:lpstr>
      <vt:lpstr>R Pre-processing</vt:lpstr>
      <vt:lpstr>R Pre-processing</vt:lpstr>
      <vt:lpstr>R Pre-processing</vt:lpstr>
      <vt:lpstr>R Pre-processing</vt:lpstr>
      <vt:lpstr>Mahalanobis Distance</vt:lpstr>
      <vt:lpstr>ZeroR </vt:lpstr>
      <vt:lpstr>ZeroR</vt:lpstr>
      <vt:lpstr>ZeroR</vt:lpstr>
      <vt:lpstr>Classification</vt:lpstr>
      <vt:lpstr>Naïve Bayes</vt:lpstr>
      <vt:lpstr>Naïve Bayes</vt:lpstr>
      <vt:lpstr>Decision Tree</vt:lpstr>
      <vt:lpstr>Decision Tree</vt:lpstr>
      <vt:lpstr>Decision Tree</vt:lpstr>
      <vt:lpstr>Decision Tree</vt:lpstr>
      <vt:lpstr>Logistic Regression</vt:lpstr>
      <vt:lpstr>Logistic Regression</vt:lpstr>
      <vt:lpstr>Logistic Regression</vt:lpstr>
      <vt:lpstr>Association Rules</vt:lpstr>
      <vt:lpstr>Association Rules</vt:lpstr>
      <vt:lpstr>Association Rules</vt:lpstr>
      <vt:lpstr>Association Rules</vt:lpstr>
      <vt:lpstr>Association Rules</vt:lpstr>
      <vt:lpstr>Association Rules</vt:lpstr>
      <vt:lpstr>Clustering</vt:lpstr>
      <vt:lpstr>Wrapping Up</vt:lpstr>
      <vt:lpstr>Going Forward</vt:lpstr>
    </vt:vector>
  </TitlesOfParts>
  <Company>Ryerson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Dagys</dc:creator>
  <cp:lastModifiedBy>Brendan Dagys</cp:lastModifiedBy>
  <cp:revision>106</cp:revision>
  <dcterms:created xsi:type="dcterms:W3CDTF">2018-03-28T20:52:19Z</dcterms:created>
  <dcterms:modified xsi:type="dcterms:W3CDTF">2018-04-11T12:51:32Z</dcterms:modified>
</cp:coreProperties>
</file>