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Lobster"/>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obster-regular.fntdata"/><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878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318ece9cc_5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d318ece9cc_5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d318ece9cc_5_6: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318ece9cc_5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318ece9cc_5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d318ece9cc_5_15: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d318ece9cc_5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d318ece9cc_5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d318ece9cc_5_24: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d31a1283ba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d31a1283ba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gd31a1283ba_0_21: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d31a1283ba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d31a1283ba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d31a1283ba_0_31: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d31a1283ba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d31a1283ba_0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gd31a1283ba_0_39: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d31a1283ba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d31a1283ba_0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gd31a1283ba_0_47: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 name="Google Shape;7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2be09fb5f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gd2be09fb5f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2be09fb5f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gd2be09fb5f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d2be09fb5f_0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gd2be09fb5f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31a1283ba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d31a1283ba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gd31a1283ba_0_12: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2d8ef78c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d2d8ef78c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gd2d8ef78cc_0_0: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31a1283b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d31a1283b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d31a1283ba_0_0: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318ece9cc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d318ece9cc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d318ece9cc_2_0: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1" name="Google Shape;5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54" name="Shape 54"/>
        <p:cNvGrpSpPr/>
        <p:nvPr/>
      </p:nvGrpSpPr>
      <p:grpSpPr>
        <a:xfrm>
          <a:off x="0" y="0"/>
          <a:ext cx="0" cy="0"/>
          <a:chOff x="0" y="0"/>
          <a:chExt cx="0" cy="0"/>
        </a:xfrm>
      </p:grpSpPr>
      <p:sp>
        <p:nvSpPr>
          <p:cNvPr id="55" name="Google Shape;55;p1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6" name="Google Shape;56;p13"/>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57" name="Google Shape;57;p13"/>
          <p:cNvSpPr txBox="1"/>
          <p:nvPr>
            <p:ph idx="10" type="dt"/>
          </p:nvPr>
        </p:nvSpPr>
        <p:spPr>
          <a:xfrm>
            <a:off x="457200" y="4683919"/>
            <a:ext cx="2133600" cy="3570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8" name="Google Shape;58;p13"/>
          <p:cNvSpPr txBox="1"/>
          <p:nvPr>
            <p:ph idx="11" type="ftr"/>
          </p:nvPr>
        </p:nvSpPr>
        <p:spPr>
          <a:xfrm>
            <a:off x="3124200" y="4683919"/>
            <a:ext cx="2895600" cy="3570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p13"/>
          <p:cNvSpPr txBox="1"/>
          <p:nvPr>
            <p:ph idx="12" type="sldNum"/>
          </p:nvPr>
        </p:nvSpPr>
        <p:spPr>
          <a:xfrm>
            <a:off x="6553200" y="4683919"/>
            <a:ext cx="2133600" cy="357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000">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1" name="Google Shape;11;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12" name="Google Shape;12;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8.png"/><Relationship Id="rId5"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9.png"/><Relationship Id="rId5"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9.png"/><Relationship Id="rId9"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5.png"/><Relationship Id="rId8"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7.png"/><Relationship Id="rId6"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21.png"/><Relationship Id="rId5"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ctrTitle"/>
          </p:nvPr>
        </p:nvSpPr>
        <p:spPr>
          <a:xfrm>
            <a:off x="395275" y="411946"/>
            <a:ext cx="8208900" cy="1273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2060"/>
              </a:buClr>
              <a:buSzPts val="3600"/>
              <a:buFont typeface="Belleza"/>
              <a:buNone/>
            </a:pPr>
            <a:r>
              <a:rPr b="1" lang="en-US" sz="3600">
                <a:solidFill>
                  <a:srgbClr val="002060"/>
                </a:solidFill>
              </a:rPr>
              <a:t>Experimental Analysis of Overparameterized Neural Networks</a:t>
            </a:r>
            <a:endParaRPr/>
          </a:p>
        </p:txBody>
      </p:sp>
      <p:sp>
        <p:nvSpPr>
          <p:cNvPr id="65" name="Google Shape;65;p14"/>
          <p:cNvSpPr txBox="1"/>
          <p:nvPr/>
        </p:nvSpPr>
        <p:spPr>
          <a:xfrm>
            <a:off x="395275" y="1904600"/>
            <a:ext cx="8964600" cy="2814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2060"/>
              </a:buClr>
              <a:buSzPts val="2400"/>
              <a:buFont typeface="Arial"/>
              <a:buNone/>
            </a:pPr>
            <a:r>
              <a:rPr b="1" lang="en-US" sz="2400">
                <a:solidFill>
                  <a:srgbClr val="002060"/>
                </a:solidFill>
              </a:rPr>
              <a:t>EECS E6699: Mathematics of Deep Learning</a:t>
            </a:r>
            <a:endParaRPr/>
          </a:p>
          <a:p>
            <a:pPr indent="0" lvl="0" marL="0" marR="0" rtl="0" algn="l">
              <a:lnSpc>
                <a:spcPct val="100000"/>
              </a:lnSpc>
              <a:spcBef>
                <a:spcPts val="0"/>
              </a:spcBef>
              <a:spcAft>
                <a:spcPts val="0"/>
              </a:spcAft>
              <a:buClr>
                <a:schemeClr val="dk1"/>
              </a:buClr>
              <a:buSzPts val="2000"/>
              <a:buFont typeface="Arial"/>
              <a:buNone/>
            </a:pPr>
            <a:r>
              <a:t/>
            </a:r>
            <a:endParaRPr b="1" sz="2000">
              <a:solidFill>
                <a:srgbClr val="002060"/>
              </a:solidFill>
            </a:endParaRPr>
          </a:p>
          <a:p>
            <a:pPr indent="0" lvl="0" marL="0" marR="0" rtl="0" algn="l">
              <a:lnSpc>
                <a:spcPct val="100000"/>
              </a:lnSpc>
              <a:spcBef>
                <a:spcPts val="0"/>
              </a:spcBef>
              <a:spcAft>
                <a:spcPts val="0"/>
              </a:spcAft>
              <a:buClr>
                <a:schemeClr val="dk1"/>
              </a:buClr>
              <a:buSzPts val="2000"/>
              <a:buFont typeface="Arial"/>
              <a:buNone/>
            </a:pPr>
            <a:r>
              <a:t/>
            </a:r>
            <a:endParaRPr b="1" sz="2000">
              <a:solidFill>
                <a:srgbClr val="002060"/>
              </a:solidFill>
            </a:endParaRPr>
          </a:p>
          <a:p>
            <a:pPr indent="0" lvl="0" marL="0" marR="0" rtl="0" algn="l">
              <a:lnSpc>
                <a:spcPct val="100000"/>
              </a:lnSpc>
              <a:spcBef>
                <a:spcPts val="0"/>
              </a:spcBef>
              <a:spcAft>
                <a:spcPts val="0"/>
              </a:spcAft>
              <a:buClr>
                <a:srgbClr val="002060"/>
              </a:buClr>
              <a:buSzPts val="2000"/>
              <a:buFont typeface="Arial"/>
              <a:buNone/>
            </a:pPr>
            <a:r>
              <a:rPr b="1" lang="en-US" sz="1800">
                <a:solidFill>
                  <a:srgbClr val="002060"/>
                </a:solidFill>
              </a:rPr>
              <a:t>Brendan Kondracki (bk2793)</a:t>
            </a:r>
            <a:endParaRPr b="1" sz="1800">
              <a:solidFill>
                <a:srgbClr val="002060"/>
              </a:solidFill>
            </a:endParaRPr>
          </a:p>
          <a:p>
            <a:pPr indent="0" lvl="0" marL="0" marR="0" rtl="0" algn="l">
              <a:lnSpc>
                <a:spcPct val="100000"/>
              </a:lnSpc>
              <a:spcBef>
                <a:spcPts val="0"/>
              </a:spcBef>
              <a:spcAft>
                <a:spcPts val="0"/>
              </a:spcAft>
              <a:buClr>
                <a:srgbClr val="002060"/>
              </a:buClr>
              <a:buSzPts val="2000"/>
              <a:buFont typeface="Arial"/>
              <a:buNone/>
            </a:pPr>
            <a:r>
              <a:rPr b="1" lang="en-US" sz="1800">
                <a:solidFill>
                  <a:srgbClr val="002060"/>
                </a:solidFill>
              </a:rPr>
              <a:t>Shambhavi</a:t>
            </a:r>
            <a:r>
              <a:rPr b="1" lang="en-US" sz="1800">
                <a:solidFill>
                  <a:srgbClr val="002060"/>
                </a:solidFill>
              </a:rPr>
              <a:t> Roy (sr3767)</a:t>
            </a:r>
            <a:endParaRPr b="1" sz="1800">
              <a:solidFill>
                <a:srgbClr val="002060"/>
              </a:solidFill>
            </a:endParaRPr>
          </a:p>
          <a:p>
            <a:pPr indent="0" lvl="0" marL="0" marR="0" rtl="0" algn="l">
              <a:lnSpc>
                <a:spcPct val="100000"/>
              </a:lnSpc>
              <a:spcBef>
                <a:spcPts val="0"/>
              </a:spcBef>
              <a:spcAft>
                <a:spcPts val="0"/>
              </a:spcAft>
              <a:buClr>
                <a:srgbClr val="002060"/>
              </a:buClr>
              <a:buSzPts val="2000"/>
              <a:buFont typeface="Arial"/>
              <a:buNone/>
            </a:pPr>
            <a:r>
              <a:rPr b="1" lang="en-US" sz="1800">
                <a:solidFill>
                  <a:srgbClr val="002060"/>
                </a:solidFill>
              </a:rPr>
              <a:t>Deepak Dwarakanath (dd2676)</a:t>
            </a:r>
            <a:endParaRPr sz="1800"/>
          </a:p>
        </p:txBody>
      </p:sp>
      <p:grpSp>
        <p:nvGrpSpPr>
          <p:cNvPr id="66" name="Google Shape;66;p14"/>
          <p:cNvGrpSpPr/>
          <p:nvPr/>
        </p:nvGrpSpPr>
        <p:grpSpPr>
          <a:xfrm>
            <a:off x="-150" y="4761900"/>
            <a:ext cx="9144000" cy="381600"/>
            <a:chOff x="-150" y="4761900"/>
            <a:chExt cx="9144000" cy="381600"/>
          </a:xfrm>
        </p:grpSpPr>
        <p:sp>
          <p:nvSpPr>
            <p:cNvPr id="67" name="Google Shape;67;p14"/>
            <p:cNvSpPr/>
            <p:nvPr/>
          </p:nvSpPr>
          <p:spPr>
            <a:xfrm>
              <a:off x="-150" y="4761900"/>
              <a:ext cx="9144000" cy="381600"/>
            </a:xfrm>
            <a:prstGeom prst="rect">
              <a:avLst/>
            </a:prstGeom>
            <a:solidFill>
              <a:srgbClr val="002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 name="Google Shape;68;p14"/>
            <p:cNvPicPr preferRelativeResize="0"/>
            <p:nvPr/>
          </p:nvPicPr>
          <p:blipFill>
            <a:blip r:embed="rId3">
              <a:alphaModFix/>
            </a:blip>
            <a:stretch>
              <a:fillRect/>
            </a:stretch>
          </p:blipFill>
          <p:spPr>
            <a:xfrm>
              <a:off x="84625" y="4830825"/>
              <a:ext cx="1997205" cy="243750"/>
            </a:xfrm>
            <a:prstGeom prst="rect">
              <a:avLst/>
            </a:prstGeom>
            <a:noFill/>
            <a:ln>
              <a:noFill/>
            </a:ln>
          </p:spPr>
        </p:pic>
      </p:grpSp>
      <p:pic>
        <p:nvPicPr>
          <p:cNvPr id="69" name="Google Shape;69;p14"/>
          <p:cNvPicPr preferRelativeResize="0"/>
          <p:nvPr/>
        </p:nvPicPr>
        <p:blipFill rotWithShape="1">
          <a:blip r:embed="rId4">
            <a:alphaModFix/>
          </a:blip>
          <a:srcRect b="0" l="0" r="20280" t="0"/>
          <a:stretch/>
        </p:blipFill>
        <p:spPr>
          <a:xfrm>
            <a:off x="6208625" y="467325"/>
            <a:ext cx="2935225" cy="4001525"/>
          </a:xfrm>
          <a:prstGeom prst="rect">
            <a:avLst/>
          </a:prstGeom>
          <a:noFill/>
          <a:ln>
            <a:noFill/>
          </a:ln>
        </p:spPr>
      </p:pic>
      <p:sp>
        <p:nvSpPr>
          <p:cNvPr id="70" name="Google Shape;70;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Generalization in Wide 2-Layer Neural Networks</a:t>
            </a:r>
            <a:endParaRPr/>
          </a:p>
        </p:txBody>
      </p:sp>
      <p:sp>
        <p:nvSpPr>
          <p:cNvPr id="175" name="Google Shape;175;p23"/>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323850" lvl="0" marL="457200" rtl="0" algn="l">
              <a:spcBef>
                <a:spcPts val="360"/>
              </a:spcBef>
              <a:spcAft>
                <a:spcPts val="0"/>
              </a:spcAft>
              <a:buClr>
                <a:srgbClr val="000000"/>
              </a:buClr>
              <a:buSzPts val="1500"/>
              <a:buChar char="●"/>
            </a:pPr>
            <a:r>
              <a:rPr lang="en-US" sz="1500">
                <a:solidFill>
                  <a:srgbClr val="000000"/>
                </a:solidFill>
                <a:highlight>
                  <a:schemeClr val="lt1"/>
                </a:highlight>
              </a:rPr>
              <a:t>We have seen that hidden layer width in 2-layer neural networks is associated with better training error.</a:t>
            </a:r>
            <a:endParaRPr sz="1500">
              <a:solidFill>
                <a:srgbClr val="000000"/>
              </a:solidFill>
              <a:highlight>
                <a:schemeClr val="lt1"/>
              </a:highlight>
            </a:endParaRPr>
          </a:p>
          <a:p>
            <a:pPr indent="-323850" lvl="0" marL="457200" rtl="0" algn="l">
              <a:spcBef>
                <a:spcPts val="0"/>
              </a:spcBef>
              <a:spcAft>
                <a:spcPts val="0"/>
              </a:spcAft>
              <a:buClr>
                <a:srgbClr val="000000"/>
              </a:buClr>
              <a:buSzPts val="1500"/>
              <a:buChar char="●"/>
            </a:pPr>
            <a:r>
              <a:rPr lang="en-US" sz="1500">
                <a:solidFill>
                  <a:srgbClr val="000000"/>
                </a:solidFill>
                <a:highlight>
                  <a:schemeClr val="lt1"/>
                </a:highlight>
              </a:rPr>
              <a:t>However, do these models generalize well?  Traditional machine learning theory implies that when training error bounds to the minimum, test error bounds in the opposite direction over time, hence the problem of overfitting (Shai, UMLT book).</a:t>
            </a:r>
            <a:endParaRPr sz="1500">
              <a:solidFill>
                <a:srgbClr val="000000"/>
              </a:solidFill>
              <a:highlight>
                <a:schemeClr val="lt1"/>
              </a:highlight>
            </a:endParaRPr>
          </a:p>
          <a:p>
            <a:pPr indent="-323850" lvl="0" marL="457200" rtl="0" algn="l">
              <a:spcBef>
                <a:spcPts val="0"/>
              </a:spcBef>
              <a:spcAft>
                <a:spcPts val="0"/>
              </a:spcAft>
              <a:buClr>
                <a:srgbClr val="000000"/>
              </a:buClr>
              <a:buSzPts val="1500"/>
              <a:buChar char="●"/>
            </a:pPr>
            <a:r>
              <a:rPr lang="en-US" sz="1500">
                <a:solidFill>
                  <a:srgbClr val="000000"/>
                </a:solidFill>
                <a:highlight>
                  <a:schemeClr val="lt1"/>
                </a:highlight>
              </a:rPr>
              <a:t>As a result, complexity of the learning model comes with a cost, i.e. generalization ability.</a:t>
            </a:r>
            <a:endParaRPr sz="1500">
              <a:solidFill>
                <a:srgbClr val="000000"/>
              </a:solidFill>
              <a:highlight>
                <a:schemeClr val="lt1"/>
              </a:highlight>
            </a:endParaRPr>
          </a:p>
          <a:p>
            <a:pPr indent="-323850" lvl="0" marL="457200" rtl="0" algn="l">
              <a:spcBef>
                <a:spcPts val="0"/>
              </a:spcBef>
              <a:spcAft>
                <a:spcPts val="0"/>
              </a:spcAft>
              <a:buClr>
                <a:srgbClr val="000000"/>
              </a:buClr>
              <a:buSzPts val="1500"/>
              <a:buChar char="●"/>
            </a:pPr>
            <a:r>
              <a:rPr lang="en-US" sz="1500">
                <a:solidFill>
                  <a:srgbClr val="000000"/>
                </a:solidFill>
                <a:highlight>
                  <a:schemeClr val="lt1"/>
                </a:highlight>
              </a:rPr>
              <a:t>In the case of wide, but shallow neural networks, some interesting </a:t>
            </a:r>
            <a:r>
              <a:rPr lang="en-US" sz="1500">
                <a:solidFill>
                  <a:srgbClr val="000000"/>
                </a:solidFill>
                <a:highlight>
                  <a:schemeClr val="lt1"/>
                </a:highlight>
              </a:rPr>
              <a:t>results</a:t>
            </a:r>
            <a:r>
              <a:rPr lang="en-US" sz="1500">
                <a:solidFill>
                  <a:srgbClr val="000000"/>
                </a:solidFill>
                <a:highlight>
                  <a:schemeClr val="lt1"/>
                </a:highlight>
              </a:rPr>
              <a:t> have been found, in particular that even while increasing complexity (layer </a:t>
            </a:r>
            <a:r>
              <a:rPr lang="en-US" sz="1500">
                <a:solidFill>
                  <a:srgbClr val="000000"/>
                </a:solidFill>
                <a:highlight>
                  <a:schemeClr val="lt1"/>
                </a:highlight>
              </a:rPr>
              <a:t>width), the test error on validation test sets does not really degrade much even when increasing layer width, i.e. complexity (Neyshabur, 2017).</a:t>
            </a:r>
            <a:endParaRPr sz="1500">
              <a:solidFill>
                <a:srgbClr val="000000"/>
              </a:solidFill>
              <a:highlight>
                <a:schemeClr val="lt1"/>
              </a:highlight>
            </a:endParaRPr>
          </a:p>
        </p:txBody>
      </p:sp>
      <p:grpSp>
        <p:nvGrpSpPr>
          <p:cNvPr id="176" name="Google Shape;176;p23"/>
          <p:cNvGrpSpPr/>
          <p:nvPr/>
        </p:nvGrpSpPr>
        <p:grpSpPr>
          <a:xfrm>
            <a:off x="-150" y="4761900"/>
            <a:ext cx="9144000" cy="381600"/>
            <a:chOff x="-150" y="4761900"/>
            <a:chExt cx="9144000" cy="381600"/>
          </a:xfrm>
        </p:grpSpPr>
        <p:sp>
          <p:nvSpPr>
            <p:cNvPr id="177" name="Google Shape;177;p23"/>
            <p:cNvSpPr/>
            <p:nvPr/>
          </p:nvSpPr>
          <p:spPr>
            <a:xfrm>
              <a:off x="-150" y="4761900"/>
              <a:ext cx="9144000" cy="381600"/>
            </a:xfrm>
            <a:prstGeom prst="rect">
              <a:avLst/>
            </a:prstGeom>
            <a:solidFill>
              <a:srgbClr val="002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8" name="Google Shape;178;p23"/>
            <p:cNvPicPr preferRelativeResize="0"/>
            <p:nvPr/>
          </p:nvPicPr>
          <p:blipFill>
            <a:blip r:embed="rId3">
              <a:alphaModFix/>
            </a:blip>
            <a:stretch>
              <a:fillRect/>
            </a:stretch>
          </p:blipFill>
          <p:spPr>
            <a:xfrm>
              <a:off x="84625" y="4830825"/>
              <a:ext cx="1997205" cy="243750"/>
            </a:xfrm>
            <a:prstGeom prst="rect">
              <a:avLst/>
            </a:prstGeom>
            <a:noFill/>
            <a:ln>
              <a:noFill/>
            </a:ln>
          </p:spPr>
        </p:pic>
      </p:grpSp>
      <p:sp>
        <p:nvSpPr>
          <p:cNvPr id="179" name="Google Shape;179;p23"/>
          <p:cNvSpPr txBox="1"/>
          <p:nvPr>
            <p:ph idx="12" type="sldNum"/>
          </p:nvPr>
        </p:nvSpPr>
        <p:spPr>
          <a:xfrm>
            <a:off x="6553200" y="4683919"/>
            <a:ext cx="2133600" cy="357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sz="10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4"/>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a:t>Generalization and Overparameterized Neural Networks Cont.</a:t>
            </a:r>
            <a:endParaRPr/>
          </a:p>
        </p:txBody>
      </p:sp>
      <p:sp>
        <p:nvSpPr>
          <p:cNvPr id="186" name="Google Shape;186;p24"/>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317500" lvl="0" marL="457200" rtl="0" algn="l">
              <a:spcBef>
                <a:spcPts val="360"/>
              </a:spcBef>
              <a:spcAft>
                <a:spcPts val="0"/>
              </a:spcAft>
              <a:buClr>
                <a:srgbClr val="000000"/>
              </a:buClr>
              <a:buSzPts val="1400"/>
              <a:buChar char="●"/>
            </a:pPr>
            <a:r>
              <a:rPr lang="en-US" sz="1400">
                <a:solidFill>
                  <a:srgbClr val="000000"/>
                </a:solidFill>
              </a:rPr>
              <a:t>PAC-learnability and VC theory can be used to explain how neural networks can be seen as a set of binary classifiers that can separate a dataset, and can set bounds on generalization error.</a:t>
            </a:r>
            <a:endParaRPr sz="1400">
              <a:solidFill>
                <a:srgbClr val="000000"/>
              </a:solidFill>
            </a:endParaRPr>
          </a:p>
          <a:p>
            <a:pPr indent="-317500" lvl="0" marL="457200" rtl="0" algn="l">
              <a:spcBef>
                <a:spcPts val="0"/>
              </a:spcBef>
              <a:spcAft>
                <a:spcPts val="0"/>
              </a:spcAft>
              <a:buClr>
                <a:srgbClr val="000000"/>
              </a:buClr>
              <a:buSzPts val="1400"/>
              <a:buChar char="●"/>
            </a:pPr>
            <a:r>
              <a:rPr lang="en-US" sz="1400">
                <a:solidFill>
                  <a:srgbClr val="000000"/>
                </a:solidFill>
              </a:rPr>
              <a:t>One estimate of VC dimension of a neural network for binary classification is O(W*L*log(W)) and Ω(W*L*log(W/L) (Bartlett 2017).  Practically speaking, training a model </a:t>
            </a:r>
            <a:r>
              <a:rPr lang="en-US" sz="1400">
                <a:solidFill>
                  <a:srgbClr val="000000"/>
                </a:solidFill>
              </a:rPr>
              <a:t>requires</a:t>
            </a:r>
            <a:r>
              <a:rPr lang="en-US" sz="1400">
                <a:solidFill>
                  <a:srgbClr val="000000"/>
                </a:solidFill>
              </a:rPr>
              <a:t> the sample size N to be much greater than the VC dimension to avoid overfitting.</a:t>
            </a:r>
            <a:endParaRPr sz="1400">
              <a:solidFill>
                <a:srgbClr val="000000"/>
              </a:solidFill>
            </a:endParaRPr>
          </a:p>
          <a:p>
            <a:pPr indent="-317500" lvl="0" marL="457200" rtl="0" algn="l">
              <a:spcBef>
                <a:spcPts val="0"/>
              </a:spcBef>
              <a:spcAft>
                <a:spcPts val="0"/>
              </a:spcAft>
              <a:buClr>
                <a:srgbClr val="000000"/>
              </a:buClr>
              <a:buSzPts val="1400"/>
              <a:buChar char="●"/>
            </a:pPr>
            <a:r>
              <a:rPr lang="en-US" sz="1400">
                <a:solidFill>
                  <a:srgbClr val="000000"/>
                </a:solidFill>
              </a:rPr>
              <a:t>Based on the studies in Neyshabur 2017, however, the generalization error is well below what VC dimensions would predict.</a:t>
            </a:r>
            <a:endParaRPr sz="1400">
              <a:solidFill>
                <a:srgbClr val="000000"/>
              </a:solidFill>
            </a:endParaRPr>
          </a:p>
          <a:p>
            <a:pPr indent="-317500" lvl="0" marL="457200" rtl="0" algn="l">
              <a:spcBef>
                <a:spcPts val="0"/>
              </a:spcBef>
              <a:spcAft>
                <a:spcPts val="0"/>
              </a:spcAft>
              <a:buClr>
                <a:srgbClr val="000000"/>
              </a:buClr>
              <a:buSzPts val="1400"/>
              <a:buChar char="●"/>
            </a:pPr>
            <a:r>
              <a:rPr lang="en-US" sz="1400">
                <a:solidFill>
                  <a:srgbClr val="000000"/>
                </a:solidFill>
              </a:rPr>
              <a:t>However, subsequent results have found that there is a limit in terms of how well a model can generalize as the hidden layer width increases (Weinan 2019).</a:t>
            </a:r>
            <a:endParaRPr sz="1400">
              <a:solidFill>
                <a:srgbClr val="000000"/>
              </a:solidFill>
            </a:endParaRPr>
          </a:p>
          <a:p>
            <a:pPr indent="-317500" lvl="0" marL="457200" rtl="0" algn="l">
              <a:spcBef>
                <a:spcPts val="0"/>
              </a:spcBef>
              <a:spcAft>
                <a:spcPts val="0"/>
              </a:spcAft>
              <a:buClr>
                <a:srgbClr val="000000"/>
              </a:buClr>
              <a:buSzPts val="1400"/>
              <a:buChar char="●"/>
            </a:pPr>
            <a:r>
              <a:rPr lang="en-US" sz="1400">
                <a:solidFill>
                  <a:srgbClr val="000000"/>
                </a:solidFill>
              </a:rPr>
              <a:t>So, as with lazy training, it seems like there is a limit to how well a network will optimize, albeit in the scope of generalization error in this case rather than training error.</a:t>
            </a:r>
            <a:endParaRPr sz="1400">
              <a:solidFill>
                <a:srgbClr val="000000"/>
              </a:solidFill>
            </a:endParaRPr>
          </a:p>
          <a:p>
            <a:pPr indent="0" lvl="0" marL="457200" rtl="0" algn="l">
              <a:spcBef>
                <a:spcPts val="360"/>
              </a:spcBef>
              <a:spcAft>
                <a:spcPts val="0"/>
              </a:spcAft>
              <a:buNone/>
            </a:pPr>
            <a:r>
              <a:t/>
            </a:r>
            <a:endParaRPr>
              <a:solidFill>
                <a:srgbClr val="000000"/>
              </a:solidFill>
            </a:endParaRPr>
          </a:p>
        </p:txBody>
      </p:sp>
      <p:grpSp>
        <p:nvGrpSpPr>
          <p:cNvPr id="187" name="Google Shape;187;p24"/>
          <p:cNvGrpSpPr/>
          <p:nvPr/>
        </p:nvGrpSpPr>
        <p:grpSpPr>
          <a:xfrm>
            <a:off x="-150" y="4761900"/>
            <a:ext cx="9144000" cy="381600"/>
            <a:chOff x="-150" y="4761900"/>
            <a:chExt cx="9144000" cy="381600"/>
          </a:xfrm>
        </p:grpSpPr>
        <p:sp>
          <p:nvSpPr>
            <p:cNvPr id="188" name="Google Shape;188;p24"/>
            <p:cNvSpPr/>
            <p:nvPr/>
          </p:nvSpPr>
          <p:spPr>
            <a:xfrm>
              <a:off x="-150" y="4761900"/>
              <a:ext cx="9144000" cy="381600"/>
            </a:xfrm>
            <a:prstGeom prst="rect">
              <a:avLst/>
            </a:prstGeom>
            <a:solidFill>
              <a:srgbClr val="002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9" name="Google Shape;189;p24"/>
            <p:cNvPicPr preferRelativeResize="0"/>
            <p:nvPr/>
          </p:nvPicPr>
          <p:blipFill>
            <a:blip r:embed="rId3">
              <a:alphaModFix/>
            </a:blip>
            <a:stretch>
              <a:fillRect/>
            </a:stretch>
          </p:blipFill>
          <p:spPr>
            <a:xfrm>
              <a:off x="84625" y="4830825"/>
              <a:ext cx="1997205" cy="243750"/>
            </a:xfrm>
            <a:prstGeom prst="rect">
              <a:avLst/>
            </a:prstGeom>
            <a:noFill/>
            <a:ln>
              <a:noFill/>
            </a:ln>
          </p:spPr>
        </p:pic>
      </p:grpSp>
      <p:sp>
        <p:nvSpPr>
          <p:cNvPr id="190" name="Google Shape;190;p24"/>
          <p:cNvSpPr txBox="1"/>
          <p:nvPr>
            <p:ph idx="12" type="sldNum"/>
          </p:nvPr>
        </p:nvSpPr>
        <p:spPr>
          <a:xfrm>
            <a:off x="6553200" y="4683919"/>
            <a:ext cx="2133600" cy="357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sz="10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5"/>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Experimenting with Generalization and Network Width</a:t>
            </a:r>
            <a:endParaRPr/>
          </a:p>
        </p:txBody>
      </p:sp>
      <p:sp>
        <p:nvSpPr>
          <p:cNvPr id="197" name="Google Shape;197;p25"/>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317500" lvl="0" marL="457200" rtl="0" algn="l">
              <a:spcBef>
                <a:spcPts val="360"/>
              </a:spcBef>
              <a:spcAft>
                <a:spcPts val="0"/>
              </a:spcAft>
              <a:buClr>
                <a:srgbClr val="000000"/>
              </a:buClr>
              <a:buSzPts val="1400"/>
              <a:buChar char="●"/>
            </a:pPr>
            <a:r>
              <a:rPr lang="en-US" sz="1400">
                <a:solidFill>
                  <a:srgbClr val="000000"/>
                </a:solidFill>
              </a:rPr>
              <a:t>In order to study the issues raised in the literature on this subject, we ran some experiments to check the generalizability of the networks.</a:t>
            </a:r>
            <a:endParaRPr sz="1400">
              <a:solidFill>
                <a:srgbClr val="000000"/>
              </a:solidFill>
            </a:endParaRPr>
          </a:p>
          <a:p>
            <a:pPr indent="-317500" lvl="0" marL="457200" rtl="0" algn="l">
              <a:spcBef>
                <a:spcPts val="0"/>
              </a:spcBef>
              <a:spcAft>
                <a:spcPts val="0"/>
              </a:spcAft>
              <a:buClr>
                <a:srgbClr val="000000"/>
              </a:buClr>
              <a:buSzPts val="1400"/>
              <a:buChar char="●"/>
            </a:pPr>
            <a:r>
              <a:rPr lang="en-US" sz="1400">
                <a:solidFill>
                  <a:srgbClr val="000000"/>
                </a:solidFill>
              </a:rPr>
              <a:t>As before, we used 2-layer networks of varying hidden layer widths, and trained the models, but this time, we used validation sets to examine the potential training/test divergence, i.e. overfitting.</a:t>
            </a:r>
            <a:endParaRPr sz="1400">
              <a:solidFill>
                <a:srgbClr val="000000"/>
              </a:solidFill>
            </a:endParaRPr>
          </a:p>
          <a:p>
            <a:pPr indent="-317500" lvl="0" marL="457200" rtl="0" algn="l">
              <a:spcBef>
                <a:spcPts val="0"/>
              </a:spcBef>
              <a:spcAft>
                <a:spcPts val="0"/>
              </a:spcAft>
              <a:buClr>
                <a:srgbClr val="000000"/>
              </a:buClr>
              <a:buSzPts val="1400"/>
              <a:buChar char="●"/>
            </a:pPr>
            <a:r>
              <a:rPr lang="en-US" sz="1400">
                <a:solidFill>
                  <a:srgbClr val="000000"/>
                </a:solidFill>
              </a:rPr>
              <a:t>Our results were mixed, particularly as epochs increased.</a:t>
            </a:r>
            <a:endParaRPr sz="1400">
              <a:solidFill>
                <a:srgbClr val="000000"/>
              </a:solidFill>
            </a:endParaRPr>
          </a:p>
        </p:txBody>
      </p:sp>
      <p:grpSp>
        <p:nvGrpSpPr>
          <p:cNvPr id="198" name="Google Shape;198;p25"/>
          <p:cNvGrpSpPr/>
          <p:nvPr/>
        </p:nvGrpSpPr>
        <p:grpSpPr>
          <a:xfrm>
            <a:off x="-150" y="4761900"/>
            <a:ext cx="9144000" cy="381600"/>
            <a:chOff x="-150" y="4761900"/>
            <a:chExt cx="9144000" cy="381600"/>
          </a:xfrm>
        </p:grpSpPr>
        <p:sp>
          <p:nvSpPr>
            <p:cNvPr id="199" name="Google Shape;199;p25"/>
            <p:cNvSpPr/>
            <p:nvPr/>
          </p:nvSpPr>
          <p:spPr>
            <a:xfrm>
              <a:off x="-150" y="4761900"/>
              <a:ext cx="9144000" cy="381600"/>
            </a:xfrm>
            <a:prstGeom prst="rect">
              <a:avLst/>
            </a:prstGeom>
            <a:solidFill>
              <a:srgbClr val="002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0" name="Google Shape;200;p25"/>
            <p:cNvPicPr preferRelativeResize="0"/>
            <p:nvPr/>
          </p:nvPicPr>
          <p:blipFill>
            <a:blip r:embed="rId3">
              <a:alphaModFix/>
            </a:blip>
            <a:stretch>
              <a:fillRect/>
            </a:stretch>
          </p:blipFill>
          <p:spPr>
            <a:xfrm>
              <a:off x="84625" y="4830825"/>
              <a:ext cx="1997205" cy="243750"/>
            </a:xfrm>
            <a:prstGeom prst="rect">
              <a:avLst/>
            </a:prstGeom>
            <a:noFill/>
            <a:ln>
              <a:noFill/>
            </a:ln>
          </p:spPr>
        </p:pic>
      </p:grpSp>
      <p:sp>
        <p:nvSpPr>
          <p:cNvPr id="201" name="Google Shape;201;p25"/>
          <p:cNvSpPr txBox="1"/>
          <p:nvPr>
            <p:ph idx="12" type="sldNum"/>
          </p:nvPr>
        </p:nvSpPr>
        <p:spPr>
          <a:xfrm>
            <a:off x="6553200" y="4683919"/>
            <a:ext cx="2133600" cy="357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sz="10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6"/>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Results of Experiments</a:t>
            </a:r>
            <a:endParaRPr/>
          </a:p>
        </p:txBody>
      </p:sp>
      <p:sp>
        <p:nvSpPr>
          <p:cNvPr id="208" name="Google Shape;208;p26"/>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304800" lvl="0" marL="457200" rtl="0" algn="l">
              <a:spcBef>
                <a:spcPts val="360"/>
              </a:spcBef>
              <a:spcAft>
                <a:spcPts val="0"/>
              </a:spcAft>
              <a:buSzPts val="1200"/>
              <a:buChar char="●"/>
            </a:pPr>
            <a:r>
              <a:rPr lang="en-US" sz="1200">
                <a:solidFill>
                  <a:schemeClr val="dk1"/>
                </a:solidFill>
              </a:rPr>
              <a:t>For varying widths, we see that increasing width improves both training and test error, but only up to a point, as shown in the following plots (solid lines are training data, dashed lines are validation data).  Data was randomly generated binary classification from SciKitLearn, of size 10000, and dimension 20.</a:t>
            </a:r>
            <a:endParaRPr sz="1200">
              <a:solidFill>
                <a:schemeClr val="dk1"/>
              </a:solidFill>
            </a:endParaRPr>
          </a:p>
          <a:p>
            <a:pPr indent="-317500" lvl="0" marL="457200" rtl="0" algn="l">
              <a:spcBef>
                <a:spcPts val="0"/>
              </a:spcBef>
              <a:spcAft>
                <a:spcPts val="0"/>
              </a:spcAft>
              <a:buClr>
                <a:schemeClr val="dk1"/>
              </a:buClr>
              <a:buSzPts val="1400"/>
              <a:buChar char="●"/>
            </a:pPr>
            <a:r>
              <a:t/>
            </a:r>
            <a:endParaRPr sz="1400">
              <a:solidFill>
                <a:schemeClr val="dk1"/>
              </a:solidFill>
            </a:endParaRPr>
          </a:p>
        </p:txBody>
      </p:sp>
      <p:pic>
        <p:nvPicPr>
          <p:cNvPr id="209" name="Google Shape;209;p26"/>
          <p:cNvPicPr preferRelativeResize="0"/>
          <p:nvPr/>
        </p:nvPicPr>
        <p:blipFill>
          <a:blip r:embed="rId3">
            <a:alphaModFix/>
          </a:blip>
          <a:stretch>
            <a:fillRect/>
          </a:stretch>
        </p:blipFill>
        <p:spPr>
          <a:xfrm>
            <a:off x="981125" y="2035823"/>
            <a:ext cx="2970600" cy="2254875"/>
          </a:xfrm>
          <a:prstGeom prst="rect">
            <a:avLst/>
          </a:prstGeom>
          <a:noFill/>
          <a:ln>
            <a:noFill/>
          </a:ln>
        </p:spPr>
      </p:pic>
      <p:pic>
        <p:nvPicPr>
          <p:cNvPr id="210" name="Google Shape;210;p26"/>
          <p:cNvPicPr preferRelativeResize="0"/>
          <p:nvPr/>
        </p:nvPicPr>
        <p:blipFill>
          <a:blip r:embed="rId4">
            <a:alphaModFix/>
          </a:blip>
          <a:stretch>
            <a:fillRect/>
          </a:stretch>
        </p:blipFill>
        <p:spPr>
          <a:xfrm>
            <a:off x="3999475" y="1939450"/>
            <a:ext cx="3400175" cy="2541475"/>
          </a:xfrm>
          <a:prstGeom prst="rect">
            <a:avLst/>
          </a:prstGeom>
          <a:noFill/>
          <a:ln>
            <a:noFill/>
          </a:ln>
        </p:spPr>
      </p:pic>
      <p:grpSp>
        <p:nvGrpSpPr>
          <p:cNvPr id="211" name="Google Shape;211;p26"/>
          <p:cNvGrpSpPr/>
          <p:nvPr/>
        </p:nvGrpSpPr>
        <p:grpSpPr>
          <a:xfrm>
            <a:off x="-150" y="4761900"/>
            <a:ext cx="9144000" cy="381600"/>
            <a:chOff x="-150" y="4761900"/>
            <a:chExt cx="9144000" cy="381600"/>
          </a:xfrm>
        </p:grpSpPr>
        <p:sp>
          <p:nvSpPr>
            <p:cNvPr id="212" name="Google Shape;212;p26"/>
            <p:cNvSpPr/>
            <p:nvPr/>
          </p:nvSpPr>
          <p:spPr>
            <a:xfrm>
              <a:off x="-150" y="4761900"/>
              <a:ext cx="9144000" cy="381600"/>
            </a:xfrm>
            <a:prstGeom prst="rect">
              <a:avLst/>
            </a:prstGeom>
            <a:solidFill>
              <a:srgbClr val="002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3" name="Google Shape;213;p26"/>
            <p:cNvPicPr preferRelativeResize="0"/>
            <p:nvPr/>
          </p:nvPicPr>
          <p:blipFill>
            <a:blip r:embed="rId5">
              <a:alphaModFix/>
            </a:blip>
            <a:stretch>
              <a:fillRect/>
            </a:stretch>
          </p:blipFill>
          <p:spPr>
            <a:xfrm>
              <a:off x="84625" y="4830825"/>
              <a:ext cx="1997205" cy="243750"/>
            </a:xfrm>
            <a:prstGeom prst="rect">
              <a:avLst/>
            </a:prstGeom>
            <a:noFill/>
            <a:ln>
              <a:noFill/>
            </a:ln>
          </p:spPr>
        </p:pic>
      </p:grpSp>
      <p:sp>
        <p:nvSpPr>
          <p:cNvPr id="214" name="Google Shape;214;p26"/>
          <p:cNvSpPr txBox="1"/>
          <p:nvPr>
            <p:ph idx="12" type="sldNum"/>
          </p:nvPr>
        </p:nvSpPr>
        <p:spPr>
          <a:xfrm>
            <a:off x="6553200" y="4683919"/>
            <a:ext cx="2133600" cy="357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sz="10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457200" y="205976"/>
            <a:ext cx="8229600" cy="650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Results of Experiments (Cont.)</a:t>
            </a:r>
            <a:endParaRPr/>
          </a:p>
        </p:txBody>
      </p:sp>
      <p:sp>
        <p:nvSpPr>
          <p:cNvPr id="221" name="Google Shape;221;p27"/>
          <p:cNvSpPr txBox="1"/>
          <p:nvPr>
            <p:ph idx="1" type="body"/>
          </p:nvPr>
        </p:nvSpPr>
        <p:spPr>
          <a:xfrm>
            <a:off x="457200" y="792400"/>
            <a:ext cx="8229600" cy="3802500"/>
          </a:xfrm>
          <a:prstGeom prst="rect">
            <a:avLst/>
          </a:prstGeom>
        </p:spPr>
        <p:txBody>
          <a:bodyPr anchorCtr="0" anchor="t" bIns="45700" lIns="91425" spcFirstLastPara="1" rIns="91425" wrap="square" tIns="45700">
            <a:noAutofit/>
          </a:bodyPr>
          <a:lstStyle/>
          <a:p>
            <a:pPr indent="-298450" lvl="0" marL="457200" rtl="0" algn="l">
              <a:spcBef>
                <a:spcPts val="360"/>
              </a:spcBef>
              <a:spcAft>
                <a:spcPts val="0"/>
              </a:spcAft>
              <a:buClr>
                <a:srgbClr val="000000"/>
              </a:buClr>
              <a:buSzPts val="1100"/>
              <a:buChar char="●"/>
            </a:pPr>
            <a:r>
              <a:rPr lang="en-US" sz="1100">
                <a:solidFill>
                  <a:srgbClr val="000000"/>
                </a:solidFill>
              </a:rPr>
              <a:t>The previous plot shows that early on, the wider networks are better for both training and test error, and that loss and accuracy is decent.  This is in line with earlier ideas about how overparameterized networks converge quickly.  Also, the size of the data is much smaller than what VC theory would tell us is optimal.</a:t>
            </a:r>
            <a:endParaRPr sz="1100">
              <a:solidFill>
                <a:srgbClr val="000000"/>
              </a:solidFill>
            </a:endParaRPr>
          </a:p>
          <a:p>
            <a:pPr indent="-298450" lvl="0" marL="457200" rtl="0" algn="l">
              <a:spcBef>
                <a:spcPts val="0"/>
              </a:spcBef>
              <a:spcAft>
                <a:spcPts val="0"/>
              </a:spcAft>
              <a:buClr>
                <a:srgbClr val="000000"/>
              </a:buClr>
              <a:buSzPts val="1100"/>
              <a:buChar char="●"/>
            </a:pPr>
            <a:r>
              <a:rPr lang="en-US" sz="1100">
                <a:solidFill>
                  <a:srgbClr val="000000"/>
                </a:solidFill>
              </a:rPr>
              <a:t>However, it can be seen that there is a point, around epoch 5, that the widest (m=10000) network starts to degrade with respect to loss relative to the next widest network (m=1000).</a:t>
            </a:r>
            <a:endParaRPr sz="1100">
              <a:solidFill>
                <a:srgbClr val="000000"/>
              </a:solidFill>
            </a:endParaRPr>
          </a:p>
          <a:p>
            <a:pPr indent="-298450" lvl="0" marL="457200" rtl="0" algn="l">
              <a:spcBef>
                <a:spcPts val="0"/>
              </a:spcBef>
              <a:spcAft>
                <a:spcPts val="0"/>
              </a:spcAft>
              <a:buClr>
                <a:srgbClr val="000000"/>
              </a:buClr>
              <a:buSzPts val="1100"/>
              <a:buChar char="●"/>
            </a:pPr>
            <a:r>
              <a:rPr lang="en-US" sz="1100">
                <a:solidFill>
                  <a:srgbClr val="000000"/>
                </a:solidFill>
              </a:rPr>
              <a:t>If we go even further in the epochs, the degradation is even worse, but seems to converge over time rather than expanding exponentially as seen in common overfitting models.</a:t>
            </a:r>
            <a:endParaRPr sz="1100">
              <a:solidFill>
                <a:srgbClr val="000000"/>
              </a:solidFill>
            </a:endParaRPr>
          </a:p>
        </p:txBody>
      </p:sp>
      <p:grpSp>
        <p:nvGrpSpPr>
          <p:cNvPr id="222" name="Google Shape;222;p27"/>
          <p:cNvGrpSpPr/>
          <p:nvPr/>
        </p:nvGrpSpPr>
        <p:grpSpPr>
          <a:xfrm>
            <a:off x="-150" y="4761900"/>
            <a:ext cx="9144000" cy="381600"/>
            <a:chOff x="-150" y="4761900"/>
            <a:chExt cx="9144000" cy="381600"/>
          </a:xfrm>
        </p:grpSpPr>
        <p:sp>
          <p:nvSpPr>
            <p:cNvPr id="223" name="Google Shape;223;p27"/>
            <p:cNvSpPr/>
            <p:nvPr/>
          </p:nvSpPr>
          <p:spPr>
            <a:xfrm>
              <a:off x="-150" y="4761900"/>
              <a:ext cx="9144000" cy="381600"/>
            </a:xfrm>
            <a:prstGeom prst="rect">
              <a:avLst/>
            </a:prstGeom>
            <a:solidFill>
              <a:srgbClr val="002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4" name="Google Shape;224;p27"/>
            <p:cNvPicPr preferRelativeResize="0"/>
            <p:nvPr/>
          </p:nvPicPr>
          <p:blipFill>
            <a:blip r:embed="rId3">
              <a:alphaModFix/>
            </a:blip>
            <a:stretch>
              <a:fillRect/>
            </a:stretch>
          </p:blipFill>
          <p:spPr>
            <a:xfrm>
              <a:off x="84625" y="4830825"/>
              <a:ext cx="1997205" cy="243750"/>
            </a:xfrm>
            <a:prstGeom prst="rect">
              <a:avLst/>
            </a:prstGeom>
            <a:noFill/>
            <a:ln>
              <a:noFill/>
            </a:ln>
          </p:spPr>
        </p:pic>
      </p:grpSp>
      <p:pic>
        <p:nvPicPr>
          <p:cNvPr id="225" name="Google Shape;225;p27"/>
          <p:cNvPicPr preferRelativeResize="0"/>
          <p:nvPr/>
        </p:nvPicPr>
        <p:blipFill>
          <a:blip r:embed="rId4">
            <a:alphaModFix/>
          </a:blip>
          <a:stretch>
            <a:fillRect/>
          </a:stretch>
        </p:blipFill>
        <p:spPr>
          <a:xfrm>
            <a:off x="1524128" y="2255450"/>
            <a:ext cx="3081672" cy="2339200"/>
          </a:xfrm>
          <a:prstGeom prst="rect">
            <a:avLst/>
          </a:prstGeom>
          <a:noFill/>
          <a:ln>
            <a:noFill/>
          </a:ln>
        </p:spPr>
      </p:pic>
      <p:pic>
        <p:nvPicPr>
          <p:cNvPr id="226" name="Google Shape;226;p27"/>
          <p:cNvPicPr preferRelativeResize="0"/>
          <p:nvPr/>
        </p:nvPicPr>
        <p:blipFill>
          <a:blip r:embed="rId5">
            <a:alphaModFix/>
          </a:blip>
          <a:stretch>
            <a:fillRect/>
          </a:stretch>
        </p:blipFill>
        <p:spPr>
          <a:xfrm>
            <a:off x="5102850" y="2255450"/>
            <a:ext cx="2941400" cy="2232725"/>
          </a:xfrm>
          <a:prstGeom prst="rect">
            <a:avLst/>
          </a:prstGeom>
          <a:noFill/>
          <a:ln>
            <a:noFill/>
          </a:ln>
        </p:spPr>
      </p:pic>
      <p:sp>
        <p:nvSpPr>
          <p:cNvPr id="227" name="Google Shape;227;p27"/>
          <p:cNvSpPr txBox="1"/>
          <p:nvPr>
            <p:ph idx="12" type="sldNum"/>
          </p:nvPr>
        </p:nvSpPr>
        <p:spPr>
          <a:xfrm>
            <a:off x="6553200" y="4683919"/>
            <a:ext cx="2133600" cy="357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sz="10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8"/>
          <p:cNvSpPr txBox="1"/>
          <p:nvPr>
            <p:ph type="title"/>
          </p:nvPr>
        </p:nvSpPr>
        <p:spPr>
          <a:xfrm>
            <a:off x="457200" y="205976"/>
            <a:ext cx="8229600" cy="636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Additional Results</a:t>
            </a:r>
            <a:endParaRPr/>
          </a:p>
        </p:txBody>
      </p:sp>
      <p:sp>
        <p:nvSpPr>
          <p:cNvPr id="234" name="Google Shape;234;p28"/>
          <p:cNvSpPr txBox="1"/>
          <p:nvPr>
            <p:ph idx="1" type="body"/>
          </p:nvPr>
        </p:nvSpPr>
        <p:spPr>
          <a:xfrm>
            <a:off x="394675" y="841975"/>
            <a:ext cx="8229600" cy="3696000"/>
          </a:xfrm>
          <a:prstGeom prst="rect">
            <a:avLst/>
          </a:prstGeom>
        </p:spPr>
        <p:txBody>
          <a:bodyPr anchorCtr="0" anchor="t" bIns="45700" lIns="91425" spcFirstLastPara="1" rIns="91425" wrap="square" tIns="45700">
            <a:noAutofit/>
          </a:bodyPr>
          <a:lstStyle/>
          <a:p>
            <a:pPr indent="-304800" lvl="0" marL="457200" rtl="0" algn="l">
              <a:spcBef>
                <a:spcPts val="360"/>
              </a:spcBef>
              <a:spcAft>
                <a:spcPts val="0"/>
              </a:spcAft>
              <a:buClr>
                <a:srgbClr val="000000"/>
              </a:buClr>
              <a:buSzPts val="1200"/>
              <a:buChar char="●"/>
            </a:pPr>
            <a:r>
              <a:rPr lang="en-US" sz="1200">
                <a:solidFill>
                  <a:srgbClr val="000000"/>
                </a:solidFill>
              </a:rPr>
              <a:t>Varying widths with the popular MNIST dataset (dim = 28x28=784, 60000 training examples, 10000 test examples).</a:t>
            </a:r>
            <a:endParaRPr sz="1200">
              <a:solidFill>
                <a:srgbClr val="000000"/>
              </a:solidFill>
            </a:endParaRPr>
          </a:p>
          <a:p>
            <a:pPr indent="-304800" lvl="0" marL="457200" rtl="0" algn="l">
              <a:spcBef>
                <a:spcPts val="0"/>
              </a:spcBef>
              <a:spcAft>
                <a:spcPts val="0"/>
              </a:spcAft>
              <a:buClr>
                <a:srgbClr val="000000"/>
              </a:buClr>
              <a:buSzPts val="1200"/>
              <a:buChar char="●"/>
            </a:pPr>
            <a:r>
              <a:rPr lang="en-US" sz="1200">
                <a:solidFill>
                  <a:srgbClr val="000000"/>
                </a:solidFill>
              </a:rPr>
              <a:t>Since this is not binary, it could be described using Rademacher complexity.  Nevertheless, generalization error is less than expected given the number of network parameters and the data size.</a:t>
            </a:r>
            <a:endParaRPr sz="1200">
              <a:solidFill>
                <a:srgbClr val="000000"/>
              </a:solidFill>
            </a:endParaRPr>
          </a:p>
          <a:p>
            <a:pPr indent="0" lvl="0" marL="457200" rtl="0" algn="l">
              <a:spcBef>
                <a:spcPts val="360"/>
              </a:spcBef>
              <a:spcAft>
                <a:spcPts val="0"/>
              </a:spcAft>
              <a:buNone/>
            </a:pPr>
            <a:r>
              <a:t/>
            </a:r>
            <a:endParaRPr sz="1200">
              <a:solidFill>
                <a:srgbClr val="000000"/>
              </a:solidFill>
            </a:endParaRPr>
          </a:p>
        </p:txBody>
      </p:sp>
      <p:pic>
        <p:nvPicPr>
          <p:cNvPr id="235" name="Google Shape;235;p28"/>
          <p:cNvPicPr preferRelativeResize="0"/>
          <p:nvPr/>
        </p:nvPicPr>
        <p:blipFill>
          <a:blip r:embed="rId3">
            <a:alphaModFix/>
          </a:blip>
          <a:stretch>
            <a:fillRect/>
          </a:stretch>
        </p:blipFill>
        <p:spPr>
          <a:xfrm>
            <a:off x="912675" y="1890700"/>
            <a:ext cx="3619150" cy="2553600"/>
          </a:xfrm>
          <a:prstGeom prst="rect">
            <a:avLst/>
          </a:prstGeom>
          <a:noFill/>
          <a:ln>
            <a:noFill/>
          </a:ln>
        </p:spPr>
      </p:pic>
      <p:pic>
        <p:nvPicPr>
          <p:cNvPr id="236" name="Google Shape;236;p28"/>
          <p:cNvPicPr preferRelativeResize="0"/>
          <p:nvPr/>
        </p:nvPicPr>
        <p:blipFill>
          <a:blip r:embed="rId4">
            <a:alphaModFix/>
          </a:blip>
          <a:stretch>
            <a:fillRect/>
          </a:stretch>
        </p:blipFill>
        <p:spPr>
          <a:xfrm>
            <a:off x="4871425" y="1796350"/>
            <a:ext cx="3752850" cy="2647950"/>
          </a:xfrm>
          <a:prstGeom prst="rect">
            <a:avLst/>
          </a:prstGeom>
          <a:noFill/>
          <a:ln>
            <a:noFill/>
          </a:ln>
        </p:spPr>
      </p:pic>
      <p:sp>
        <p:nvSpPr>
          <p:cNvPr id="237" name="Google Shape;237;p28"/>
          <p:cNvSpPr txBox="1"/>
          <p:nvPr>
            <p:ph idx="12" type="sldNum"/>
          </p:nvPr>
        </p:nvSpPr>
        <p:spPr>
          <a:xfrm>
            <a:off x="6553200" y="4683919"/>
            <a:ext cx="2133600" cy="357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sz="1000">
              <a:solidFill>
                <a:schemeClr val="dk2"/>
              </a:solidFill>
            </a:endParaRPr>
          </a:p>
        </p:txBody>
      </p:sp>
      <p:grpSp>
        <p:nvGrpSpPr>
          <p:cNvPr id="238" name="Google Shape;238;p28"/>
          <p:cNvGrpSpPr/>
          <p:nvPr/>
        </p:nvGrpSpPr>
        <p:grpSpPr>
          <a:xfrm>
            <a:off x="-150" y="4761900"/>
            <a:ext cx="9144000" cy="381600"/>
            <a:chOff x="-150" y="4761900"/>
            <a:chExt cx="9144000" cy="381600"/>
          </a:xfrm>
        </p:grpSpPr>
        <p:sp>
          <p:nvSpPr>
            <p:cNvPr id="239" name="Google Shape;239;p28"/>
            <p:cNvSpPr/>
            <p:nvPr/>
          </p:nvSpPr>
          <p:spPr>
            <a:xfrm>
              <a:off x="-150" y="4761900"/>
              <a:ext cx="9144000" cy="381600"/>
            </a:xfrm>
            <a:prstGeom prst="rect">
              <a:avLst/>
            </a:prstGeom>
            <a:solidFill>
              <a:srgbClr val="002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0" name="Google Shape;240;p28"/>
            <p:cNvPicPr preferRelativeResize="0"/>
            <p:nvPr/>
          </p:nvPicPr>
          <p:blipFill>
            <a:blip r:embed="rId5">
              <a:alphaModFix/>
            </a:blip>
            <a:stretch>
              <a:fillRect/>
            </a:stretch>
          </p:blipFill>
          <p:spPr>
            <a:xfrm>
              <a:off x="84625" y="4830825"/>
              <a:ext cx="1997205" cy="243750"/>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9"/>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Further Discussion</a:t>
            </a:r>
            <a:endParaRPr/>
          </a:p>
        </p:txBody>
      </p:sp>
      <p:sp>
        <p:nvSpPr>
          <p:cNvPr id="247" name="Google Shape;247;p29"/>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304800" lvl="0" marL="457200" rtl="0" algn="l">
              <a:spcBef>
                <a:spcPts val="360"/>
              </a:spcBef>
              <a:spcAft>
                <a:spcPts val="0"/>
              </a:spcAft>
              <a:buClr>
                <a:srgbClr val="000000"/>
              </a:buClr>
              <a:buSzPts val="1200"/>
              <a:buChar char="●"/>
            </a:pPr>
            <a:r>
              <a:rPr lang="en-US" sz="1200">
                <a:solidFill>
                  <a:srgbClr val="000000"/>
                </a:solidFill>
              </a:rPr>
              <a:t>On one hand, overparameterized networks clearly overperform relative to traditional machine learning theory.</a:t>
            </a:r>
            <a:endParaRPr sz="1200">
              <a:solidFill>
                <a:srgbClr val="000000"/>
              </a:solidFill>
            </a:endParaRPr>
          </a:p>
          <a:p>
            <a:pPr indent="-304800" lvl="0" marL="457200" rtl="0" algn="l">
              <a:spcBef>
                <a:spcPts val="0"/>
              </a:spcBef>
              <a:spcAft>
                <a:spcPts val="0"/>
              </a:spcAft>
              <a:buClr>
                <a:srgbClr val="000000"/>
              </a:buClr>
              <a:buSzPts val="1200"/>
              <a:buChar char="●"/>
            </a:pPr>
            <a:r>
              <a:rPr lang="en-US" sz="1200">
                <a:solidFill>
                  <a:srgbClr val="000000"/>
                </a:solidFill>
              </a:rPr>
              <a:t>On the other hand, we have seen that there is a limit in terms of how well you can generalize.</a:t>
            </a:r>
            <a:endParaRPr sz="1200">
              <a:solidFill>
                <a:srgbClr val="000000"/>
              </a:solidFill>
            </a:endParaRPr>
          </a:p>
          <a:p>
            <a:pPr indent="-304800" lvl="0" marL="457200" rtl="0" algn="l">
              <a:spcBef>
                <a:spcPts val="0"/>
              </a:spcBef>
              <a:spcAft>
                <a:spcPts val="0"/>
              </a:spcAft>
              <a:buClr>
                <a:srgbClr val="000000"/>
              </a:buClr>
              <a:buSzPts val="1200"/>
              <a:buChar char="●"/>
            </a:pPr>
            <a:r>
              <a:rPr lang="en-US" sz="1200">
                <a:solidFill>
                  <a:srgbClr val="000000"/>
                </a:solidFill>
              </a:rPr>
              <a:t>As you keep training over time (epochs), training error is shown to converge to 1, while test/validation error decreases, but generalization error increases relatively slowly as seen in our graphs.</a:t>
            </a:r>
            <a:endParaRPr sz="1200">
              <a:solidFill>
                <a:srgbClr val="000000"/>
              </a:solidFill>
            </a:endParaRPr>
          </a:p>
          <a:p>
            <a:pPr indent="-304800" lvl="0" marL="457200" rtl="0" algn="l">
              <a:spcBef>
                <a:spcPts val="0"/>
              </a:spcBef>
              <a:spcAft>
                <a:spcPts val="0"/>
              </a:spcAft>
              <a:buClr>
                <a:srgbClr val="000000"/>
              </a:buClr>
              <a:buSzPts val="1200"/>
              <a:buChar char="●"/>
            </a:pPr>
            <a:r>
              <a:rPr lang="en-US" sz="1200">
                <a:solidFill>
                  <a:srgbClr val="000000"/>
                </a:solidFill>
              </a:rPr>
              <a:t>As a result, we still need to include some forms of regularization, implicit or explicit.  It has been shown in the papers by Du and Arora that the network width behaves like an implicit regularizer, possibly because input data is distributed along more neurons so that outliers may have less of an effect.</a:t>
            </a:r>
            <a:endParaRPr sz="1200">
              <a:solidFill>
                <a:srgbClr val="000000"/>
              </a:solidFill>
            </a:endParaRPr>
          </a:p>
          <a:p>
            <a:pPr indent="-304800" lvl="0" marL="457200" rtl="0" algn="l">
              <a:spcBef>
                <a:spcPts val="0"/>
              </a:spcBef>
              <a:spcAft>
                <a:spcPts val="0"/>
              </a:spcAft>
              <a:buClr>
                <a:srgbClr val="000000"/>
              </a:buClr>
              <a:buSzPts val="1200"/>
              <a:buChar char="●"/>
            </a:pPr>
            <a:r>
              <a:rPr lang="en-US" sz="1200">
                <a:solidFill>
                  <a:srgbClr val="000000"/>
                </a:solidFill>
              </a:rPr>
              <a:t>Still, we may have to rely on common regularization techniques, such as L1, L2 regularization, and as seen from our graphs, early stopping.  Weinan 2019 uses a modified form of L1 regularization, multiplying the L1 parameter by ln(data </a:t>
            </a:r>
            <a:r>
              <a:rPr lang="en-US" sz="1200">
                <a:solidFill>
                  <a:srgbClr val="000000"/>
                </a:solidFill>
              </a:rPr>
              <a:t>dimension)/data size.</a:t>
            </a:r>
            <a:endParaRPr sz="1200">
              <a:solidFill>
                <a:srgbClr val="000000"/>
              </a:solidFill>
            </a:endParaRPr>
          </a:p>
          <a:p>
            <a:pPr indent="-304800" lvl="0" marL="457200" rtl="0" algn="l">
              <a:spcBef>
                <a:spcPts val="0"/>
              </a:spcBef>
              <a:spcAft>
                <a:spcPts val="0"/>
              </a:spcAft>
              <a:buClr>
                <a:srgbClr val="000000"/>
              </a:buClr>
              <a:buSzPts val="1200"/>
              <a:buChar char="●"/>
            </a:pPr>
            <a:r>
              <a:rPr lang="en-US" sz="1200">
                <a:solidFill>
                  <a:srgbClr val="000000"/>
                </a:solidFill>
              </a:rPr>
              <a:t>Overall, the results we have seen and experimented with show that neural networks don’t behave as poorly as you would expect, but as results with lazy training and our generalization results show, there are limitations.</a:t>
            </a:r>
            <a:endParaRPr sz="1200">
              <a:solidFill>
                <a:srgbClr val="000000"/>
              </a:solidFill>
            </a:endParaRPr>
          </a:p>
        </p:txBody>
      </p:sp>
      <p:sp>
        <p:nvSpPr>
          <p:cNvPr id="248" name="Google Shape;248;p29"/>
          <p:cNvSpPr txBox="1"/>
          <p:nvPr>
            <p:ph idx="12" type="sldNum"/>
          </p:nvPr>
        </p:nvSpPr>
        <p:spPr>
          <a:xfrm>
            <a:off x="6553200" y="4683919"/>
            <a:ext cx="2133600" cy="357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sz="1000">
              <a:solidFill>
                <a:schemeClr val="dk2"/>
              </a:solidFill>
            </a:endParaRPr>
          </a:p>
        </p:txBody>
      </p:sp>
      <p:grpSp>
        <p:nvGrpSpPr>
          <p:cNvPr id="249" name="Google Shape;249;p29"/>
          <p:cNvGrpSpPr/>
          <p:nvPr/>
        </p:nvGrpSpPr>
        <p:grpSpPr>
          <a:xfrm>
            <a:off x="-150" y="4761900"/>
            <a:ext cx="9144000" cy="381600"/>
            <a:chOff x="-150" y="4761900"/>
            <a:chExt cx="9144000" cy="381600"/>
          </a:xfrm>
        </p:grpSpPr>
        <p:sp>
          <p:nvSpPr>
            <p:cNvPr id="250" name="Google Shape;250;p29"/>
            <p:cNvSpPr/>
            <p:nvPr/>
          </p:nvSpPr>
          <p:spPr>
            <a:xfrm>
              <a:off x="-150" y="4761900"/>
              <a:ext cx="9144000" cy="381600"/>
            </a:xfrm>
            <a:prstGeom prst="rect">
              <a:avLst/>
            </a:prstGeom>
            <a:solidFill>
              <a:srgbClr val="002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1" name="Google Shape;251;p29"/>
            <p:cNvPicPr preferRelativeResize="0"/>
            <p:nvPr/>
          </p:nvPicPr>
          <p:blipFill>
            <a:blip r:embed="rId3">
              <a:alphaModFix/>
            </a:blip>
            <a:stretch>
              <a:fillRect/>
            </a:stretch>
          </p:blipFill>
          <p:spPr>
            <a:xfrm>
              <a:off x="84625" y="4830825"/>
              <a:ext cx="1997205" cy="243750"/>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grpSp>
        <p:nvGrpSpPr>
          <p:cNvPr id="75" name="Google Shape;75;p15"/>
          <p:cNvGrpSpPr/>
          <p:nvPr/>
        </p:nvGrpSpPr>
        <p:grpSpPr>
          <a:xfrm>
            <a:off x="-150" y="4761900"/>
            <a:ext cx="9144000" cy="381600"/>
            <a:chOff x="-150" y="4761900"/>
            <a:chExt cx="9144000" cy="381600"/>
          </a:xfrm>
        </p:grpSpPr>
        <p:sp>
          <p:nvSpPr>
            <p:cNvPr id="76" name="Google Shape;76;p15"/>
            <p:cNvSpPr/>
            <p:nvPr/>
          </p:nvSpPr>
          <p:spPr>
            <a:xfrm>
              <a:off x="-150" y="4761900"/>
              <a:ext cx="9144000" cy="381600"/>
            </a:xfrm>
            <a:prstGeom prst="rect">
              <a:avLst/>
            </a:prstGeom>
            <a:solidFill>
              <a:srgbClr val="002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7" name="Google Shape;77;p15"/>
            <p:cNvPicPr preferRelativeResize="0"/>
            <p:nvPr/>
          </p:nvPicPr>
          <p:blipFill>
            <a:blip r:embed="rId3">
              <a:alphaModFix/>
            </a:blip>
            <a:stretch>
              <a:fillRect/>
            </a:stretch>
          </p:blipFill>
          <p:spPr>
            <a:xfrm>
              <a:off x="84625" y="4830825"/>
              <a:ext cx="1997205" cy="243750"/>
            </a:xfrm>
            <a:prstGeom prst="rect">
              <a:avLst/>
            </a:prstGeom>
            <a:noFill/>
            <a:ln>
              <a:noFill/>
            </a:ln>
          </p:spPr>
        </p:pic>
      </p:grpSp>
      <p:sp>
        <p:nvSpPr>
          <p:cNvPr id="78" name="Google Shape;78;p15"/>
          <p:cNvSpPr txBox="1"/>
          <p:nvPr>
            <p:ph type="title"/>
          </p:nvPr>
        </p:nvSpPr>
        <p:spPr>
          <a:xfrm>
            <a:off x="2275050" y="0"/>
            <a:ext cx="4593600" cy="6924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DecoType Naskh"/>
              <a:buNone/>
            </a:pPr>
            <a:r>
              <a:rPr lang="en-US" sz="2400"/>
              <a:t>Overview</a:t>
            </a:r>
            <a:endParaRPr sz="2400"/>
          </a:p>
        </p:txBody>
      </p:sp>
      <p:sp>
        <p:nvSpPr>
          <p:cNvPr id="79" name="Google Shape;79;p15"/>
          <p:cNvSpPr txBox="1"/>
          <p:nvPr/>
        </p:nvSpPr>
        <p:spPr>
          <a:xfrm>
            <a:off x="247675" y="1150125"/>
            <a:ext cx="8571000" cy="32856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US"/>
              <a:t>In recent years, a great deal of research has been done analyzing the behavior of overparameterized neural networks. </a:t>
            </a:r>
            <a:endParaRPr/>
          </a:p>
          <a:p>
            <a:pPr indent="-317500" lvl="1" marL="914400" rtl="0" algn="l">
              <a:lnSpc>
                <a:spcPct val="115000"/>
              </a:lnSpc>
              <a:spcBef>
                <a:spcPts val="0"/>
              </a:spcBef>
              <a:spcAft>
                <a:spcPts val="0"/>
              </a:spcAft>
              <a:buSzPts val="1400"/>
              <a:buChar char="○"/>
            </a:pPr>
            <a:r>
              <a:rPr lang="en-US"/>
              <a:t>Du 2019 showed that overparameterized networks can achieve linear convergence to a </a:t>
            </a:r>
            <a:r>
              <a:rPr lang="en-US"/>
              <a:t>global</a:t>
            </a:r>
            <a:r>
              <a:rPr lang="en-US"/>
              <a:t> minimum (while trained in the lazy regime).</a:t>
            </a:r>
            <a:endParaRPr/>
          </a:p>
          <a:p>
            <a:pPr indent="-317500" lvl="1" marL="914400" rtl="0" algn="l">
              <a:lnSpc>
                <a:spcPct val="115000"/>
              </a:lnSpc>
              <a:spcBef>
                <a:spcPts val="0"/>
              </a:spcBef>
              <a:spcAft>
                <a:spcPts val="0"/>
              </a:spcAft>
              <a:buSzPts val="1400"/>
              <a:buChar char="○"/>
            </a:pPr>
            <a:r>
              <a:rPr lang="en-US"/>
              <a:t>Chizat 2020 showed that </a:t>
            </a:r>
            <a:r>
              <a:rPr lang="en-US"/>
              <a:t>neural</a:t>
            </a:r>
            <a:r>
              <a:rPr lang="en-US"/>
              <a:t> networks can be linearized through certain scalings/weight initializations.</a:t>
            </a:r>
            <a:endParaRPr/>
          </a:p>
          <a:p>
            <a:pPr indent="-317500" lvl="0" marL="457200" rtl="0" algn="l">
              <a:lnSpc>
                <a:spcPct val="115000"/>
              </a:lnSpc>
              <a:spcBef>
                <a:spcPts val="0"/>
              </a:spcBef>
              <a:spcAft>
                <a:spcPts val="0"/>
              </a:spcAft>
              <a:buSzPts val="1400"/>
              <a:buChar char="●"/>
            </a:pPr>
            <a:r>
              <a:rPr lang="en-US"/>
              <a:t>In this paper, we aim to analyze the following:</a:t>
            </a:r>
            <a:endParaRPr/>
          </a:p>
          <a:p>
            <a:pPr indent="-317500" lvl="1" marL="914400" rtl="0" algn="l">
              <a:lnSpc>
                <a:spcPct val="115000"/>
              </a:lnSpc>
              <a:spcBef>
                <a:spcPts val="0"/>
              </a:spcBef>
              <a:spcAft>
                <a:spcPts val="0"/>
              </a:spcAft>
              <a:buSzPts val="1400"/>
              <a:buChar char="○"/>
            </a:pPr>
            <a:r>
              <a:rPr lang="en-US"/>
              <a:t>The behavior of increasing width, shallow networks when </a:t>
            </a:r>
            <a:r>
              <a:rPr lang="en-US"/>
              <a:t>trained with more advanced optimization techniques</a:t>
            </a:r>
            <a:endParaRPr/>
          </a:p>
          <a:p>
            <a:pPr indent="-317500" lvl="1" marL="914400" rtl="0" algn="l">
              <a:lnSpc>
                <a:spcPct val="115000"/>
              </a:lnSpc>
              <a:spcBef>
                <a:spcPts val="0"/>
              </a:spcBef>
              <a:spcAft>
                <a:spcPts val="0"/>
              </a:spcAft>
              <a:buSzPts val="1400"/>
              <a:buChar char="○"/>
            </a:pPr>
            <a:r>
              <a:rPr lang="en-US"/>
              <a:t>The convergence and generalization of shallow networks when trained in various lazy/active regimes. </a:t>
            </a:r>
            <a:endParaRPr/>
          </a:p>
          <a:p>
            <a:pPr indent="0" lvl="0" marL="0" rtl="0" algn="l">
              <a:lnSpc>
                <a:spcPct val="115000"/>
              </a:lnSpc>
              <a:spcBef>
                <a:spcPts val="0"/>
              </a:spcBef>
              <a:spcAft>
                <a:spcPts val="0"/>
              </a:spcAft>
              <a:buNone/>
            </a:pPr>
            <a:r>
              <a:t/>
            </a:r>
            <a:endParaRPr sz="1800"/>
          </a:p>
        </p:txBody>
      </p:sp>
      <p:sp>
        <p:nvSpPr>
          <p:cNvPr id="80" name="Google Shape;80;p15"/>
          <p:cNvSpPr txBox="1"/>
          <p:nvPr>
            <p:ph idx="12" type="sldNum"/>
          </p:nvPr>
        </p:nvSpPr>
        <p:spPr>
          <a:xfrm>
            <a:off x="6553200" y="4683919"/>
            <a:ext cx="2133600" cy="357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sz="10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grpSp>
        <p:nvGrpSpPr>
          <p:cNvPr id="85" name="Google Shape;85;p16"/>
          <p:cNvGrpSpPr/>
          <p:nvPr/>
        </p:nvGrpSpPr>
        <p:grpSpPr>
          <a:xfrm>
            <a:off x="-150" y="4761900"/>
            <a:ext cx="9144000" cy="381600"/>
            <a:chOff x="-150" y="4761900"/>
            <a:chExt cx="9144000" cy="381600"/>
          </a:xfrm>
        </p:grpSpPr>
        <p:sp>
          <p:nvSpPr>
            <p:cNvPr id="86" name="Google Shape;86;p16"/>
            <p:cNvSpPr/>
            <p:nvPr/>
          </p:nvSpPr>
          <p:spPr>
            <a:xfrm>
              <a:off x="-150" y="4761900"/>
              <a:ext cx="9144000" cy="381600"/>
            </a:xfrm>
            <a:prstGeom prst="rect">
              <a:avLst/>
            </a:prstGeom>
            <a:solidFill>
              <a:srgbClr val="002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7" name="Google Shape;87;p16"/>
            <p:cNvPicPr preferRelativeResize="0"/>
            <p:nvPr/>
          </p:nvPicPr>
          <p:blipFill>
            <a:blip r:embed="rId3">
              <a:alphaModFix/>
            </a:blip>
            <a:stretch>
              <a:fillRect/>
            </a:stretch>
          </p:blipFill>
          <p:spPr>
            <a:xfrm>
              <a:off x="84625" y="4830825"/>
              <a:ext cx="1997205" cy="243750"/>
            </a:xfrm>
            <a:prstGeom prst="rect">
              <a:avLst/>
            </a:prstGeom>
            <a:noFill/>
            <a:ln>
              <a:noFill/>
            </a:ln>
          </p:spPr>
        </p:pic>
      </p:grpSp>
      <p:sp>
        <p:nvSpPr>
          <p:cNvPr id="88" name="Google Shape;88;p16"/>
          <p:cNvSpPr txBox="1"/>
          <p:nvPr>
            <p:ph type="title"/>
          </p:nvPr>
        </p:nvSpPr>
        <p:spPr>
          <a:xfrm>
            <a:off x="2275050" y="0"/>
            <a:ext cx="4593600" cy="6924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DecoType Naskh"/>
              <a:buNone/>
            </a:pPr>
            <a:r>
              <a:rPr lang="en-US" sz="2400"/>
              <a:t>Adagrad Optimization</a:t>
            </a:r>
            <a:endParaRPr sz="2400"/>
          </a:p>
        </p:txBody>
      </p:sp>
      <p:sp>
        <p:nvSpPr>
          <p:cNvPr id="89" name="Google Shape;89;p16"/>
          <p:cNvSpPr txBox="1"/>
          <p:nvPr/>
        </p:nvSpPr>
        <p:spPr>
          <a:xfrm>
            <a:off x="247675" y="1150125"/>
            <a:ext cx="5375700" cy="32856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US"/>
              <a:t>Similar to the experiments conducted in Du 2019, we analyzed the behavior of an increasing width, shallow ReLU network using standard gradient descent. In addition, we also analyzed the behavior of the network using Adagrad optimization. </a:t>
            </a:r>
            <a:endParaRPr/>
          </a:p>
          <a:p>
            <a:pPr indent="-317500" lvl="0" marL="457200" rtl="0" algn="l">
              <a:lnSpc>
                <a:spcPct val="115000"/>
              </a:lnSpc>
              <a:spcBef>
                <a:spcPts val="0"/>
              </a:spcBef>
              <a:spcAft>
                <a:spcPts val="0"/>
              </a:spcAft>
              <a:buSzPts val="1400"/>
              <a:buChar char="●"/>
            </a:pPr>
            <a:r>
              <a:rPr lang="en-US"/>
              <a:t>We found that in both cases, as the network width increased, both the training errors over time and the change in model parameters, decreased. However, in the case of Adagrad optimization, we saw faster convergence for large width networks, and a slower convergence for small width networks, compared to that of SGD. </a:t>
            </a:r>
            <a:endParaRPr/>
          </a:p>
          <a:p>
            <a:pPr indent="0" lvl="0" marL="0" rtl="0" algn="l">
              <a:lnSpc>
                <a:spcPct val="115000"/>
              </a:lnSpc>
              <a:spcBef>
                <a:spcPts val="0"/>
              </a:spcBef>
              <a:spcAft>
                <a:spcPts val="0"/>
              </a:spcAft>
              <a:buNone/>
            </a:pPr>
            <a:r>
              <a:t/>
            </a:r>
            <a:endParaRPr sz="1800"/>
          </a:p>
        </p:txBody>
      </p:sp>
      <p:pic>
        <p:nvPicPr>
          <p:cNvPr id="90" name="Google Shape;90;p16"/>
          <p:cNvPicPr preferRelativeResize="0"/>
          <p:nvPr/>
        </p:nvPicPr>
        <p:blipFill>
          <a:blip r:embed="rId4">
            <a:alphaModFix/>
          </a:blip>
          <a:stretch>
            <a:fillRect/>
          </a:stretch>
        </p:blipFill>
        <p:spPr>
          <a:xfrm>
            <a:off x="5932730" y="2225550"/>
            <a:ext cx="2958445" cy="692400"/>
          </a:xfrm>
          <a:prstGeom prst="rect">
            <a:avLst/>
          </a:prstGeom>
          <a:noFill/>
          <a:ln>
            <a:noFill/>
          </a:ln>
        </p:spPr>
      </p:pic>
      <p:sp>
        <p:nvSpPr>
          <p:cNvPr id="91" name="Google Shape;91;p16"/>
          <p:cNvSpPr txBox="1"/>
          <p:nvPr>
            <p:ph idx="12" type="sldNum"/>
          </p:nvPr>
        </p:nvSpPr>
        <p:spPr>
          <a:xfrm>
            <a:off x="6553200" y="4683919"/>
            <a:ext cx="2133600" cy="357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sz="10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grpSp>
        <p:nvGrpSpPr>
          <p:cNvPr id="96" name="Google Shape;96;p17"/>
          <p:cNvGrpSpPr/>
          <p:nvPr/>
        </p:nvGrpSpPr>
        <p:grpSpPr>
          <a:xfrm>
            <a:off x="-150" y="4761900"/>
            <a:ext cx="9144000" cy="381600"/>
            <a:chOff x="-150" y="4761900"/>
            <a:chExt cx="9144000" cy="381600"/>
          </a:xfrm>
        </p:grpSpPr>
        <p:sp>
          <p:nvSpPr>
            <p:cNvPr id="97" name="Google Shape;97;p17"/>
            <p:cNvSpPr/>
            <p:nvPr/>
          </p:nvSpPr>
          <p:spPr>
            <a:xfrm>
              <a:off x="-150" y="4761900"/>
              <a:ext cx="9144000" cy="381600"/>
            </a:xfrm>
            <a:prstGeom prst="rect">
              <a:avLst/>
            </a:prstGeom>
            <a:solidFill>
              <a:srgbClr val="002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8" name="Google Shape;98;p17"/>
            <p:cNvPicPr preferRelativeResize="0"/>
            <p:nvPr/>
          </p:nvPicPr>
          <p:blipFill>
            <a:blip r:embed="rId3">
              <a:alphaModFix/>
            </a:blip>
            <a:stretch>
              <a:fillRect/>
            </a:stretch>
          </p:blipFill>
          <p:spPr>
            <a:xfrm>
              <a:off x="84625" y="4830825"/>
              <a:ext cx="1997205" cy="243750"/>
            </a:xfrm>
            <a:prstGeom prst="rect">
              <a:avLst/>
            </a:prstGeom>
            <a:noFill/>
            <a:ln>
              <a:noFill/>
            </a:ln>
          </p:spPr>
        </p:pic>
      </p:grpSp>
      <p:sp>
        <p:nvSpPr>
          <p:cNvPr id="99" name="Google Shape;99;p17"/>
          <p:cNvSpPr txBox="1"/>
          <p:nvPr>
            <p:ph type="title"/>
          </p:nvPr>
        </p:nvSpPr>
        <p:spPr>
          <a:xfrm>
            <a:off x="2275050" y="0"/>
            <a:ext cx="4593600" cy="6924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DecoType Naskh"/>
              <a:buNone/>
            </a:pPr>
            <a:r>
              <a:rPr lang="en-US" sz="2400"/>
              <a:t>SGD/Adagrad </a:t>
            </a:r>
            <a:r>
              <a:rPr lang="en-US" sz="2400"/>
              <a:t>Comparison</a:t>
            </a:r>
            <a:endParaRPr sz="2400"/>
          </a:p>
        </p:txBody>
      </p:sp>
      <p:pic>
        <p:nvPicPr>
          <p:cNvPr id="100" name="Google Shape;100;p17"/>
          <p:cNvPicPr preferRelativeResize="0"/>
          <p:nvPr/>
        </p:nvPicPr>
        <p:blipFill>
          <a:blip r:embed="rId4">
            <a:alphaModFix/>
          </a:blip>
          <a:stretch>
            <a:fillRect/>
          </a:stretch>
        </p:blipFill>
        <p:spPr>
          <a:xfrm>
            <a:off x="1339925" y="1014263"/>
            <a:ext cx="2186400" cy="1639800"/>
          </a:xfrm>
          <a:prstGeom prst="rect">
            <a:avLst/>
          </a:prstGeom>
          <a:noFill/>
          <a:ln>
            <a:noFill/>
          </a:ln>
        </p:spPr>
      </p:pic>
      <p:pic>
        <p:nvPicPr>
          <p:cNvPr id="101" name="Google Shape;101;p17"/>
          <p:cNvPicPr preferRelativeResize="0"/>
          <p:nvPr/>
        </p:nvPicPr>
        <p:blipFill>
          <a:blip r:embed="rId5">
            <a:alphaModFix/>
          </a:blip>
          <a:stretch>
            <a:fillRect/>
          </a:stretch>
        </p:blipFill>
        <p:spPr>
          <a:xfrm>
            <a:off x="3773972" y="1014263"/>
            <a:ext cx="2186391" cy="1639800"/>
          </a:xfrm>
          <a:prstGeom prst="rect">
            <a:avLst/>
          </a:prstGeom>
          <a:noFill/>
          <a:ln>
            <a:noFill/>
          </a:ln>
        </p:spPr>
      </p:pic>
      <p:pic>
        <p:nvPicPr>
          <p:cNvPr id="102" name="Google Shape;102;p17"/>
          <p:cNvPicPr preferRelativeResize="0"/>
          <p:nvPr/>
        </p:nvPicPr>
        <p:blipFill>
          <a:blip r:embed="rId6">
            <a:alphaModFix/>
          </a:blip>
          <a:stretch>
            <a:fillRect/>
          </a:stretch>
        </p:blipFill>
        <p:spPr>
          <a:xfrm>
            <a:off x="1339925" y="2975913"/>
            <a:ext cx="2186400" cy="1639800"/>
          </a:xfrm>
          <a:prstGeom prst="rect">
            <a:avLst/>
          </a:prstGeom>
          <a:noFill/>
          <a:ln>
            <a:noFill/>
          </a:ln>
        </p:spPr>
      </p:pic>
      <p:pic>
        <p:nvPicPr>
          <p:cNvPr id="103" name="Google Shape;103;p17"/>
          <p:cNvPicPr preferRelativeResize="0"/>
          <p:nvPr/>
        </p:nvPicPr>
        <p:blipFill>
          <a:blip r:embed="rId7">
            <a:alphaModFix/>
          </a:blip>
          <a:stretch>
            <a:fillRect/>
          </a:stretch>
        </p:blipFill>
        <p:spPr>
          <a:xfrm>
            <a:off x="3773976" y="2975926"/>
            <a:ext cx="2186374" cy="1639775"/>
          </a:xfrm>
          <a:prstGeom prst="rect">
            <a:avLst/>
          </a:prstGeom>
          <a:noFill/>
          <a:ln>
            <a:noFill/>
          </a:ln>
        </p:spPr>
      </p:pic>
      <p:pic>
        <p:nvPicPr>
          <p:cNvPr id="104" name="Google Shape;104;p17"/>
          <p:cNvPicPr preferRelativeResize="0"/>
          <p:nvPr/>
        </p:nvPicPr>
        <p:blipFill>
          <a:blip r:embed="rId8">
            <a:alphaModFix/>
          </a:blip>
          <a:stretch>
            <a:fillRect/>
          </a:stretch>
        </p:blipFill>
        <p:spPr>
          <a:xfrm>
            <a:off x="6208001" y="2975913"/>
            <a:ext cx="2186375" cy="1639787"/>
          </a:xfrm>
          <a:prstGeom prst="rect">
            <a:avLst/>
          </a:prstGeom>
          <a:noFill/>
          <a:ln>
            <a:noFill/>
          </a:ln>
        </p:spPr>
      </p:pic>
      <p:sp>
        <p:nvSpPr>
          <p:cNvPr id="105" name="Google Shape;105;p17"/>
          <p:cNvSpPr txBox="1"/>
          <p:nvPr/>
        </p:nvSpPr>
        <p:spPr>
          <a:xfrm>
            <a:off x="389375" y="1634063"/>
            <a:ext cx="70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SGD:</a:t>
            </a:r>
            <a:endParaRPr/>
          </a:p>
        </p:txBody>
      </p:sp>
      <p:sp>
        <p:nvSpPr>
          <p:cNvPr id="106" name="Google Shape;106;p17"/>
          <p:cNvSpPr txBox="1"/>
          <p:nvPr/>
        </p:nvSpPr>
        <p:spPr>
          <a:xfrm>
            <a:off x="265475" y="3595713"/>
            <a:ext cx="95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Adagrad:</a:t>
            </a:r>
            <a:endParaRPr/>
          </a:p>
        </p:txBody>
      </p:sp>
      <p:pic>
        <p:nvPicPr>
          <p:cNvPr id="107" name="Google Shape;107;p17"/>
          <p:cNvPicPr preferRelativeResize="0"/>
          <p:nvPr/>
        </p:nvPicPr>
        <p:blipFill>
          <a:blip r:embed="rId9">
            <a:alphaModFix/>
          </a:blip>
          <a:stretch>
            <a:fillRect/>
          </a:stretch>
        </p:blipFill>
        <p:spPr>
          <a:xfrm>
            <a:off x="6073612" y="1576987"/>
            <a:ext cx="2652963" cy="514350"/>
          </a:xfrm>
          <a:prstGeom prst="rect">
            <a:avLst/>
          </a:prstGeom>
          <a:noFill/>
          <a:ln>
            <a:noFill/>
          </a:ln>
        </p:spPr>
      </p:pic>
      <p:sp>
        <p:nvSpPr>
          <p:cNvPr id="108" name="Google Shape;108;p17"/>
          <p:cNvSpPr txBox="1"/>
          <p:nvPr>
            <p:ph idx="12" type="sldNum"/>
          </p:nvPr>
        </p:nvSpPr>
        <p:spPr>
          <a:xfrm>
            <a:off x="6553200" y="4683919"/>
            <a:ext cx="2133600" cy="357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sz="10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grpSp>
        <p:nvGrpSpPr>
          <p:cNvPr id="113" name="Google Shape;113;p18"/>
          <p:cNvGrpSpPr/>
          <p:nvPr/>
        </p:nvGrpSpPr>
        <p:grpSpPr>
          <a:xfrm>
            <a:off x="-150" y="4761900"/>
            <a:ext cx="9144000" cy="381600"/>
            <a:chOff x="-150" y="4761900"/>
            <a:chExt cx="9144000" cy="381600"/>
          </a:xfrm>
        </p:grpSpPr>
        <p:sp>
          <p:nvSpPr>
            <p:cNvPr id="114" name="Google Shape;114;p18"/>
            <p:cNvSpPr/>
            <p:nvPr/>
          </p:nvSpPr>
          <p:spPr>
            <a:xfrm>
              <a:off x="-150" y="4761900"/>
              <a:ext cx="9144000" cy="381600"/>
            </a:xfrm>
            <a:prstGeom prst="rect">
              <a:avLst/>
            </a:prstGeom>
            <a:solidFill>
              <a:srgbClr val="002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5" name="Google Shape;115;p18"/>
            <p:cNvPicPr preferRelativeResize="0"/>
            <p:nvPr/>
          </p:nvPicPr>
          <p:blipFill>
            <a:blip r:embed="rId3">
              <a:alphaModFix/>
            </a:blip>
            <a:stretch>
              <a:fillRect/>
            </a:stretch>
          </p:blipFill>
          <p:spPr>
            <a:xfrm>
              <a:off x="84625" y="4830825"/>
              <a:ext cx="1997205" cy="243750"/>
            </a:xfrm>
            <a:prstGeom prst="rect">
              <a:avLst/>
            </a:prstGeom>
            <a:noFill/>
            <a:ln>
              <a:noFill/>
            </a:ln>
          </p:spPr>
        </p:pic>
      </p:grpSp>
      <p:sp>
        <p:nvSpPr>
          <p:cNvPr id="116" name="Google Shape;116;p18"/>
          <p:cNvSpPr txBox="1"/>
          <p:nvPr>
            <p:ph type="title"/>
          </p:nvPr>
        </p:nvSpPr>
        <p:spPr>
          <a:xfrm>
            <a:off x="2275050" y="0"/>
            <a:ext cx="4593600" cy="6924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DecoType Naskh"/>
              <a:buNone/>
            </a:pPr>
            <a:r>
              <a:rPr lang="en-US" sz="2400"/>
              <a:t>RMSProp</a:t>
            </a:r>
            <a:r>
              <a:rPr lang="en-US" sz="2400"/>
              <a:t> Optimization</a:t>
            </a:r>
            <a:endParaRPr sz="2400"/>
          </a:p>
        </p:txBody>
      </p:sp>
      <p:sp>
        <p:nvSpPr>
          <p:cNvPr id="117" name="Google Shape;117;p18"/>
          <p:cNvSpPr txBox="1"/>
          <p:nvPr/>
        </p:nvSpPr>
        <p:spPr>
          <a:xfrm>
            <a:off x="247675" y="1150125"/>
            <a:ext cx="5375700" cy="32856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US"/>
              <a:t>Despite the </a:t>
            </a:r>
            <a:r>
              <a:rPr lang="en-US"/>
              <a:t>flexibility</a:t>
            </a:r>
            <a:r>
              <a:rPr lang="en-US"/>
              <a:t> gained by Adagrad optimization through the dynamic tuning of our model’s learning rates, the accumulation of squared gradients can lead to a </a:t>
            </a:r>
            <a:r>
              <a:rPr lang="en-US"/>
              <a:t>suboptimal</a:t>
            </a:r>
            <a:r>
              <a:rPr lang="en-US"/>
              <a:t> stopping point in our network’s training</a:t>
            </a:r>
            <a:r>
              <a:rPr lang="en-US"/>
              <a:t>. </a:t>
            </a:r>
            <a:endParaRPr/>
          </a:p>
          <a:p>
            <a:pPr indent="-317500" lvl="0" marL="457200" rtl="0" algn="l">
              <a:lnSpc>
                <a:spcPct val="115000"/>
              </a:lnSpc>
              <a:spcBef>
                <a:spcPts val="0"/>
              </a:spcBef>
              <a:spcAft>
                <a:spcPts val="0"/>
              </a:spcAft>
              <a:buSzPts val="1400"/>
              <a:buChar char="●"/>
            </a:pPr>
            <a:r>
              <a:rPr lang="en-US"/>
              <a:t>RMSProp tries to address this by using an exponential moving average of squared gradients. </a:t>
            </a:r>
            <a:endParaRPr/>
          </a:p>
          <a:p>
            <a:pPr indent="-317500" lvl="0" marL="457200" rtl="0" algn="l">
              <a:lnSpc>
                <a:spcPct val="115000"/>
              </a:lnSpc>
              <a:spcBef>
                <a:spcPts val="0"/>
              </a:spcBef>
              <a:spcAft>
                <a:spcPts val="0"/>
              </a:spcAft>
              <a:buSzPts val="1400"/>
              <a:buChar char="●"/>
            </a:pPr>
            <a:r>
              <a:rPr lang="en-US"/>
              <a:t>By training our model through this optimization scheme, we found undesirable outcomes in the way the learning rate is tuned over time, and the overall convergence of our model, when compared to both SGD and Adagrad optimization.</a:t>
            </a:r>
            <a:endParaRPr/>
          </a:p>
          <a:p>
            <a:pPr indent="0" lvl="0" marL="0" rtl="0" algn="l">
              <a:lnSpc>
                <a:spcPct val="115000"/>
              </a:lnSpc>
              <a:spcBef>
                <a:spcPts val="0"/>
              </a:spcBef>
              <a:spcAft>
                <a:spcPts val="0"/>
              </a:spcAft>
              <a:buNone/>
            </a:pPr>
            <a:r>
              <a:t/>
            </a:r>
            <a:endParaRPr sz="1800"/>
          </a:p>
        </p:txBody>
      </p:sp>
      <p:pic>
        <p:nvPicPr>
          <p:cNvPr id="118" name="Google Shape;118;p18"/>
          <p:cNvPicPr preferRelativeResize="0"/>
          <p:nvPr/>
        </p:nvPicPr>
        <p:blipFill>
          <a:blip r:embed="rId4">
            <a:alphaModFix/>
          </a:blip>
          <a:stretch>
            <a:fillRect/>
          </a:stretch>
        </p:blipFill>
        <p:spPr>
          <a:xfrm>
            <a:off x="5623375" y="1150125"/>
            <a:ext cx="1772150" cy="1329100"/>
          </a:xfrm>
          <a:prstGeom prst="rect">
            <a:avLst/>
          </a:prstGeom>
          <a:noFill/>
          <a:ln>
            <a:noFill/>
          </a:ln>
        </p:spPr>
      </p:pic>
      <p:pic>
        <p:nvPicPr>
          <p:cNvPr id="119" name="Google Shape;119;p18"/>
          <p:cNvPicPr preferRelativeResize="0"/>
          <p:nvPr/>
        </p:nvPicPr>
        <p:blipFill>
          <a:blip r:embed="rId5">
            <a:alphaModFix/>
          </a:blip>
          <a:stretch>
            <a:fillRect/>
          </a:stretch>
        </p:blipFill>
        <p:spPr>
          <a:xfrm>
            <a:off x="7371719" y="1150121"/>
            <a:ext cx="1772127" cy="1329100"/>
          </a:xfrm>
          <a:prstGeom prst="rect">
            <a:avLst/>
          </a:prstGeom>
          <a:noFill/>
          <a:ln>
            <a:noFill/>
          </a:ln>
        </p:spPr>
      </p:pic>
      <p:pic>
        <p:nvPicPr>
          <p:cNvPr id="120" name="Google Shape;120;p18"/>
          <p:cNvPicPr preferRelativeResize="0"/>
          <p:nvPr/>
        </p:nvPicPr>
        <p:blipFill>
          <a:blip r:embed="rId6">
            <a:alphaModFix/>
          </a:blip>
          <a:stretch>
            <a:fillRect/>
          </a:stretch>
        </p:blipFill>
        <p:spPr>
          <a:xfrm>
            <a:off x="6510075" y="2479223"/>
            <a:ext cx="1772125" cy="1329099"/>
          </a:xfrm>
          <a:prstGeom prst="rect">
            <a:avLst/>
          </a:prstGeom>
          <a:noFill/>
          <a:ln>
            <a:noFill/>
          </a:ln>
        </p:spPr>
      </p:pic>
      <p:sp>
        <p:nvSpPr>
          <p:cNvPr id="121" name="Google Shape;121;p18"/>
          <p:cNvSpPr txBox="1"/>
          <p:nvPr>
            <p:ph idx="12" type="sldNum"/>
          </p:nvPr>
        </p:nvSpPr>
        <p:spPr>
          <a:xfrm>
            <a:off x="6553200" y="4683919"/>
            <a:ext cx="2133600" cy="357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sz="10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2400"/>
              <a:t>Analyzing Overparameterized Neural Networks and their performance</a:t>
            </a:r>
            <a:endParaRPr sz="2400"/>
          </a:p>
        </p:txBody>
      </p:sp>
      <p:sp>
        <p:nvSpPr>
          <p:cNvPr id="128" name="Google Shape;128;p19"/>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317500" lvl="0" marL="457200" rtl="0" algn="l">
              <a:spcBef>
                <a:spcPts val="360"/>
              </a:spcBef>
              <a:spcAft>
                <a:spcPts val="0"/>
              </a:spcAft>
              <a:buClr>
                <a:srgbClr val="000000"/>
              </a:buClr>
              <a:buSzPts val="1400"/>
              <a:buChar char="●"/>
            </a:pPr>
            <a:r>
              <a:rPr lang="en-US" sz="1400">
                <a:solidFill>
                  <a:srgbClr val="000000"/>
                </a:solidFill>
              </a:rPr>
              <a:t>We have demonstrated experimentally that increasing network width with SGD and Adagrad (not RMSProp) decreases the training error over time.</a:t>
            </a:r>
            <a:endParaRPr sz="1400">
              <a:solidFill>
                <a:srgbClr val="000000"/>
              </a:solidFill>
            </a:endParaRPr>
          </a:p>
          <a:p>
            <a:pPr indent="-317500" lvl="0" marL="457200" rtl="0" algn="l">
              <a:spcBef>
                <a:spcPts val="0"/>
              </a:spcBef>
              <a:spcAft>
                <a:spcPts val="0"/>
              </a:spcAft>
              <a:buClr>
                <a:srgbClr val="000000"/>
              </a:buClr>
              <a:buSzPts val="1400"/>
              <a:buChar char="●"/>
            </a:pPr>
            <a:r>
              <a:rPr lang="en-US" sz="1400">
                <a:solidFill>
                  <a:srgbClr val="000000"/>
                </a:solidFill>
              </a:rPr>
              <a:t>In Du 2019, they have shown that this phenomenon appears almost akin to convex optimization, where you can reach a global minimum, assuming your learning rates are also optimized (i.e. don’t overshoot, a problem in traditional SGD, but improved with Adagrad).</a:t>
            </a:r>
            <a:endParaRPr sz="1400">
              <a:solidFill>
                <a:srgbClr val="000000"/>
              </a:solidFill>
            </a:endParaRPr>
          </a:p>
          <a:p>
            <a:pPr indent="-317500" lvl="0" marL="457200" rtl="0" algn="l">
              <a:spcBef>
                <a:spcPts val="0"/>
              </a:spcBef>
              <a:spcAft>
                <a:spcPts val="0"/>
              </a:spcAft>
              <a:buClr>
                <a:srgbClr val="000000"/>
              </a:buClr>
              <a:buSzPts val="1400"/>
              <a:buChar char="●"/>
            </a:pPr>
            <a:r>
              <a:rPr lang="en-US" sz="1400">
                <a:solidFill>
                  <a:srgbClr val="000000"/>
                </a:solidFill>
              </a:rPr>
              <a:t>This is a curious phenomenon, in that traditionally neural networks are not functionally speaking convex.  Practically speaking, that means that you can get stuck in local minima and never converge to the true minimum, which is corroborated by the results by Du and Arora.</a:t>
            </a:r>
            <a:endParaRPr sz="1400">
              <a:solidFill>
                <a:srgbClr val="000000"/>
              </a:solidFill>
            </a:endParaRPr>
          </a:p>
          <a:p>
            <a:pPr indent="-317500" lvl="0" marL="457200" rtl="0" algn="l">
              <a:spcBef>
                <a:spcPts val="0"/>
              </a:spcBef>
              <a:spcAft>
                <a:spcPts val="0"/>
              </a:spcAft>
              <a:buClr>
                <a:srgbClr val="000000"/>
              </a:buClr>
              <a:buSzPts val="1400"/>
              <a:buChar char="●"/>
            </a:pPr>
            <a:r>
              <a:rPr lang="en-US" sz="1400">
                <a:solidFill>
                  <a:srgbClr val="000000"/>
                </a:solidFill>
              </a:rPr>
              <a:t>Nevertheless, this phenomenon needs to be studied more, and additional studies and methods have been performed and developed to understand overparameterized optimization better.</a:t>
            </a:r>
            <a:endParaRPr sz="1400">
              <a:solidFill>
                <a:srgbClr val="000000"/>
              </a:solidFill>
            </a:endParaRPr>
          </a:p>
          <a:p>
            <a:pPr indent="-317500" lvl="0" marL="457200" rtl="0" algn="l">
              <a:spcBef>
                <a:spcPts val="0"/>
              </a:spcBef>
              <a:spcAft>
                <a:spcPts val="0"/>
              </a:spcAft>
              <a:buClr>
                <a:srgbClr val="000000"/>
              </a:buClr>
              <a:buSzPts val="1400"/>
              <a:buChar char="●"/>
            </a:pPr>
            <a:r>
              <a:rPr lang="en-US" sz="1400">
                <a:solidFill>
                  <a:srgbClr val="000000"/>
                </a:solidFill>
              </a:rPr>
              <a:t>One method, discussed in the next slide, is the Neural Tangent Kernel (NTK), which allows the study of neural networks using mathematical functions rather than parameters.</a:t>
            </a:r>
            <a:endParaRPr sz="1400">
              <a:solidFill>
                <a:srgbClr val="000000"/>
              </a:solidFill>
            </a:endParaRPr>
          </a:p>
        </p:txBody>
      </p:sp>
      <p:grpSp>
        <p:nvGrpSpPr>
          <p:cNvPr id="129" name="Google Shape;129;p19"/>
          <p:cNvGrpSpPr/>
          <p:nvPr/>
        </p:nvGrpSpPr>
        <p:grpSpPr>
          <a:xfrm>
            <a:off x="-150" y="4761900"/>
            <a:ext cx="9144000" cy="381600"/>
            <a:chOff x="-150" y="4761900"/>
            <a:chExt cx="9144000" cy="381600"/>
          </a:xfrm>
        </p:grpSpPr>
        <p:sp>
          <p:nvSpPr>
            <p:cNvPr id="130" name="Google Shape;130;p19"/>
            <p:cNvSpPr/>
            <p:nvPr/>
          </p:nvSpPr>
          <p:spPr>
            <a:xfrm>
              <a:off x="-150" y="4761900"/>
              <a:ext cx="9144000" cy="381600"/>
            </a:xfrm>
            <a:prstGeom prst="rect">
              <a:avLst/>
            </a:prstGeom>
            <a:solidFill>
              <a:srgbClr val="002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1" name="Google Shape;131;p19"/>
            <p:cNvPicPr preferRelativeResize="0"/>
            <p:nvPr/>
          </p:nvPicPr>
          <p:blipFill>
            <a:blip r:embed="rId3">
              <a:alphaModFix/>
            </a:blip>
            <a:stretch>
              <a:fillRect/>
            </a:stretch>
          </p:blipFill>
          <p:spPr>
            <a:xfrm>
              <a:off x="84625" y="4830825"/>
              <a:ext cx="1997205" cy="243750"/>
            </a:xfrm>
            <a:prstGeom prst="rect">
              <a:avLst/>
            </a:prstGeom>
            <a:noFill/>
            <a:ln>
              <a:noFill/>
            </a:ln>
          </p:spPr>
        </p:pic>
      </p:grpSp>
      <p:sp>
        <p:nvSpPr>
          <p:cNvPr id="132" name="Google Shape;132;p19"/>
          <p:cNvSpPr txBox="1"/>
          <p:nvPr>
            <p:ph idx="12" type="sldNum"/>
          </p:nvPr>
        </p:nvSpPr>
        <p:spPr>
          <a:xfrm>
            <a:off x="6553200" y="4683919"/>
            <a:ext cx="2133600" cy="357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sz="10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6858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2400"/>
              <a:t>Neural Tangent Kernels (NTK)</a:t>
            </a:r>
            <a:endParaRPr sz="2400"/>
          </a:p>
        </p:txBody>
      </p:sp>
      <p:sp>
        <p:nvSpPr>
          <p:cNvPr id="139" name="Google Shape;139;p20"/>
          <p:cNvSpPr txBox="1"/>
          <p:nvPr>
            <p:ph idx="1" type="body"/>
          </p:nvPr>
        </p:nvSpPr>
        <p:spPr>
          <a:xfrm>
            <a:off x="457200" y="879625"/>
            <a:ext cx="8229600" cy="3715200"/>
          </a:xfrm>
          <a:prstGeom prst="rect">
            <a:avLst/>
          </a:prstGeom>
        </p:spPr>
        <p:txBody>
          <a:bodyPr anchorCtr="0" anchor="t" bIns="45700" lIns="91425" spcFirstLastPara="1" rIns="91425" wrap="square" tIns="45700">
            <a:noAutofit/>
          </a:bodyPr>
          <a:lstStyle/>
          <a:p>
            <a:pPr indent="-304800" lvl="0" marL="457200" rtl="0" algn="l">
              <a:spcBef>
                <a:spcPts val="0"/>
              </a:spcBef>
              <a:spcAft>
                <a:spcPts val="0"/>
              </a:spcAft>
              <a:buSzPts val="1200"/>
              <a:buChar char="●"/>
            </a:pPr>
            <a:r>
              <a:rPr lang="en-US" sz="1200">
                <a:solidFill>
                  <a:schemeClr val="dk1"/>
                </a:solidFill>
              </a:rPr>
              <a:t>Infinite-width neural networks on training with gradient descent optimization can be computed using the NTK function.</a:t>
            </a:r>
            <a:endParaRPr sz="1200">
              <a:solidFill>
                <a:schemeClr val="dk1"/>
              </a:solidFill>
            </a:endParaRPr>
          </a:p>
          <a:p>
            <a:pPr indent="-304800" lvl="0" marL="457200" rtl="0" algn="l">
              <a:spcBef>
                <a:spcPts val="0"/>
              </a:spcBef>
              <a:spcAft>
                <a:spcPts val="0"/>
              </a:spcAft>
              <a:buSzPts val="1200"/>
              <a:buChar char="●"/>
            </a:pPr>
            <a:r>
              <a:rPr lang="en-US" sz="1200">
                <a:solidFill>
                  <a:schemeClr val="dk1"/>
                </a:solidFill>
              </a:rPr>
              <a:t>The NTK can be studied in function space, rather than solely in parameter space, and can be used to approximate an infinite-width neural network (helpful to understand why increasing layer width improves training performance).</a:t>
            </a:r>
            <a:endParaRPr sz="1200">
              <a:solidFill>
                <a:schemeClr val="dk1"/>
              </a:solidFill>
            </a:endParaRPr>
          </a:p>
          <a:p>
            <a:pPr indent="-304800" lvl="0" marL="457200" rtl="0" algn="l">
              <a:spcBef>
                <a:spcPts val="0"/>
              </a:spcBef>
              <a:spcAft>
                <a:spcPts val="0"/>
              </a:spcAft>
              <a:buClr>
                <a:schemeClr val="dk1"/>
              </a:buClr>
              <a:buSzPts val="1200"/>
              <a:buChar char="●"/>
            </a:pPr>
            <a:r>
              <a:rPr lang="en-US" sz="1200">
                <a:solidFill>
                  <a:schemeClr val="dk1"/>
                </a:solidFill>
              </a:rPr>
              <a:t>The NTK describes how the gradient descent evolves over time. </a:t>
            </a:r>
            <a:endParaRPr sz="1200">
              <a:solidFill>
                <a:schemeClr val="dk1"/>
              </a:solidFill>
            </a:endParaRPr>
          </a:p>
          <a:p>
            <a:pPr indent="-304800" lvl="0" marL="457200" rtl="0" algn="l">
              <a:spcBef>
                <a:spcPts val="0"/>
              </a:spcBef>
              <a:spcAft>
                <a:spcPts val="0"/>
              </a:spcAft>
              <a:buClr>
                <a:schemeClr val="dk1"/>
              </a:buClr>
              <a:buSzPts val="1200"/>
              <a:buChar char="●"/>
            </a:pPr>
            <a:r>
              <a:rPr lang="en-US" sz="1200">
                <a:solidFill>
                  <a:schemeClr val="dk1"/>
                </a:solidFill>
              </a:rPr>
              <a:t>Experiments help compare prediction of NTK theory with the </a:t>
            </a:r>
            <a:r>
              <a:rPr lang="en-US" sz="1200">
                <a:solidFill>
                  <a:schemeClr val="dk1"/>
                </a:solidFill>
              </a:rPr>
              <a:t>result</a:t>
            </a:r>
            <a:r>
              <a:rPr lang="en-US" sz="1200">
                <a:solidFill>
                  <a:schemeClr val="dk1"/>
                </a:solidFill>
              </a:rPr>
              <a:t> of training an ensemble of networks and observed agreement in the plot.</a:t>
            </a:r>
            <a:endParaRPr sz="1200">
              <a:solidFill>
                <a:schemeClr val="dk1"/>
              </a:solidFill>
            </a:endParaRPr>
          </a:p>
          <a:p>
            <a:pPr indent="0" lvl="0" marL="457200" rtl="0" algn="l">
              <a:spcBef>
                <a:spcPts val="0"/>
              </a:spcBef>
              <a:spcAft>
                <a:spcPts val="0"/>
              </a:spcAft>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360"/>
              </a:spcBef>
              <a:spcAft>
                <a:spcPts val="0"/>
              </a:spcAft>
              <a:buNone/>
            </a:pPr>
            <a:r>
              <a:t/>
            </a:r>
            <a:endParaRPr/>
          </a:p>
        </p:txBody>
      </p:sp>
      <p:grpSp>
        <p:nvGrpSpPr>
          <p:cNvPr id="140" name="Google Shape;140;p20"/>
          <p:cNvGrpSpPr/>
          <p:nvPr/>
        </p:nvGrpSpPr>
        <p:grpSpPr>
          <a:xfrm>
            <a:off x="-150" y="4761900"/>
            <a:ext cx="9144000" cy="381600"/>
            <a:chOff x="-150" y="4761900"/>
            <a:chExt cx="9144000" cy="381600"/>
          </a:xfrm>
        </p:grpSpPr>
        <p:sp>
          <p:nvSpPr>
            <p:cNvPr id="141" name="Google Shape;141;p20"/>
            <p:cNvSpPr/>
            <p:nvPr/>
          </p:nvSpPr>
          <p:spPr>
            <a:xfrm>
              <a:off x="-150" y="4761900"/>
              <a:ext cx="9144000" cy="381600"/>
            </a:xfrm>
            <a:prstGeom prst="rect">
              <a:avLst/>
            </a:prstGeom>
            <a:solidFill>
              <a:srgbClr val="002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2" name="Google Shape;142;p20"/>
            <p:cNvPicPr preferRelativeResize="0"/>
            <p:nvPr/>
          </p:nvPicPr>
          <p:blipFill>
            <a:blip r:embed="rId3">
              <a:alphaModFix/>
            </a:blip>
            <a:stretch>
              <a:fillRect/>
            </a:stretch>
          </p:blipFill>
          <p:spPr>
            <a:xfrm>
              <a:off x="84625" y="4830825"/>
              <a:ext cx="1997205" cy="243750"/>
            </a:xfrm>
            <a:prstGeom prst="rect">
              <a:avLst/>
            </a:prstGeom>
            <a:noFill/>
            <a:ln>
              <a:noFill/>
            </a:ln>
          </p:spPr>
        </p:pic>
      </p:grpSp>
      <p:pic>
        <p:nvPicPr>
          <p:cNvPr id="143" name="Google Shape;143;p20"/>
          <p:cNvPicPr preferRelativeResize="0"/>
          <p:nvPr/>
        </p:nvPicPr>
        <p:blipFill>
          <a:blip r:embed="rId4">
            <a:alphaModFix/>
          </a:blip>
          <a:stretch>
            <a:fillRect/>
          </a:stretch>
        </p:blipFill>
        <p:spPr>
          <a:xfrm>
            <a:off x="1872775" y="2651950"/>
            <a:ext cx="5731601" cy="2109950"/>
          </a:xfrm>
          <a:prstGeom prst="rect">
            <a:avLst/>
          </a:prstGeom>
          <a:noFill/>
          <a:ln>
            <a:noFill/>
          </a:ln>
        </p:spPr>
      </p:pic>
      <p:sp>
        <p:nvSpPr>
          <p:cNvPr id="144" name="Google Shape;144;p20"/>
          <p:cNvSpPr txBox="1"/>
          <p:nvPr>
            <p:ph idx="12" type="sldNum"/>
          </p:nvPr>
        </p:nvSpPr>
        <p:spPr>
          <a:xfrm>
            <a:off x="6703200" y="4774194"/>
            <a:ext cx="2133600" cy="357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fld id="{00000000-1234-1234-1234-123412341234}" type="slidenum">
              <a:rPr lang="en-US">
                <a:solidFill>
                  <a:srgbClr val="000000"/>
                </a:solidFill>
              </a:rPr>
              <a:t>‹#›</a:t>
            </a:fld>
            <a:endParaRPr sz="10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Overview of Lazy Training</a:t>
            </a:r>
            <a:endParaRPr/>
          </a:p>
        </p:txBody>
      </p:sp>
      <p:sp>
        <p:nvSpPr>
          <p:cNvPr id="151" name="Google Shape;151;p21"/>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311150" lvl="0" marL="457200" rtl="0" algn="l">
              <a:spcBef>
                <a:spcPts val="360"/>
              </a:spcBef>
              <a:spcAft>
                <a:spcPts val="0"/>
              </a:spcAft>
              <a:buClr>
                <a:srgbClr val="000000"/>
              </a:buClr>
              <a:buSzPts val="1300"/>
              <a:buChar char="●"/>
            </a:pPr>
            <a:r>
              <a:rPr lang="en-US" sz="1300">
                <a:solidFill>
                  <a:srgbClr val="000000"/>
                </a:solidFill>
              </a:rPr>
              <a:t>So far we have seen that wide networks, by using gradient descent, can minimize training error.  </a:t>
            </a:r>
            <a:endParaRPr sz="1300">
              <a:solidFill>
                <a:srgbClr val="000000"/>
              </a:solidFill>
            </a:endParaRPr>
          </a:p>
          <a:p>
            <a:pPr indent="-311150" lvl="0" marL="457200" rtl="0" algn="l">
              <a:spcBef>
                <a:spcPts val="0"/>
              </a:spcBef>
              <a:spcAft>
                <a:spcPts val="0"/>
              </a:spcAft>
              <a:buClr>
                <a:srgbClr val="000000"/>
              </a:buClr>
              <a:buSzPts val="1300"/>
              <a:buChar char="●"/>
            </a:pPr>
            <a:r>
              <a:rPr lang="en-US" sz="1300">
                <a:solidFill>
                  <a:srgbClr val="000000"/>
                </a:solidFill>
              </a:rPr>
              <a:t>The motivation for studying lazy training was because, as discussed in Chizat 2019, that neural networks with weights initialized to 0 mean, O(1/n</a:t>
            </a:r>
            <a:r>
              <a:rPr baseline="-25000" lang="en-US" sz="1300">
                <a:solidFill>
                  <a:srgbClr val="000000"/>
                </a:solidFill>
                <a:latin typeface="Lobster"/>
                <a:ea typeface="Lobster"/>
                <a:cs typeface="Lobster"/>
                <a:sym typeface="Lobster"/>
              </a:rPr>
              <a:t>l</a:t>
            </a:r>
            <a:r>
              <a:rPr lang="en-US" sz="1300">
                <a:solidFill>
                  <a:srgbClr val="000000"/>
                </a:solidFill>
              </a:rPr>
              <a:t>) variance (previous layer width) converge quickly as layer width increases.</a:t>
            </a:r>
            <a:endParaRPr sz="1300">
              <a:solidFill>
                <a:srgbClr val="000000"/>
              </a:solidFill>
            </a:endParaRPr>
          </a:p>
          <a:p>
            <a:pPr indent="-311150" lvl="0" marL="457200" rtl="0" algn="l">
              <a:spcBef>
                <a:spcPts val="0"/>
              </a:spcBef>
              <a:spcAft>
                <a:spcPts val="0"/>
              </a:spcAft>
              <a:buClr>
                <a:srgbClr val="000000"/>
              </a:buClr>
              <a:buSzPts val="1300"/>
              <a:buChar char="●"/>
            </a:pPr>
            <a:r>
              <a:rPr lang="en-US" sz="1300">
                <a:solidFill>
                  <a:srgbClr val="000000"/>
                </a:solidFill>
              </a:rPr>
              <a:t>This </a:t>
            </a:r>
            <a:r>
              <a:rPr lang="en-US" sz="1300">
                <a:solidFill>
                  <a:srgbClr val="000000"/>
                </a:solidFill>
              </a:rPr>
              <a:t>phenomenon has been interpreted as “Lazy Training”, i.e. network weights don’t move much after initialization, and the model behaves almost like a linearization around its initialization, making it equivalent to learning with positive-definite kernels (i.e. with strict convexity, so optimizing to the global minimum should be quick with the right learning rate and SGD function).</a:t>
            </a:r>
            <a:endParaRPr sz="1300">
              <a:solidFill>
                <a:srgbClr val="000000"/>
              </a:solidFill>
            </a:endParaRPr>
          </a:p>
          <a:p>
            <a:pPr indent="-311150" lvl="0" marL="457200" rtl="0" algn="l">
              <a:spcBef>
                <a:spcPts val="0"/>
              </a:spcBef>
              <a:spcAft>
                <a:spcPts val="0"/>
              </a:spcAft>
              <a:buClr>
                <a:srgbClr val="000000"/>
              </a:buClr>
              <a:buSzPts val="1300"/>
              <a:buChar char="●"/>
            </a:pPr>
            <a:r>
              <a:rPr lang="en-US" sz="1300">
                <a:solidFill>
                  <a:srgbClr val="000000"/>
                </a:solidFill>
              </a:rPr>
              <a:t>However, this interpretation is incorrect, as explicitly scaling the movement of the weights causes degradation of performance in overparameterized 2-layer neural networks, as well as convolutional neural networks (Chizat 2019).</a:t>
            </a:r>
            <a:endParaRPr sz="1300">
              <a:solidFill>
                <a:srgbClr val="000000"/>
              </a:solidFill>
            </a:endParaRPr>
          </a:p>
          <a:p>
            <a:pPr indent="-311150" lvl="0" marL="457200" rtl="0" algn="l">
              <a:spcBef>
                <a:spcPts val="0"/>
              </a:spcBef>
              <a:spcAft>
                <a:spcPts val="0"/>
              </a:spcAft>
              <a:buClr>
                <a:srgbClr val="000000"/>
              </a:buClr>
              <a:buSzPts val="1300"/>
              <a:buChar char="●"/>
            </a:pPr>
            <a:r>
              <a:rPr lang="en-US" sz="1300">
                <a:solidFill>
                  <a:srgbClr val="000000"/>
                </a:solidFill>
              </a:rPr>
              <a:t>We experimented weight initializations and lazy training (scaling output activation directly and loss inversely with </a:t>
            </a:r>
            <a:r>
              <a:rPr lang="en-US" sz="1300">
                <a:solidFill>
                  <a:srgbClr val="000000"/>
                </a:solidFill>
                <a:latin typeface="Roboto"/>
                <a:ea typeface="Roboto"/>
                <a:cs typeface="Roboto"/>
                <a:sym typeface="Roboto"/>
              </a:rPr>
              <a:t>α</a:t>
            </a:r>
            <a:r>
              <a:rPr lang="en-US" sz="1300">
                <a:solidFill>
                  <a:srgbClr val="000000"/>
                </a:solidFill>
              </a:rPr>
              <a:t> ≥ 1), and corroborate the observation that lazy training degrades training performance. </a:t>
            </a:r>
            <a:endParaRPr sz="1300">
              <a:solidFill>
                <a:srgbClr val="000000"/>
              </a:solidFill>
            </a:endParaRPr>
          </a:p>
        </p:txBody>
      </p:sp>
      <p:grpSp>
        <p:nvGrpSpPr>
          <p:cNvPr id="152" name="Google Shape;152;p21"/>
          <p:cNvGrpSpPr/>
          <p:nvPr/>
        </p:nvGrpSpPr>
        <p:grpSpPr>
          <a:xfrm>
            <a:off x="-150" y="4761900"/>
            <a:ext cx="9144000" cy="381600"/>
            <a:chOff x="-150" y="4761900"/>
            <a:chExt cx="9144000" cy="381600"/>
          </a:xfrm>
        </p:grpSpPr>
        <p:sp>
          <p:nvSpPr>
            <p:cNvPr id="153" name="Google Shape;153;p21"/>
            <p:cNvSpPr/>
            <p:nvPr/>
          </p:nvSpPr>
          <p:spPr>
            <a:xfrm>
              <a:off x="-150" y="4761900"/>
              <a:ext cx="9144000" cy="381600"/>
            </a:xfrm>
            <a:prstGeom prst="rect">
              <a:avLst/>
            </a:prstGeom>
            <a:solidFill>
              <a:srgbClr val="002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4" name="Google Shape;154;p21"/>
            <p:cNvPicPr preferRelativeResize="0"/>
            <p:nvPr/>
          </p:nvPicPr>
          <p:blipFill>
            <a:blip r:embed="rId3">
              <a:alphaModFix/>
            </a:blip>
            <a:stretch>
              <a:fillRect/>
            </a:stretch>
          </p:blipFill>
          <p:spPr>
            <a:xfrm>
              <a:off x="84625" y="4830825"/>
              <a:ext cx="1997205" cy="243750"/>
            </a:xfrm>
            <a:prstGeom prst="rect">
              <a:avLst/>
            </a:prstGeom>
            <a:noFill/>
            <a:ln>
              <a:noFill/>
            </a:ln>
          </p:spPr>
        </p:pic>
      </p:grpSp>
      <p:sp>
        <p:nvSpPr>
          <p:cNvPr id="155" name="Google Shape;155;p21"/>
          <p:cNvSpPr txBox="1"/>
          <p:nvPr>
            <p:ph idx="12" type="sldNum"/>
          </p:nvPr>
        </p:nvSpPr>
        <p:spPr>
          <a:xfrm>
            <a:off x="6553200" y="4683919"/>
            <a:ext cx="2133600" cy="357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sz="10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2"/>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Scaled Model Experimentation</a:t>
            </a:r>
            <a:endParaRPr/>
          </a:p>
        </p:txBody>
      </p:sp>
      <p:sp>
        <p:nvSpPr>
          <p:cNvPr id="162" name="Google Shape;162;p22"/>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en-US" sz="1400">
                <a:solidFill>
                  <a:schemeClr val="dk1"/>
                </a:solidFill>
              </a:rPr>
              <a:t>Parameterized model can be trained in lazy regime if its weights are close to 0.</a:t>
            </a:r>
            <a:endParaRPr sz="1400">
              <a:solidFill>
                <a:schemeClr val="dk1"/>
              </a:solidFill>
            </a:endParaRPr>
          </a:p>
          <a:p>
            <a:pPr indent="-317500" lvl="0" marL="457200" rtl="0" algn="l">
              <a:spcBef>
                <a:spcPts val="0"/>
              </a:spcBef>
              <a:spcAft>
                <a:spcPts val="0"/>
              </a:spcAft>
              <a:buSzPts val="1400"/>
              <a:buChar char="●"/>
            </a:pPr>
            <a:r>
              <a:rPr lang="en-US" sz="1400">
                <a:solidFill>
                  <a:schemeClr val="dk1"/>
                </a:solidFill>
              </a:rPr>
              <a:t>Explored the use of varying node weight initialization as a precursor to scaling factor</a:t>
            </a:r>
            <a:r>
              <a:rPr lang="en-US" sz="1400">
                <a:solidFill>
                  <a:schemeClr val="dk1"/>
                </a:solidFill>
              </a:rPr>
              <a:t>.</a:t>
            </a:r>
            <a:endParaRPr sz="1400">
              <a:solidFill>
                <a:schemeClr val="dk1"/>
              </a:solidFill>
            </a:endParaRPr>
          </a:p>
          <a:p>
            <a:pPr indent="-317500" lvl="0" marL="457200" rtl="0" algn="l">
              <a:spcBef>
                <a:spcPts val="0"/>
              </a:spcBef>
              <a:spcAft>
                <a:spcPts val="0"/>
              </a:spcAft>
              <a:buClr>
                <a:schemeClr val="dk1"/>
              </a:buClr>
              <a:buSzPts val="1400"/>
              <a:buChar char="●"/>
            </a:pPr>
            <a:r>
              <a:rPr lang="en-US" sz="1400">
                <a:solidFill>
                  <a:schemeClr val="dk1"/>
                </a:solidFill>
              </a:rPr>
              <a:t>Observed that keeping low variance (and mean = 0) for weights improves errors over epochs, though with large initial change in weights.</a:t>
            </a:r>
            <a:endParaRPr sz="1400">
              <a:solidFill>
                <a:schemeClr val="dk1"/>
              </a:solidFill>
            </a:endParaRPr>
          </a:p>
          <a:p>
            <a:pPr indent="-317500" lvl="0" marL="457200" rtl="0" algn="l">
              <a:spcBef>
                <a:spcPts val="0"/>
              </a:spcBef>
              <a:spcAft>
                <a:spcPts val="0"/>
              </a:spcAft>
              <a:buSzPts val="1400"/>
              <a:buChar char="●"/>
            </a:pPr>
            <a:r>
              <a:rPr lang="en-US" sz="1400">
                <a:solidFill>
                  <a:schemeClr val="dk1"/>
                </a:solidFill>
              </a:rPr>
              <a:t>Increased variance worsens generalization by increasing overfitting with increasing variance. </a:t>
            </a:r>
            <a:endParaRPr sz="1400">
              <a:solidFill>
                <a:schemeClr val="dk1"/>
              </a:solidFill>
            </a:endParaRPr>
          </a:p>
          <a:p>
            <a:pPr indent="-317500" lvl="0" marL="457200" rtl="0" algn="l">
              <a:spcBef>
                <a:spcPts val="0"/>
              </a:spcBef>
              <a:spcAft>
                <a:spcPts val="0"/>
              </a:spcAft>
              <a:buClr>
                <a:schemeClr val="dk1"/>
              </a:buClr>
              <a:buSzPts val="1400"/>
              <a:buChar char="●"/>
            </a:pPr>
            <a:r>
              <a:rPr lang="en-US" sz="1400">
                <a:solidFill>
                  <a:schemeClr val="dk1"/>
                </a:solidFill>
              </a:rPr>
              <a:t>Large scaling parameter→ smaller change in weights and not good convergence (lazy training)</a:t>
            </a:r>
            <a:endParaRPr sz="1400">
              <a:solidFill>
                <a:schemeClr val="dk1"/>
              </a:solidFill>
            </a:endParaRPr>
          </a:p>
          <a:p>
            <a:pPr indent="-317500" lvl="0" marL="457200" rtl="0" algn="l">
              <a:spcBef>
                <a:spcPts val="0"/>
              </a:spcBef>
              <a:spcAft>
                <a:spcPts val="0"/>
              </a:spcAft>
              <a:buClr>
                <a:schemeClr val="dk1"/>
              </a:buClr>
              <a:buSzPts val="1400"/>
              <a:buChar char="●"/>
            </a:pPr>
            <a:r>
              <a:rPr lang="en-US" sz="1400">
                <a:solidFill>
                  <a:schemeClr val="dk1"/>
                </a:solidFill>
              </a:rPr>
              <a:t>Deeper ReLU networks show smaller parameter changes and perform better.</a:t>
            </a:r>
            <a:endParaRPr sz="1400">
              <a:solidFill>
                <a:schemeClr val="dk1"/>
              </a:solidFill>
            </a:endParaRPr>
          </a:p>
          <a:p>
            <a:pPr indent="0" lvl="0" marL="45720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None/>
            </a:pPr>
            <a:r>
              <a:t/>
            </a:r>
            <a:endParaRPr/>
          </a:p>
        </p:txBody>
      </p:sp>
      <p:grpSp>
        <p:nvGrpSpPr>
          <p:cNvPr id="163" name="Google Shape;163;p22"/>
          <p:cNvGrpSpPr/>
          <p:nvPr/>
        </p:nvGrpSpPr>
        <p:grpSpPr>
          <a:xfrm>
            <a:off x="-150" y="4761900"/>
            <a:ext cx="9144000" cy="381600"/>
            <a:chOff x="-150" y="4761900"/>
            <a:chExt cx="9144000" cy="381600"/>
          </a:xfrm>
        </p:grpSpPr>
        <p:sp>
          <p:nvSpPr>
            <p:cNvPr id="164" name="Google Shape;164;p22"/>
            <p:cNvSpPr/>
            <p:nvPr/>
          </p:nvSpPr>
          <p:spPr>
            <a:xfrm>
              <a:off x="-150" y="4761900"/>
              <a:ext cx="9144000" cy="381600"/>
            </a:xfrm>
            <a:prstGeom prst="rect">
              <a:avLst/>
            </a:prstGeom>
            <a:solidFill>
              <a:srgbClr val="002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5" name="Google Shape;165;p22"/>
            <p:cNvPicPr preferRelativeResize="0"/>
            <p:nvPr/>
          </p:nvPicPr>
          <p:blipFill>
            <a:blip r:embed="rId3">
              <a:alphaModFix/>
            </a:blip>
            <a:stretch>
              <a:fillRect/>
            </a:stretch>
          </p:blipFill>
          <p:spPr>
            <a:xfrm>
              <a:off x="84625" y="4830825"/>
              <a:ext cx="1997205" cy="243750"/>
            </a:xfrm>
            <a:prstGeom prst="rect">
              <a:avLst/>
            </a:prstGeom>
            <a:noFill/>
            <a:ln>
              <a:noFill/>
            </a:ln>
          </p:spPr>
        </p:pic>
      </p:grpSp>
      <p:pic>
        <p:nvPicPr>
          <p:cNvPr id="166" name="Google Shape;166;p22"/>
          <p:cNvPicPr preferRelativeResize="0"/>
          <p:nvPr/>
        </p:nvPicPr>
        <p:blipFill>
          <a:blip r:embed="rId4">
            <a:alphaModFix/>
          </a:blip>
          <a:stretch>
            <a:fillRect/>
          </a:stretch>
        </p:blipFill>
        <p:spPr>
          <a:xfrm>
            <a:off x="94100" y="3057925"/>
            <a:ext cx="4533750" cy="1703975"/>
          </a:xfrm>
          <a:prstGeom prst="rect">
            <a:avLst/>
          </a:prstGeom>
          <a:noFill/>
          <a:ln>
            <a:noFill/>
          </a:ln>
        </p:spPr>
      </p:pic>
      <p:pic>
        <p:nvPicPr>
          <p:cNvPr id="167" name="Google Shape;167;p22"/>
          <p:cNvPicPr preferRelativeResize="0"/>
          <p:nvPr/>
        </p:nvPicPr>
        <p:blipFill>
          <a:blip r:embed="rId5">
            <a:alphaModFix/>
          </a:blip>
          <a:stretch>
            <a:fillRect/>
          </a:stretch>
        </p:blipFill>
        <p:spPr>
          <a:xfrm>
            <a:off x="4627850" y="3057925"/>
            <a:ext cx="4473943" cy="1703975"/>
          </a:xfrm>
          <a:prstGeom prst="rect">
            <a:avLst/>
          </a:prstGeom>
          <a:noFill/>
          <a:ln>
            <a:noFill/>
          </a:ln>
        </p:spPr>
      </p:pic>
      <p:sp>
        <p:nvSpPr>
          <p:cNvPr id="168" name="Google Shape;168;p22"/>
          <p:cNvSpPr txBox="1"/>
          <p:nvPr>
            <p:ph idx="12" type="sldNum"/>
          </p:nvPr>
        </p:nvSpPr>
        <p:spPr>
          <a:xfrm>
            <a:off x="6553200" y="4683919"/>
            <a:ext cx="2133600" cy="357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sz="10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