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7664f89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7664f89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76de799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76de799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76de799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976de799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76de799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76de799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76de799a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76de799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7664f89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7664f89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7664f89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7664f89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76de799a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976de799a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76de799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76de799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141b6e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141b6e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5a438fd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5a438fd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9df9437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9df943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141b6ef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6141b6ef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9df9437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99df9437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9df9437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9df9437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9df9437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9df9437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9df9437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9df9437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9df9437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9df9437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5a438fd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5a438fd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7269a72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7269a72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7269a72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7269a72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76de799a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76de799a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7664f89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7664f89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7664f89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7664f89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76de799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76de799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9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8650" y="504497"/>
            <a:ext cx="80661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8650" y="2740532"/>
            <a:ext cx="80661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onta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1797065" y="2562473"/>
            <a:ext cx="6718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1797065" y="2010681"/>
            <a:ext cx="6718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3" type="body"/>
          </p:nvPr>
        </p:nvSpPr>
        <p:spPr>
          <a:xfrm>
            <a:off x="1797065" y="3114266"/>
            <a:ext cx="6718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4" type="body"/>
          </p:nvPr>
        </p:nvSpPr>
        <p:spPr>
          <a:xfrm>
            <a:off x="1797065" y="3663228"/>
            <a:ext cx="6718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5" type="body"/>
          </p:nvPr>
        </p:nvSpPr>
        <p:spPr>
          <a:xfrm>
            <a:off x="1797065" y="1461718"/>
            <a:ext cx="6718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k School">
  <p:cSld name="Clark Schoo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erospace 1">
  <p:cSld name="Aerospac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erospace 2">
  <p:cSld name="Aerospac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engineering 1">
  <p:cSld name="Bioengineering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engineering 2">
  <p:cSld name="Bioengineering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BE 1">
  <p:cSld name="ChB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BE 2">
  <p:cSld name="ChB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E 1">
  <p:cSld name="CE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E 2">
  <p:cSld name="CE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888" y="43096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23888" y="2740532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CE 1">
  <p:cSld name="EC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CE 2">
  <p:cSld name="EC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PE 1">
  <p:cSld name="FP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PE 2">
  <p:cSld name="FP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E 1">
  <p:cSld name="MS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E 2">
  <p:cSld name="MS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chanical 1">
  <p:cSld name="Mechanical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chanical 2">
  <p:cSld name="Mechanical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SR 1">
  <p:cSld name="ISR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SR 2">
  <p:cSld name="ISR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Tech 1">
  <p:cSld name="MTech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Tech 2">
  <p:cSld name="MTech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TI 1">
  <p:cSld name="MTI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TI 2">
  <p:cSld name="MTI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II 1">
  <p:cSld name="MEII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II 2">
  <p:cSld name="MEII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REAP 1">
  <p:cSld name="IREAP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REAP 2">
  <p:cSld name="IREAP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schell Institute 1">
  <p:cSld name="Fischell Institut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628650" y="1268366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schell Institute 2">
  <p:cSld name="Fischell Institut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28650" y="1369219"/>
            <a:ext cx="38862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29150" y="1369219"/>
            <a:ext cx="38862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Background Title">
  <p:cSld name="Black Background 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/>
          <p:nvPr>
            <p:ph type="ctrTitle"/>
          </p:nvPr>
        </p:nvSpPr>
        <p:spPr>
          <a:xfrm>
            <a:off x="628650" y="504497"/>
            <a:ext cx="80661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rebuchet M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41"/>
          <p:cNvSpPr txBox="1"/>
          <p:nvPr>
            <p:ph idx="1" type="subTitle"/>
          </p:nvPr>
        </p:nvSpPr>
        <p:spPr>
          <a:xfrm>
            <a:off x="628650" y="2740532"/>
            <a:ext cx="80661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0" name="Google Shape;160;p41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Background Content">
  <p:cSld name="Black Backgrou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rebuchet M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42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Background Blank">
  <p:cSld name="Black Background 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3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9" name="Google Shape;169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0" name="Google Shape;17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9841" y="1260872"/>
            <a:ext cx="3868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629841" y="1878806"/>
            <a:ext cx="38682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4629150" y="1260872"/>
            <a:ext cx="388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" name="Google Shape;31;p6"/>
          <p:cNvSpPr txBox="1"/>
          <p:nvPr>
            <p:ph idx="4" type="body"/>
          </p:nvPr>
        </p:nvSpPr>
        <p:spPr>
          <a:xfrm>
            <a:off x="4629150" y="1878806"/>
            <a:ext cx="38874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28650" y="342900"/>
            <a:ext cx="29493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887391" y="34290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29841" y="1308539"/>
            <a:ext cx="2949300" cy="27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629841" y="342900"/>
            <a:ext cx="29493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9"/>
          <p:cNvSpPr/>
          <p:nvPr>
            <p:ph idx="2" type="pic"/>
          </p:nvPr>
        </p:nvSpPr>
        <p:spPr>
          <a:xfrm>
            <a:off x="3887391" y="342900"/>
            <a:ext cx="4629300" cy="3756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629841" y="1308539"/>
            <a:ext cx="2949300" cy="27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44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20.xml"/><Relationship Id="rId43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23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2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8650" y="469674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7.png"/><Relationship Id="rId4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B__ND9OzVR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Analysis of“</a:t>
            </a:r>
            <a:r>
              <a:rPr lang="en" sz="4080"/>
              <a:t>Gain Scheduled Attitude Control of Fixed-Wing UAV with Automatic Controller Tuning”</a:t>
            </a:r>
            <a:endParaRPr sz="4080"/>
          </a:p>
        </p:txBody>
      </p:sp>
      <p:sp>
        <p:nvSpPr>
          <p:cNvPr id="180" name="Google Shape;180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Adam Lobo &amp; Brendan Neal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Cascaded PI Controller - Step Response Test</a:t>
            </a:r>
            <a:endParaRPr/>
          </a:p>
        </p:txBody>
      </p:sp>
      <p:pic>
        <p:nvPicPr>
          <p:cNvPr id="262" name="Google Shape;2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725" y="1097525"/>
            <a:ext cx="3931274" cy="2322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3" name="Google Shape;26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625" y="1125222"/>
            <a:ext cx="3931274" cy="2294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4" name="Google Shape;264;p55"/>
          <p:cNvSpPr txBox="1"/>
          <p:nvPr/>
        </p:nvSpPr>
        <p:spPr>
          <a:xfrm>
            <a:off x="788863" y="3419775"/>
            <a:ext cx="2782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System Response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55"/>
          <p:cNvSpPr txBox="1"/>
          <p:nvPr/>
        </p:nvSpPr>
        <p:spPr>
          <a:xfrm>
            <a:off x="5898150" y="3419775"/>
            <a:ext cx="2782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Control Input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55"/>
          <p:cNvSpPr txBox="1"/>
          <p:nvPr/>
        </p:nvSpPr>
        <p:spPr>
          <a:xfrm>
            <a:off x="332275" y="3807425"/>
            <a:ext cx="8771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Unstable at 7 m/s and 10 m/s, stable with high oscillation at 15 m/s.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Gain Scheduled Controller - Step Response Test</a:t>
            </a:r>
            <a:endParaRPr/>
          </a:p>
        </p:txBody>
      </p:sp>
      <p:pic>
        <p:nvPicPr>
          <p:cNvPr id="272" name="Google Shape;2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75" y="1017725"/>
            <a:ext cx="3982776" cy="2367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450" y="1031677"/>
            <a:ext cx="3945550" cy="2367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56"/>
          <p:cNvSpPr txBox="1"/>
          <p:nvPr/>
        </p:nvSpPr>
        <p:spPr>
          <a:xfrm>
            <a:off x="5967375" y="3399100"/>
            <a:ext cx="2782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Control Input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56"/>
          <p:cNvSpPr txBox="1"/>
          <p:nvPr/>
        </p:nvSpPr>
        <p:spPr>
          <a:xfrm>
            <a:off x="872250" y="3399100"/>
            <a:ext cx="2782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System Response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56"/>
          <p:cNvSpPr txBox="1"/>
          <p:nvPr/>
        </p:nvSpPr>
        <p:spPr>
          <a:xfrm>
            <a:off x="332275" y="3807425"/>
            <a:ext cx="8771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Stable at all three operating points. High CI, fast response at 7 m/s, lower CI more oscillation at 10 and 15 m/s.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Cascaded PI Controller - Zero Reference Test</a:t>
            </a:r>
            <a:endParaRPr/>
          </a:p>
        </p:txBody>
      </p:sp>
      <p:pic>
        <p:nvPicPr>
          <p:cNvPr id="282" name="Google Shape;28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5" y="940325"/>
            <a:ext cx="4007424" cy="2430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525" y="958325"/>
            <a:ext cx="3959474" cy="2412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p57"/>
          <p:cNvSpPr txBox="1"/>
          <p:nvPr/>
        </p:nvSpPr>
        <p:spPr>
          <a:xfrm>
            <a:off x="893025" y="3371300"/>
            <a:ext cx="2782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System Response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57"/>
          <p:cNvSpPr txBox="1"/>
          <p:nvPr/>
        </p:nvSpPr>
        <p:spPr>
          <a:xfrm>
            <a:off x="5884325" y="3371300"/>
            <a:ext cx="2782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Control Input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p57"/>
          <p:cNvSpPr txBox="1"/>
          <p:nvPr/>
        </p:nvSpPr>
        <p:spPr>
          <a:xfrm>
            <a:off x="332275" y="3807425"/>
            <a:ext cx="8771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Unstable at 7 m/s, maintains reference angle at 10 m/s and 15 m/s.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Gain Scheduled Controller - Zero Reference Test</a:t>
            </a:r>
            <a:endParaRPr/>
          </a:p>
        </p:txBody>
      </p:sp>
      <p:pic>
        <p:nvPicPr>
          <p:cNvPr id="292" name="Google Shape;29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425" y="981150"/>
            <a:ext cx="4048951" cy="2487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00" y="981150"/>
            <a:ext cx="4146550" cy="2452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4" name="Google Shape;294;p58"/>
          <p:cNvSpPr txBox="1"/>
          <p:nvPr/>
        </p:nvSpPr>
        <p:spPr>
          <a:xfrm>
            <a:off x="938175" y="3433625"/>
            <a:ext cx="2782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System Response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58"/>
          <p:cNvSpPr txBox="1"/>
          <p:nvPr/>
        </p:nvSpPr>
        <p:spPr>
          <a:xfrm>
            <a:off x="5728125" y="3468275"/>
            <a:ext cx="2782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Control Input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58"/>
          <p:cNvSpPr txBox="1"/>
          <p:nvPr/>
        </p:nvSpPr>
        <p:spPr>
          <a:xfrm>
            <a:off x="332275" y="3807425"/>
            <a:ext cx="8771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Stable and maintains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reference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under all three operating conditions.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Gain Scheduled Controller - Verify Gain Scheduling Success</a:t>
            </a:r>
            <a:endParaRPr/>
          </a:p>
        </p:txBody>
      </p:sp>
      <p:sp>
        <p:nvSpPr>
          <p:cNvPr id="302" name="Google Shape;302;p59"/>
          <p:cNvSpPr txBox="1"/>
          <p:nvPr/>
        </p:nvSpPr>
        <p:spPr>
          <a:xfrm>
            <a:off x="5915025" y="3980500"/>
            <a:ext cx="2782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Controller Gains vs. Time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3" name="Google Shape;3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300" y="1052450"/>
            <a:ext cx="3793200" cy="284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4" name="Google Shape;30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25" y="1052447"/>
            <a:ext cx="4865825" cy="1274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" name="Google Shape;305;p59"/>
          <p:cNvSpPr txBox="1"/>
          <p:nvPr/>
        </p:nvSpPr>
        <p:spPr>
          <a:xfrm>
            <a:off x="311700" y="2450700"/>
            <a:ext cx="49182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No set block in Simulink for gain scheduling.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Had to create our own using 2 1-Axis lookup tables: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Either exactly matches gains based on airspeed or interpolates based on function.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Figure to the right verifies that as the airspeed changes, so do the controller gains.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Results</a:t>
            </a:r>
            <a:endParaRPr/>
          </a:p>
        </p:txBody>
      </p:sp>
      <p:sp>
        <p:nvSpPr>
          <p:cNvPr id="311" name="Google Shape;31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51948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b="1" lang="en" u="sng"/>
              <a:t>Link to Simulation Videos: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https://youtu.be/B__ND9OzVRY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We were unable to perfectly replicate the results in the paper [10].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There were a few constraints we encountered that </a:t>
            </a:r>
            <a:r>
              <a:rPr lang="en"/>
              <a:t>logistically</a:t>
            </a:r>
            <a:r>
              <a:rPr lang="en"/>
              <a:t> prevented us from getting perfect results.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Missing </a:t>
            </a:r>
            <a:r>
              <a:rPr lang="en" u="sng"/>
              <a:t>crucial</a:t>
            </a:r>
            <a:r>
              <a:rPr lang="en"/>
              <a:t> aerodynamic derivative coefficients to model the plant’s behavior.</a:t>
            </a:r>
            <a:endParaRPr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We utilized coefficients provided in another paper [3] for a larger-scale aircraft as a baseline for sign (+/-) and </a:t>
            </a:r>
            <a:r>
              <a:rPr lang="en"/>
              <a:t>proportional</a:t>
            </a:r>
            <a:r>
              <a:rPr lang="en"/>
              <a:t> relativity.</a:t>
            </a:r>
            <a:endParaRPr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We performed a grid search to find the values that produced the best matching results across all tests</a:t>
            </a:r>
            <a:endParaRPr/>
          </a:p>
          <a:p>
            <a:pPr indent="-316706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There were values we found that produced near-perfect results on one test while producing </a:t>
            </a:r>
            <a:r>
              <a:rPr lang="en"/>
              <a:t>instability</a:t>
            </a:r>
            <a:r>
              <a:rPr lang="en"/>
              <a:t> on another test.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Results (Continued)</a:t>
            </a:r>
            <a:endParaRPr/>
          </a:p>
        </p:txBody>
      </p:sp>
      <p:sp>
        <p:nvSpPr>
          <p:cNvPr id="317" name="Google Shape;31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Physical hardware vs </a:t>
            </a:r>
            <a:r>
              <a:rPr lang="en"/>
              <a:t>theoretical</a:t>
            </a:r>
            <a:r>
              <a:rPr lang="en"/>
              <a:t> simulation testing: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Our results in simulation were smoother due to introduced uncontrollable variables introduced by hardware testing:</a:t>
            </a:r>
            <a:endParaRPr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These include error in actual wind-speed and time delay between sensors and </a:t>
            </a:r>
            <a:r>
              <a:rPr lang="en"/>
              <a:t>actuators.</a:t>
            </a:r>
            <a:endParaRPr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Sensor noise.</a:t>
            </a:r>
            <a:endParaRPr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Wind tunnel startup and steady state.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Our simulation setup architecture might not have matched what [10] implemented in their physical experiments (i.e. only block diagrams provided, no detailed description of code).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Results (Continued)</a:t>
            </a:r>
            <a:endParaRPr/>
          </a:p>
        </p:txBody>
      </p:sp>
      <p:sp>
        <p:nvSpPr>
          <p:cNvPr id="323" name="Google Shape;32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Even though we did not perfectly replicate results, our simulation followed similar </a:t>
            </a:r>
            <a:r>
              <a:rPr lang="en" sz="1900" u="sng"/>
              <a:t>patterns</a:t>
            </a:r>
            <a:r>
              <a:rPr lang="en" sz="1900"/>
              <a:t> to [10].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ILRF Test: Increasing amplitudes with increasing airspeed, verging on instability at 15 m/s.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OLRF Test: Similar amplitudes and frequencies across all three airspeeds.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Cascaded PI Tests: Unstable at some operating conditions, not ideal at others.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Gain Scheduled Tests: Stable at all operating conditions with better responses than Cascaded PI.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9" name="Google Shape;32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conclusion that [10] came to was that gain scheduling is a necessary and effective method to stabilize the highly nonlinear UAV system under different airspeed operating conditions.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Even though our results did not match exactly, we were able to come to the </a:t>
            </a:r>
            <a:r>
              <a:rPr lang="en" u="sng"/>
              <a:t>exact same conclusion</a:t>
            </a:r>
            <a:r>
              <a:rPr lang="en"/>
              <a:t> despite our ad-hoc methods of filling in information not presented in the original paper.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– Inner Loop Plant Dynamics</a:t>
            </a:r>
            <a:endParaRPr/>
          </a:p>
        </p:txBody>
      </p:sp>
      <p:sp>
        <p:nvSpPr>
          <p:cNvPr id="335" name="Google Shape;33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63" y="1683401"/>
            <a:ext cx="7358676" cy="2354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86" name="Google Shape;186;p4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04974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415"/>
              <a:t>Fixed-wing UAVs are becoming increasingly popular in many applications in the United States and around the world. </a:t>
            </a:r>
            <a:endParaRPr sz="1415"/>
          </a:p>
          <a:p>
            <a:pPr indent="-291211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•"/>
            </a:pPr>
            <a:r>
              <a:rPr lang="en" sz="1160"/>
              <a:t>Examples include military, </a:t>
            </a:r>
            <a:r>
              <a:rPr lang="en" sz="1160"/>
              <a:t>surveillance</a:t>
            </a:r>
            <a:r>
              <a:rPr lang="en" sz="1160"/>
              <a:t>, search and rescue, delivery of goods, and entertainment.</a:t>
            </a:r>
            <a:endParaRPr sz="1160"/>
          </a:p>
          <a:p>
            <a:pPr indent="-304974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415"/>
              <a:t>UAVs </a:t>
            </a:r>
            <a:r>
              <a:rPr lang="en" sz="1415"/>
              <a:t>do not have an onboard pilot flying them (as the name suggests).</a:t>
            </a:r>
            <a:endParaRPr sz="1415"/>
          </a:p>
          <a:p>
            <a:pPr indent="-304974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415"/>
              <a:t>They </a:t>
            </a:r>
            <a:r>
              <a:rPr lang="en" sz="1415"/>
              <a:t>are controlled either directly by an operator on the ground, or in more current instances, autonomously by software.</a:t>
            </a:r>
            <a:endParaRPr sz="1415"/>
          </a:p>
          <a:p>
            <a:pPr indent="-291211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•"/>
            </a:pPr>
            <a:r>
              <a:rPr lang="en" sz="1160"/>
              <a:t>Maintaining complete control over these devices important to the </a:t>
            </a:r>
            <a:r>
              <a:rPr lang="en" sz="1160"/>
              <a:t>success</a:t>
            </a:r>
            <a:r>
              <a:rPr lang="en" sz="1160"/>
              <a:t> of their operations and the safety of </a:t>
            </a:r>
            <a:r>
              <a:rPr lang="en" sz="1160"/>
              <a:t>civilization.</a:t>
            </a:r>
            <a:endParaRPr sz="1160"/>
          </a:p>
          <a:p>
            <a:pPr indent="-291211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•"/>
            </a:pPr>
            <a:r>
              <a:rPr lang="en" sz="1160"/>
              <a:t>Consequences to loss of control of UAVs are dire and include failed tasks, lost revenue, damage to/loss of the </a:t>
            </a:r>
            <a:r>
              <a:rPr lang="en" sz="1160"/>
              <a:t>vehicle </a:t>
            </a:r>
            <a:r>
              <a:rPr lang="en" sz="1160"/>
              <a:t>anything carried by it, destruction to buildings, structure, and the environment, great bodily harm, and loss of life.</a:t>
            </a:r>
            <a:endParaRPr sz="1160"/>
          </a:p>
        </p:txBody>
      </p:sp>
      <p:pic>
        <p:nvPicPr>
          <p:cNvPr id="187" name="Google Shape;1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175" y="1152475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– Inner Loop Relay Feedback Diagram</a:t>
            </a:r>
            <a:endParaRPr/>
          </a:p>
        </p:txBody>
      </p:sp>
      <p:sp>
        <p:nvSpPr>
          <p:cNvPr id="342" name="Google Shape;34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8" cy="28319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– Outer Loop Plant Dynamics</a:t>
            </a:r>
            <a:endParaRPr/>
          </a:p>
        </p:txBody>
      </p:sp>
      <p:sp>
        <p:nvSpPr>
          <p:cNvPr id="349" name="Google Shape;34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962150"/>
            <a:ext cx="4991100" cy="121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– Outer Loop Relay Feedback Diagram</a:t>
            </a:r>
            <a:endParaRPr/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520602" cy="291996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– Cascaded PI Step Diagram</a:t>
            </a:r>
            <a:endParaRPr/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229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– Cascaded PI Zero Reference Diagram</a:t>
            </a:r>
            <a:endParaRPr/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010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– Gain Scheduled Step Diagram</a:t>
            </a:r>
            <a:endParaRPr/>
          </a:p>
        </p:txBody>
      </p:sp>
      <p:sp>
        <p:nvSpPr>
          <p:cNvPr id="377" name="Google Shape;37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297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– Gain Scheduled Zero Reference Diagram</a:t>
            </a:r>
            <a:endParaRPr/>
          </a:p>
        </p:txBody>
      </p:sp>
      <p:sp>
        <p:nvSpPr>
          <p:cNvPr id="384" name="Google Shape;384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188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93" name="Google Shape;19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PI controllers integrate well into linear systems.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PI controllers have two components:</a:t>
            </a:r>
            <a:endParaRPr sz="19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Proportional gain: </a:t>
            </a:r>
            <a:r>
              <a:rPr lang="en" sz="1600"/>
              <a:t>addresses</a:t>
            </a:r>
            <a:r>
              <a:rPr lang="en" sz="1600"/>
              <a:t> current behavior, scales it by a gain constant (Kp).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Integral gain: examines past behavior by summing previous error, scales it by a gain constant (Ki).</a:t>
            </a:r>
            <a:endParaRPr sz="16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Due to varying conditions and system parameters, standard PI controllers do not work well for nonlinear systems.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(Continued)</a:t>
            </a:r>
            <a:endParaRPr/>
          </a:p>
        </p:txBody>
      </p:sp>
      <p:sp>
        <p:nvSpPr>
          <p:cNvPr id="199" name="Google Shape;19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40201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900"/>
              <a:t>Gain scheduling is an adaptive control based modification to PI controllers aimed at addressing non-linearity. </a:t>
            </a:r>
            <a:endParaRPr sz="1900"/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900"/>
              <a:t>This sets a different constant value for different thresholds of each condition present in the system.</a:t>
            </a:r>
            <a:endParaRPr sz="19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600"/>
              <a:t>For example, in a UAV that operates at different airspeeds, there will be a different Kp and Ki constant for different ranges of speeds.</a:t>
            </a:r>
            <a:endParaRPr sz="16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600"/>
              <a:t>When the dynamics of the system cross from one threshold range to another, the constants are automatically </a:t>
            </a:r>
            <a:r>
              <a:rPr lang="en" sz="1600"/>
              <a:t>changed </a:t>
            </a:r>
            <a:r>
              <a:rPr lang="en" sz="1600"/>
              <a:t>to the pre-tuned values for the new threshold.</a:t>
            </a:r>
            <a:endParaRPr sz="1600"/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900"/>
              <a:t>Values can be tuned theoretically </a:t>
            </a:r>
            <a:r>
              <a:rPr lang="en" sz="1900"/>
              <a:t>through</a:t>
            </a:r>
            <a:r>
              <a:rPr lang="en" sz="1900"/>
              <a:t> calculations or through a technique involving relay feedback oscillatory </a:t>
            </a:r>
            <a:r>
              <a:rPr lang="en" sz="1900"/>
              <a:t>experiments, examining the frequency response under each condition, and calculating the gain.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Setup and Goals</a:t>
            </a:r>
            <a:endParaRPr/>
          </a:p>
        </p:txBody>
      </p:sp>
      <p:sp>
        <p:nvSpPr>
          <p:cNvPr id="205" name="Google Shape;205;p5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800"/>
              <a:t>The </a:t>
            </a:r>
            <a:r>
              <a:rPr lang="en" sz="1800"/>
              <a:t>experiments </a:t>
            </a:r>
            <a:r>
              <a:rPr lang="en" sz="1800"/>
              <a:t>performed in the paper “</a:t>
            </a:r>
            <a:r>
              <a:rPr lang="en" sz="1800"/>
              <a:t>Gain Scheduled Attitude Control of Fixed-Wing UAV with Automatic Controller Tuning” were performed on a real life UAV in a wind tunnel.</a:t>
            </a:r>
            <a:endParaRPr sz="1800"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800"/>
              <a:t>Our goal is to simulate these experiments in Simulink by applying our theoretical models and equations to reproduce similar results.</a:t>
            </a:r>
            <a:endParaRPr sz="1800"/>
          </a:p>
        </p:txBody>
      </p:sp>
      <p:pic>
        <p:nvPicPr>
          <p:cNvPr id="206" name="Google Shape;2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925" y="2571750"/>
            <a:ext cx="4485074" cy="19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0"/>
          <p:cNvSpPr txBox="1"/>
          <p:nvPr>
            <p:ph idx="1" type="body"/>
          </p:nvPr>
        </p:nvSpPr>
        <p:spPr>
          <a:xfrm>
            <a:off x="4714600" y="1152475"/>
            <a:ext cx="4260300" cy="141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UAV fixed so that it can only roll.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Only ailerons used to control the roll rate and roll angle.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Roll Dynamics</a:t>
            </a:r>
            <a:endParaRPr/>
          </a:p>
        </p:txBody>
      </p:sp>
      <p:sp>
        <p:nvSpPr>
          <p:cNvPr id="213" name="Google Shape;213;p51"/>
          <p:cNvSpPr txBox="1"/>
          <p:nvPr>
            <p:ph idx="1" type="body"/>
          </p:nvPr>
        </p:nvSpPr>
        <p:spPr>
          <a:xfrm>
            <a:off x="311700" y="1152475"/>
            <a:ext cx="5676300" cy="75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Roll rate and roll angle both modeled as single integrator equations:</a:t>
            </a:r>
            <a:endParaRPr/>
          </a:p>
        </p:txBody>
      </p:sp>
      <p:pic>
        <p:nvPicPr>
          <p:cNvPr id="214" name="Google Shape;2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825" y="2543900"/>
            <a:ext cx="2870174" cy="1945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04863"/>
            <a:ext cx="45910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71750"/>
            <a:ext cx="9429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1"/>
          <p:cNvSpPr txBox="1"/>
          <p:nvPr/>
        </p:nvSpPr>
        <p:spPr>
          <a:xfrm>
            <a:off x="616125" y="3743450"/>
            <a:ext cx="13290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Air Density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51"/>
          <p:cNvSpPr txBox="1"/>
          <p:nvPr/>
        </p:nvSpPr>
        <p:spPr>
          <a:xfrm>
            <a:off x="2056875" y="3743450"/>
            <a:ext cx="11007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Airspeed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51"/>
          <p:cNvSpPr txBox="1"/>
          <p:nvPr/>
        </p:nvSpPr>
        <p:spPr>
          <a:xfrm>
            <a:off x="3269325" y="3743450"/>
            <a:ext cx="16803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Wing Platform Area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51"/>
          <p:cNvSpPr txBox="1"/>
          <p:nvPr/>
        </p:nvSpPr>
        <p:spPr>
          <a:xfrm>
            <a:off x="5116875" y="3743450"/>
            <a:ext cx="11007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Wingspan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51"/>
          <p:cNvSpPr txBox="1"/>
          <p:nvPr/>
        </p:nvSpPr>
        <p:spPr>
          <a:xfrm>
            <a:off x="5028375" y="1963025"/>
            <a:ext cx="11892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Aileron Deflection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2" name="Google Shape;222;p51"/>
          <p:cNvCxnSpPr>
            <a:stCxn id="217" idx="0"/>
          </p:cNvCxnSpPr>
          <p:nvPr/>
        </p:nvCxnSpPr>
        <p:spPr>
          <a:xfrm rot="10800000">
            <a:off x="1259925" y="2325950"/>
            <a:ext cx="20700" cy="14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51"/>
          <p:cNvCxnSpPr>
            <a:stCxn id="218" idx="0"/>
          </p:cNvCxnSpPr>
          <p:nvPr/>
        </p:nvCxnSpPr>
        <p:spPr>
          <a:xfrm rot="10800000">
            <a:off x="1536825" y="2422850"/>
            <a:ext cx="1070400" cy="13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51"/>
          <p:cNvCxnSpPr>
            <a:stCxn id="219" idx="0"/>
          </p:cNvCxnSpPr>
          <p:nvPr/>
        </p:nvCxnSpPr>
        <p:spPr>
          <a:xfrm rot="10800000">
            <a:off x="1723875" y="2367650"/>
            <a:ext cx="2385600" cy="13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51"/>
          <p:cNvCxnSpPr>
            <a:stCxn id="220" idx="1"/>
          </p:cNvCxnSpPr>
          <p:nvPr/>
        </p:nvCxnSpPr>
        <p:spPr>
          <a:xfrm rot="10800000">
            <a:off x="3530475" y="2132300"/>
            <a:ext cx="1586400" cy="18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51"/>
          <p:cNvCxnSpPr>
            <a:stCxn id="221" idx="1"/>
          </p:cNvCxnSpPr>
          <p:nvPr/>
        </p:nvCxnSpPr>
        <p:spPr>
          <a:xfrm rot="10800000">
            <a:off x="4561875" y="2194475"/>
            <a:ext cx="466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Tests Performed</a:t>
            </a:r>
            <a:endParaRPr/>
          </a:p>
        </p:txBody>
      </p:sp>
      <p:sp>
        <p:nvSpPr>
          <p:cNvPr id="232" name="Google Shape;23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Tune inner-loop controllers through relay feedback.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Tune outer-loop controllers through relay feedback.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Evaluate performance of gain-scheduled controller vs. traditional cascaded PI controller: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Cascaded PI step and zero reference tests.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Gain scheduled step and zero reference tests.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Inner-Loop Relay Feedback</a:t>
            </a:r>
            <a:endParaRPr/>
          </a:p>
        </p:txBody>
      </p:sp>
      <p:sp>
        <p:nvSpPr>
          <p:cNvPr id="238" name="Google Shape;238;p53"/>
          <p:cNvSpPr txBox="1"/>
          <p:nvPr>
            <p:ph idx="1" type="body"/>
          </p:nvPr>
        </p:nvSpPr>
        <p:spPr>
          <a:xfrm>
            <a:off x="4547475" y="2869375"/>
            <a:ext cx="4596600" cy="162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293211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100"/>
              <a:t>Performing a Fourier amplitude/frequency analysis of these three responses allow us to back out the controller gains for the inner loop (gain scheduled) controller:</a:t>
            </a:r>
            <a:endParaRPr sz="1100"/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100"/>
              <a:t>7 m/s:</a:t>
            </a:r>
            <a:endParaRPr sz="1100"/>
          </a:p>
          <a:p>
            <a:pPr indent="-2932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100"/>
              <a:t>Kp =0.92 , Ki = 0.095 </a:t>
            </a:r>
            <a:endParaRPr sz="1100"/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100"/>
              <a:t>10 m/s:</a:t>
            </a:r>
            <a:endParaRPr sz="1100"/>
          </a:p>
          <a:p>
            <a:pPr indent="-2932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100"/>
              <a:t>Kp =0.23 , Ki = 0.146</a:t>
            </a:r>
            <a:endParaRPr sz="1100"/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100"/>
              <a:t>15 m/s </a:t>
            </a:r>
            <a:endParaRPr sz="1100"/>
          </a:p>
          <a:p>
            <a:pPr indent="-2932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100"/>
              <a:t>Kp =0.19 , Ki = 0.178</a:t>
            </a:r>
            <a:endParaRPr sz="1100"/>
          </a:p>
        </p:txBody>
      </p:sp>
      <p:pic>
        <p:nvPicPr>
          <p:cNvPr id="239" name="Google Shape;2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426" y="1145550"/>
            <a:ext cx="3368050" cy="16752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425" y="2845200"/>
            <a:ext cx="3368050" cy="1675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7475" y="1145550"/>
            <a:ext cx="3417106" cy="1699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53"/>
          <p:cNvSpPr txBox="1"/>
          <p:nvPr/>
        </p:nvSpPr>
        <p:spPr>
          <a:xfrm>
            <a:off x="159225" y="1611225"/>
            <a:ext cx="9831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7 m/s Test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53"/>
          <p:cNvSpPr txBox="1"/>
          <p:nvPr/>
        </p:nvSpPr>
        <p:spPr>
          <a:xfrm>
            <a:off x="159225" y="3217375"/>
            <a:ext cx="9831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m/s Test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53"/>
          <p:cNvSpPr txBox="1"/>
          <p:nvPr/>
        </p:nvSpPr>
        <p:spPr>
          <a:xfrm>
            <a:off x="8002750" y="1599038"/>
            <a:ext cx="9831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15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m/s Test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Outer-Loop Relay Feedback</a:t>
            </a:r>
            <a:endParaRPr/>
          </a:p>
        </p:txBody>
      </p:sp>
      <p:sp>
        <p:nvSpPr>
          <p:cNvPr id="250" name="Google Shape;250;p54"/>
          <p:cNvSpPr txBox="1"/>
          <p:nvPr>
            <p:ph idx="1" type="body"/>
          </p:nvPr>
        </p:nvSpPr>
        <p:spPr>
          <a:xfrm>
            <a:off x="4547475" y="2869375"/>
            <a:ext cx="4596600" cy="162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Performing a Fourier amplitude/frequency analysis of these three responses allow us to back out the controller gains for the outer loop controller: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Kp = 7.67 , Ki = 24.12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Because the amplitudes and frequencies of all three responses are similar, only the inner loop controller has to be gains scheduled. </a:t>
            </a:r>
            <a:endParaRPr sz="1100"/>
          </a:p>
        </p:txBody>
      </p:sp>
      <p:sp>
        <p:nvSpPr>
          <p:cNvPr id="251" name="Google Shape;251;p54"/>
          <p:cNvSpPr txBox="1"/>
          <p:nvPr/>
        </p:nvSpPr>
        <p:spPr>
          <a:xfrm>
            <a:off x="159225" y="1611225"/>
            <a:ext cx="9831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7 m/s Test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54"/>
          <p:cNvSpPr txBox="1"/>
          <p:nvPr/>
        </p:nvSpPr>
        <p:spPr>
          <a:xfrm>
            <a:off x="159225" y="3217375"/>
            <a:ext cx="9831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10 m/s Test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54"/>
          <p:cNvSpPr txBox="1"/>
          <p:nvPr/>
        </p:nvSpPr>
        <p:spPr>
          <a:xfrm>
            <a:off x="8002750" y="1599038"/>
            <a:ext cx="9831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15 m/s Test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4" name="Google Shape;2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25" y="1145548"/>
            <a:ext cx="3417101" cy="169966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324" y="2832991"/>
            <a:ext cx="3417101" cy="16996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7475" y="1145549"/>
            <a:ext cx="3417101" cy="169966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