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11F4D95-7E1D-4472-8663-1B88A5995FE8}">
  <a:tblStyle styleId="{B11F4D95-7E1D-4472-8663-1B88A5995FE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GB"/>
              <a:t>Gesture Recognition Part I</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GB"/>
              <a:t>Brendan O’Connor</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Prefold Results</a:t>
            </a:r>
          </a:p>
        </p:txBody>
      </p:sp>
      <p:graphicFrame>
        <p:nvGraphicFramePr>
          <p:cNvPr id="61" name="Shape 61"/>
          <p:cNvGraphicFramePr/>
          <p:nvPr/>
        </p:nvGraphicFramePr>
        <p:xfrm>
          <a:off x="593250" y="1017725"/>
          <a:ext cx="3000000" cy="3000000"/>
        </p:xfrm>
        <a:graphic>
          <a:graphicData uri="http://schemas.openxmlformats.org/drawingml/2006/table">
            <a:tbl>
              <a:tblPr>
                <a:noFill/>
                <a:tableStyleId>{B11F4D95-7E1D-4472-8663-1B88A5995FE8}</a:tableStyleId>
              </a:tblPr>
              <a:tblGrid>
                <a:gridCol w="1386000"/>
                <a:gridCol w="1474500"/>
                <a:gridCol w="1739875"/>
                <a:gridCol w="2506625"/>
              </a:tblGrid>
              <a:tr h="389675">
                <a:tc>
                  <a:txBody>
                    <a:bodyPr>
                      <a:noAutofit/>
                    </a:bodyPr>
                    <a:lstStyle/>
                    <a:p>
                      <a:pPr lvl="0" rtl="0">
                        <a:lnSpc>
                          <a:spcPct val="115000"/>
                        </a:lnSpc>
                        <a:spcBef>
                          <a:spcPts val="0"/>
                        </a:spcBef>
                        <a:buNone/>
                      </a:pPr>
                      <a:r>
                        <a:rPr lang="en-GB"/>
                        <a:t>Depth</a:t>
                      </a:r>
                    </a:p>
                  </a:txBody>
                  <a:tcPr marT="91425" marB="91425" marR="91425" marL="91425"/>
                </a:tc>
                <a:tc>
                  <a:txBody>
                    <a:bodyPr>
                      <a:noAutofit/>
                    </a:bodyPr>
                    <a:lstStyle/>
                    <a:p>
                      <a:pPr lvl="0" rtl="0">
                        <a:lnSpc>
                          <a:spcPct val="115000"/>
                        </a:lnSpc>
                        <a:spcBef>
                          <a:spcPts val="0"/>
                        </a:spcBef>
                        <a:buNone/>
                      </a:pPr>
                      <a:r>
                        <a:rPr lang="en-GB"/>
                        <a:t>Nodes</a:t>
                      </a:r>
                    </a:p>
                  </a:txBody>
                  <a:tcPr marT="91425" marB="91425" marR="91425" marL="91425"/>
                </a:tc>
                <a:tc>
                  <a:txBody>
                    <a:bodyPr>
                      <a:noAutofit/>
                    </a:bodyPr>
                    <a:lstStyle/>
                    <a:p>
                      <a:pPr lvl="0" rtl="0">
                        <a:lnSpc>
                          <a:spcPct val="115000"/>
                        </a:lnSpc>
                        <a:spcBef>
                          <a:spcPts val="0"/>
                        </a:spcBef>
                        <a:buNone/>
                      </a:pPr>
                      <a:r>
                        <a:rPr lang="en-GB"/>
                        <a:t>AUC</a:t>
                      </a:r>
                    </a:p>
                  </a:txBody>
                  <a:tcPr marT="91425" marB="91425" marR="91425" marL="91425"/>
                </a:tc>
                <a:tc>
                  <a:txBody>
                    <a:bodyPr>
                      <a:noAutofit/>
                    </a:bodyPr>
                    <a:lstStyle/>
                    <a:p>
                      <a:pPr lvl="0" rtl="0">
                        <a:lnSpc>
                          <a:spcPct val="115000"/>
                        </a:lnSpc>
                        <a:spcBef>
                          <a:spcPts val="0"/>
                        </a:spcBef>
                        <a:buNone/>
                      </a:pPr>
                      <a:r>
                        <a:rPr lang="en-GB"/>
                        <a:t>EER</a:t>
                      </a:r>
                    </a:p>
                  </a:txBody>
                  <a:tcPr marT="91425" marB="91425" marR="91425" marL="91425"/>
                </a:tc>
              </a:tr>
              <a:tr h="389675">
                <a:tc>
                  <a:txBody>
                    <a:bodyPr>
                      <a:noAutofit/>
                    </a:bodyPr>
                    <a:lstStyle/>
                    <a:p>
                      <a:pPr lvl="0" rtl="0" algn="r">
                        <a:lnSpc>
                          <a:spcPct val="115000"/>
                        </a:lnSpc>
                        <a:spcBef>
                          <a:spcPts val="0"/>
                        </a:spcBef>
                        <a:buNone/>
                      </a:pPr>
                      <a:r>
                        <a:rPr lang="en-GB"/>
                        <a:t>10</a:t>
                      </a:r>
                    </a:p>
                  </a:txBody>
                  <a:tcPr marT="91425" marB="91425" marR="91425" marL="91425"/>
                </a:tc>
                <a:tc>
                  <a:txBody>
                    <a:bodyPr>
                      <a:noAutofit/>
                    </a:bodyPr>
                    <a:lstStyle/>
                    <a:p>
                      <a:pPr lvl="0" rtl="0" algn="r">
                        <a:lnSpc>
                          <a:spcPct val="115000"/>
                        </a:lnSpc>
                        <a:spcBef>
                          <a:spcPts val="0"/>
                        </a:spcBef>
                        <a:buNone/>
                      </a:pPr>
                      <a:r>
                        <a:rPr lang="en-GB"/>
                        <a:t>5</a:t>
                      </a:r>
                    </a:p>
                  </a:txBody>
                  <a:tcPr marT="91425" marB="91425" marR="91425" marL="91425"/>
                </a:tc>
                <a:tc>
                  <a:txBody>
                    <a:bodyPr>
                      <a:noAutofit/>
                    </a:bodyPr>
                    <a:lstStyle/>
                    <a:p>
                      <a:pPr lvl="0" rtl="0" algn="r">
                        <a:lnSpc>
                          <a:spcPct val="115000"/>
                        </a:lnSpc>
                        <a:spcBef>
                          <a:spcPts val="0"/>
                        </a:spcBef>
                        <a:buNone/>
                      </a:pPr>
                      <a:r>
                        <a:rPr lang="en-GB"/>
                        <a:t>0.9925</a:t>
                      </a:r>
                    </a:p>
                  </a:txBody>
                  <a:tcPr marT="91425" marB="91425" marR="91425" marL="91425"/>
                </a:tc>
                <a:tc>
                  <a:txBody>
                    <a:bodyPr>
                      <a:noAutofit/>
                    </a:bodyPr>
                    <a:lstStyle/>
                    <a:p>
                      <a:pPr lvl="0" rtl="0" algn="r">
                        <a:lnSpc>
                          <a:spcPct val="115000"/>
                        </a:lnSpc>
                        <a:spcBef>
                          <a:spcPts val="0"/>
                        </a:spcBef>
                        <a:buNone/>
                      </a:pPr>
                      <a:r>
                        <a:rPr lang="en-GB"/>
                        <a:t>0.05833</a:t>
                      </a:r>
                    </a:p>
                  </a:txBody>
                  <a:tcPr marT="91425" marB="91425" marR="91425" marL="91425"/>
                </a:tc>
              </a:tr>
              <a:tr h="389675">
                <a:tc>
                  <a:txBody>
                    <a:bodyPr>
                      <a:noAutofit/>
                    </a:bodyPr>
                    <a:lstStyle/>
                    <a:p>
                      <a:pPr lvl="0" rtl="0" algn="r">
                        <a:lnSpc>
                          <a:spcPct val="115000"/>
                        </a:lnSpc>
                        <a:spcBef>
                          <a:spcPts val="0"/>
                        </a:spcBef>
                        <a:buNone/>
                      </a:pPr>
                      <a:r>
                        <a:rPr lang="en-GB"/>
                        <a:t>10</a:t>
                      </a:r>
                    </a:p>
                  </a:txBody>
                  <a:tcPr marT="91425" marB="91425" marR="91425" marL="91425"/>
                </a:tc>
                <a:tc>
                  <a:txBody>
                    <a:bodyPr>
                      <a:noAutofit/>
                    </a:bodyPr>
                    <a:lstStyle/>
                    <a:p>
                      <a:pPr lvl="0" rtl="0" algn="r">
                        <a:lnSpc>
                          <a:spcPct val="115000"/>
                        </a:lnSpc>
                        <a:spcBef>
                          <a:spcPts val="0"/>
                        </a:spcBef>
                        <a:buNone/>
                      </a:pPr>
                      <a:r>
                        <a:rPr lang="en-GB"/>
                        <a:t>10</a:t>
                      </a:r>
                    </a:p>
                  </a:txBody>
                  <a:tcPr marT="91425" marB="91425" marR="91425" marL="91425"/>
                </a:tc>
                <a:tc>
                  <a:txBody>
                    <a:bodyPr>
                      <a:noAutofit/>
                    </a:bodyPr>
                    <a:lstStyle/>
                    <a:p>
                      <a:pPr lvl="0" rtl="0" algn="r">
                        <a:lnSpc>
                          <a:spcPct val="115000"/>
                        </a:lnSpc>
                        <a:spcBef>
                          <a:spcPts val="0"/>
                        </a:spcBef>
                        <a:buNone/>
                      </a:pPr>
                      <a:r>
                        <a:rPr lang="en-GB"/>
                        <a:t>0.99833</a:t>
                      </a:r>
                    </a:p>
                  </a:txBody>
                  <a:tcPr marT="91425" marB="91425" marR="91425" marL="91425"/>
                </a:tc>
                <a:tc>
                  <a:txBody>
                    <a:bodyPr>
                      <a:noAutofit/>
                    </a:bodyPr>
                    <a:lstStyle/>
                    <a:p>
                      <a:pPr lvl="0" rtl="0" algn="r">
                        <a:lnSpc>
                          <a:spcPct val="115000"/>
                        </a:lnSpc>
                        <a:spcBef>
                          <a:spcPts val="0"/>
                        </a:spcBef>
                        <a:buNone/>
                      </a:pPr>
                      <a:r>
                        <a:rPr lang="en-GB"/>
                        <a:t>0.00833</a:t>
                      </a:r>
                    </a:p>
                  </a:txBody>
                  <a:tcPr marT="91425" marB="91425" marR="91425" marL="91425"/>
                </a:tc>
              </a:tr>
              <a:tr h="389675">
                <a:tc>
                  <a:txBody>
                    <a:bodyPr>
                      <a:noAutofit/>
                    </a:bodyPr>
                    <a:lstStyle/>
                    <a:p>
                      <a:pPr lvl="0" rtl="0" algn="r">
                        <a:lnSpc>
                          <a:spcPct val="115000"/>
                        </a:lnSpc>
                        <a:spcBef>
                          <a:spcPts val="0"/>
                        </a:spcBef>
                        <a:buNone/>
                      </a:pPr>
                      <a:r>
                        <a:rPr lang="en-GB"/>
                        <a:t>10</a:t>
                      </a:r>
                    </a:p>
                  </a:txBody>
                  <a:tcPr marT="91425" marB="91425" marR="91425" marL="91425"/>
                </a:tc>
                <a:tc>
                  <a:txBody>
                    <a:bodyPr>
                      <a:noAutofit/>
                    </a:bodyPr>
                    <a:lstStyle/>
                    <a:p>
                      <a:pPr lvl="0" rtl="0" algn="r">
                        <a:lnSpc>
                          <a:spcPct val="115000"/>
                        </a:lnSpc>
                        <a:spcBef>
                          <a:spcPts val="0"/>
                        </a:spcBef>
                        <a:buNone/>
                      </a:pPr>
                      <a:r>
                        <a:rPr lang="en-GB"/>
                        <a:t>15</a:t>
                      </a:r>
                    </a:p>
                  </a:txBody>
                  <a:tcPr marT="91425" marB="91425" marR="91425" marL="91425"/>
                </a:tc>
                <a:tc>
                  <a:txBody>
                    <a:bodyPr>
                      <a:noAutofit/>
                    </a:bodyPr>
                    <a:lstStyle/>
                    <a:p>
                      <a:pPr lvl="0" rtl="0" algn="r">
                        <a:lnSpc>
                          <a:spcPct val="115000"/>
                        </a:lnSpc>
                        <a:spcBef>
                          <a:spcPts val="0"/>
                        </a:spcBef>
                        <a:buNone/>
                      </a:pPr>
                      <a:r>
                        <a:rPr lang="en-GB"/>
                        <a:t>0.99375</a:t>
                      </a:r>
                    </a:p>
                  </a:txBody>
                  <a:tcPr marT="91425" marB="91425" marR="91425" marL="91425"/>
                </a:tc>
                <a:tc>
                  <a:txBody>
                    <a:bodyPr>
                      <a:noAutofit/>
                    </a:bodyPr>
                    <a:lstStyle/>
                    <a:p>
                      <a:pPr lvl="0" rtl="0" algn="r">
                        <a:lnSpc>
                          <a:spcPct val="115000"/>
                        </a:lnSpc>
                        <a:spcBef>
                          <a:spcPts val="0"/>
                        </a:spcBef>
                        <a:buNone/>
                      </a:pPr>
                      <a:r>
                        <a:rPr lang="en-GB"/>
                        <a:t>0.05</a:t>
                      </a:r>
                    </a:p>
                  </a:txBody>
                  <a:tcPr marT="91425" marB="91425" marR="91425" marL="91425"/>
                </a:tc>
              </a:tr>
              <a:tr h="389675">
                <a:tc>
                  <a:txBody>
                    <a:bodyPr>
                      <a:noAutofit/>
                    </a:bodyPr>
                    <a:lstStyle/>
                    <a:p>
                      <a:pPr lvl="0" rtl="0" algn="r">
                        <a:lnSpc>
                          <a:spcPct val="115000"/>
                        </a:lnSpc>
                        <a:spcBef>
                          <a:spcPts val="0"/>
                        </a:spcBef>
                        <a:buNone/>
                      </a:pPr>
                      <a:r>
                        <a:rPr lang="en-GB"/>
                        <a:t>20</a:t>
                      </a:r>
                    </a:p>
                  </a:txBody>
                  <a:tcPr marT="91425" marB="91425" marR="91425" marL="91425"/>
                </a:tc>
                <a:tc>
                  <a:txBody>
                    <a:bodyPr>
                      <a:noAutofit/>
                    </a:bodyPr>
                    <a:lstStyle/>
                    <a:p>
                      <a:pPr lvl="0" rtl="0" algn="r">
                        <a:lnSpc>
                          <a:spcPct val="115000"/>
                        </a:lnSpc>
                        <a:spcBef>
                          <a:spcPts val="0"/>
                        </a:spcBef>
                        <a:buNone/>
                      </a:pPr>
                      <a:r>
                        <a:rPr lang="en-GB"/>
                        <a:t>5</a:t>
                      </a:r>
                    </a:p>
                  </a:txBody>
                  <a:tcPr marT="91425" marB="91425" marR="91425" marL="91425"/>
                </a:tc>
                <a:tc>
                  <a:txBody>
                    <a:bodyPr>
                      <a:noAutofit/>
                    </a:bodyPr>
                    <a:lstStyle/>
                    <a:p>
                      <a:pPr lvl="0" rtl="0" algn="r">
                        <a:lnSpc>
                          <a:spcPct val="115000"/>
                        </a:lnSpc>
                        <a:spcBef>
                          <a:spcPts val="0"/>
                        </a:spcBef>
                        <a:buNone/>
                      </a:pPr>
                      <a:r>
                        <a:rPr lang="en-GB"/>
                        <a:t>0.99</a:t>
                      </a:r>
                    </a:p>
                  </a:txBody>
                  <a:tcPr marT="91425" marB="91425" marR="91425" marL="91425"/>
                </a:tc>
                <a:tc>
                  <a:txBody>
                    <a:bodyPr>
                      <a:noAutofit/>
                    </a:bodyPr>
                    <a:lstStyle/>
                    <a:p>
                      <a:pPr lvl="0" rtl="0" algn="r">
                        <a:lnSpc>
                          <a:spcPct val="115000"/>
                        </a:lnSpc>
                        <a:spcBef>
                          <a:spcPts val="0"/>
                        </a:spcBef>
                        <a:buNone/>
                      </a:pPr>
                      <a:r>
                        <a:rPr lang="en-GB"/>
                        <a:t>0.091667</a:t>
                      </a:r>
                    </a:p>
                  </a:txBody>
                  <a:tcPr marT="91425" marB="91425" marR="91425" marL="91425"/>
                </a:tc>
              </a:tr>
              <a:tr h="389675">
                <a:tc>
                  <a:txBody>
                    <a:bodyPr>
                      <a:noAutofit/>
                    </a:bodyPr>
                    <a:lstStyle/>
                    <a:p>
                      <a:pPr lvl="0" rtl="0" algn="r">
                        <a:lnSpc>
                          <a:spcPct val="115000"/>
                        </a:lnSpc>
                        <a:spcBef>
                          <a:spcPts val="0"/>
                        </a:spcBef>
                        <a:buNone/>
                      </a:pPr>
                      <a:r>
                        <a:rPr lang="en-GB"/>
                        <a:t>20</a:t>
                      </a:r>
                    </a:p>
                  </a:txBody>
                  <a:tcPr marT="91425" marB="91425" marR="91425" marL="91425"/>
                </a:tc>
                <a:tc>
                  <a:txBody>
                    <a:bodyPr>
                      <a:noAutofit/>
                    </a:bodyPr>
                    <a:lstStyle/>
                    <a:p>
                      <a:pPr lvl="0" rtl="0" algn="r">
                        <a:lnSpc>
                          <a:spcPct val="115000"/>
                        </a:lnSpc>
                        <a:spcBef>
                          <a:spcPts val="0"/>
                        </a:spcBef>
                        <a:buNone/>
                      </a:pPr>
                      <a:r>
                        <a:rPr lang="en-GB"/>
                        <a:t>10</a:t>
                      </a:r>
                    </a:p>
                  </a:txBody>
                  <a:tcPr marT="91425" marB="91425" marR="91425" marL="91425"/>
                </a:tc>
                <a:tc>
                  <a:txBody>
                    <a:bodyPr>
                      <a:noAutofit/>
                    </a:bodyPr>
                    <a:lstStyle/>
                    <a:p>
                      <a:pPr lvl="0" rtl="0" algn="r">
                        <a:lnSpc>
                          <a:spcPct val="115000"/>
                        </a:lnSpc>
                        <a:spcBef>
                          <a:spcPts val="0"/>
                        </a:spcBef>
                        <a:buNone/>
                      </a:pPr>
                      <a:r>
                        <a:rPr lang="en-GB"/>
                        <a:t>0.99708</a:t>
                      </a:r>
                    </a:p>
                  </a:txBody>
                  <a:tcPr marT="91425" marB="91425" marR="91425" marL="91425"/>
                </a:tc>
                <a:tc>
                  <a:txBody>
                    <a:bodyPr>
                      <a:noAutofit/>
                    </a:bodyPr>
                    <a:lstStyle/>
                    <a:p>
                      <a:pPr lvl="0" rtl="0" algn="r">
                        <a:lnSpc>
                          <a:spcPct val="115000"/>
                        </a:lnSpc>
                        <a:spcBef>
                          <a:spcPts val="0"/>
                        </a:spcBef>
                        <a:buNone/>
                      </a:pPr>
                      <a:r>
                        <a:rPr lang="en-GB"/>
                        <a:t>0.041667</a:t>
                      </a:r>
                    </a:p>
                  </a:txBody>
                  <a:tcPr marT="91425" marB="91425" marR="91425" marL="91425"/>
                </a:tc>
              </a:tr>
              <a:tr h="389675">
                <a:tc>
                  <a:txBody>
                    <a:bodyPr>
                      <a:noAutofit/>
                    </a:bodyPr>
                    <a:lstStyle/>
                    <a:p>
                      <a:pPr lvl="0" rtl="0" algn="r">
                        <a:lnSpc>
                          <a:spcPct val="115000"/>
                        </a:lnSpc>
                        <a:spcBef>
                          <a:spcPts val="0"/>
                        </a:spcBef>
                        <a:buNone/>
                      </a:pPr>
                      <a:r>
                        <a:rPr lang="en-GB"/>
                        <a:t>20</a:t>
                      </a:r>
                    </a:p>
                  </a:txBody>
                  <a:tcPr marT="91425" marB="91425" marR="91425" marL="91425"/>
                </a:tc>
                <a:tc>
                  <a:txBody>
                    <a:bodyPr>
                      <a:noAutofit/>
                    </a:bodyPr>
                    <a:lstStyle/>
                    <a:p>
                      <a:pPr lvl="0" rtl="0" algn="r">
                        <a:lnSpc>
                          <a:spcPct val="115000"/>
                        </a:lnSpc>
                        <a:spcBef>
                          <a:spcPts val="0"/>
                        </a:spcBef>
                        <a:buNone/>
                      </a:pPr>
                      <a:r>
                        <a:rPr lang="en-GB"/>
                        <a:t>15</a:t>
                      </a:r>
                    </a:p>
                  </a:txBody>
                  <a:tcPr marT="91425" marB="91425" marR="91425" marL="91425"/>
                </a:tc>
                <a:tc>
                  <a:txBody>
                    <a:bodyPr>
                      <a:noAutofit/>
                    </a:bodyPr>
                    <a:lstStyle/>
                    <a:p>
                      <a:pPr lvl="0" rtl="0" algn="r">
                        <a:lnSpc>
                          <a:spcPct val="115000"/>
                        </a:lnSpc>
                        <a:spcBef>
                          <a:spcPts val="0"/>
                        </a:spcBef>
                        <a:buNone/>
                      </a:pPr>
                      <a:r>
                        <a:rPr lang="en-GB"/>
                        <a:t>0.99833</a:t>
                      </a:r>
                    </a:p>
                  </a:txBody>
                  <a:tcPr marT="91425" marB="91425" marR="91425" marL="91425"/>
                </a:tc>
                <a:tc>
                  <a:txBody>
                    <a:bodyPr>
                      <a:noAutofit/>
                    </a:bodyPr>
                    <a:lstStyle/>
                    <a:p>
                      <a:pPr lvl="0" rtl="0" algn="r">
                        <a:lnSpc>
                          <a:spcPct val="115000"/>
                        </a:lnSpc>
                        <a:spcBef>
                          <a:spcPts val="0"/>
                        </a:spcBef>
                        <a:buNone/>
                      </a:pPr>
                      <a:r>
                        <a:rPr lang="en-GB"/>
                        <a:t>0.008333</a:t>
                      </a:r>
                    </a:p>
                  </a:txBody>
                  <a:tcPr marT="91425" marB="91425" marR="91425" marL="91425"/>
                </a:tc>
              </a:tr>
              <a:tr h="389675">
                <a:tc>
                  <a:txBody>
                    <a:bodyPr>
                      <a:noAutofit/>
                    </a:bodyPr>
                    <a:lstStyle/>
                    <a:p>
                      <a:pPr lvl="0" rtl="0" algn="r">
                        <a:lnSpc>
                          <a:spcPct val="115000"/>
                        </a:lnSpc>
                        <a:spcBef>
                          <a:spcPts val="0"/>
                        </a:spcBef>
                        <a:buNone/>
                      </a:pPr>
                      <a:r>
                        <a:rPr lang="en-GB"/>
                        <a:t>30</a:t>
                      </a:r>
                    </a:p>
                  </a:txBody>
                  <a:tcPr marT="91425" marB="91425" marR="91425" marL="91425"/>
                </a:tc>
                <a:tc>
                  <a:txBody>
                    <a:bodyPr>
                      <a:noAutofit/>
                    </a:bodyPr>
                    <a:lstStyle/>
                    <a:p>
                      <a:pPr lvl="0" rtl="0" algn="r">
                        <a:lnSpc>
                          <a:spcPct val="115000"/>
                        </a:lnSpc>
                        <a:spcBef>
                          <a:spcPts val="0"/>
                        </a:spcBef>
                        <a:buNone/>
                      </a:pPr>
                      <a:r>
                        <a:rPr lang="en-GB"/>
                        <a:t>5</a:t>
                      </a:r>
                    </a:p>
                  </a:txBody>
                  <a:tcPr marT="91425" marB="91425" marR="91425" marL="91425"/>
                </a:tc>
                <a:tc>
                  <a:txBody>
                    <a:bodyPr>
                      <a:noAutofit/>
                    </a:bodyPr>
                    <a:lstStyle/>
                    <a:p>
                      <a:pPr lvl="0" rtl="0" algn="r">
                        <a:lnSpc>
                          <a:spcPct val="115000"/>
                        </a:lnSpc>
                        <a:spcBef>
                          <a:spcPts val="0"/>
                        </a:spcBef>
                        <a:buNone/>
                      </a:pPr>
                      <a:r>
                        <a:rPr lang="en-GB"/>
                        <a:t>0.99167</a:t>
                      </a:r>
                    </a:p>
                  </a:txBody>
                  <a:tcPr marT="91425" marB="91425" marR="91425" marL="91425"/>
                </a:tc>
                <a:tc>
                  <a:txBody>
                    <a:bodyPr>
                      <a:noAutofit/>
                    </a:bodyPr>
                    <a:lstStyle/>
                    <a:p>
                      <a:pPr lvl="0" rtl="0" algn="r">
                        <a:lnSpc>
                          <a:spcPct val="115000"/>
                        </a:lnSpc>
                        <a:spcBef>
                          <a:spcPts val="0"/>
                        </a:spcBef>
                        <a:buNone/>
                      </a:pPr>
                      <a:r>
                        <a:rPr lang="en-GB"/>
                        <a:t>0.05</a:t>
                      </a:r>
                    </a:p>
                  </a:txBody>
                  <a:tcPr marT="91425" marB="91425" marR="91425" marL="91425"/>
                </a:tc>
              </a:tr>
              <a:tr h="389675">
                <a:tc>
                  <a:txBody>
                    <a:bodyPr>
                      <a:noAutofit/>
                    </a:bodyPr>
                    <a:lstStyle/>
                    <a:p>
                      <a:pPr lvl="0" rtl="0" algn="r">
                        <a:lnSpc>
                          <a:spcPct val="115000"/>
                        </a:lnSpc>
                        <a:spcBef>
                          <a:spcPts val="0"/>
                        </a:spcBef>
                        <a:buNone/>
                      </a:pPr>
                      <a:r>
                        <a:rPr lang="en-GB"/>
                        <a:t>30</a:t>
                      </a:r>
                    </a:p>
                  </a:txBody>
                  <a:tcPr marT="91425" marB="91425" marR="91425" marL="91425"/>
                </a:tc>
                <a:tc>
                  <a:txBody>
                    <a:bodyPr>
                      <a:noAutofit/>
                    </a:bodyPr>
                    <a:lstStyle/>
                    <a:p>
                      <a:pPr lvl="0" rtl="0" algn="r">
                        <a:lnSpc>
                          <a:spcPct val="115000"/>
                        </a:lnSpc>
                        <a:spcBef>
                          <a:spcPts val="0"/>
                        </a:spcBef>
                        <a:buNone/>
                      </a:pPr>
                      <a:r>
                        <a:rPr lang="en-GB"/>
                        <a:t>10</a:t>
                      </a:r>
                    </a:p>
                  </a:txBody>
                  <a:tcPr marT="91425" marB="91425" marR="91425" marL="91425"/>
                </a:tc>
                <a:tc>
                  <a:txBody>
                    <a:bodyPr>
                      <a:noAutofit/>
                    </a:bodyPr>
                    <a:lstStyle/>
                    <a:p>
                      <a:pPr lvl="0" rtl="0" algn="r">
                        <a:lnSpc>
                          <a:spcPct val="115000"/>
                        </a:lnSpc>
                        <a:spcBef>
                          <a:spcPts val="0"/>
                        </a:spcBef>
                        <a:buNone/>
                      </a:pPr>
                      <a:r>
                        <a:rPr lang="en-GB"/>
                        <a:t>0.99667</a:t>
                      </a:r>
                    </a:p>
                  </a:txBody>
                  <a:tcPr marT="91425" marB="91425" marR="91425" marL="91425"/>
                </a:tc>
                <a:tc>
                  <a:txBody>
                    <a:bodyPr>
                      <a:noAutofit/>
                    </a:bodyPr>
                    <a:lstStyle/>
                    <a:p>
                      <a:pPr lvl="0" rtl="0" algn="r">
                        <a:lnSpc>
                          <a:spcPct val="115000"/>
                        </a:lnSpc>
                        <a:spcBef>
                          <a:spcPts val="0"/>
                        </a:spcBef>
                        <a:buNone/>
                      </a:pPr>
                      <a:r>
                        <a:rPr lang="en-GB"/>
                        <a:t>0.</a:t>
                      </a:r>
                      <a:r>
                        <a:rPr lang="en-GB"/>
                        <a:t>05</a:t>
                      </a:r>
                    </a:p>
                  </a:txBody>
                  <a:tcPr marT="91425" marB="91425" marR="91425" marL="91425"/>
                </a:tc>
              </a:tr>
              <a:tr h="389675">
                <a:tc>
                  <a:txBody>
                    <a:bodyPr>
                      <a:noAutofit/>
                    </a:bodyPr>
                    <a:lstStyle/>
                    <a:p>
                      <a:pPr lvl="0" rtl="0" algn="r">
                        <a:lnSpc>
                          <a:spcPct val="115000"/>
                        </a:lnSpc>
                        <a:spcBef>
                          <a:spcPts val="0"/>
                        </a:spcBef>
                        <a:buNone/>
                      </a:pPr>
                      <a:r>
                        <a:rPr lang="en-GB"/>
                        <a:t>30</a:t>
                      </a:r>
                    </a:p>
                  </a:txBody>
                  <a:tcPr marT="91425" marB="91425" marR="91425" marL="91425"/>
                </a:tc>
                <a:tc>
                  <a:txBody>
                    <a:bodyPr>
                      <a:noAutofit/>
                    </a:bodyPr>
                    <a:lstStyle/>
                    <a:p>
                      <a:pPr lvl="0" rtl="0" algn="r">
                        <a:lnSpc>
                          <a:spcPct val="115000"/>
                        </a:lnSpc>
                        <a:spcBef>
                          <a:spcPts val="0"/>
                        </a:spcBef>
                        <a:buNone/>
                      </a:pPr>
                      <a:r>
                        <a:rPr lang="en-GB"/>
                        <a:t>15</a:t>
                      </a:r>
                    </a:p>
                  </a:txBody>
                  <a:tcPr marT="91425" marB="91425" marR="91425" marL="91425"/>
                </a:tc>
                <a:tc>
                  <a:txBody>
                    <a:bodyPr>
                      <a:noAutofit/>
                    </a:bodyPr>
                    <a:lstStyle/>
                    <a:p>
                      <a:pPr lvl="0" rtl="0" algn="r">
                        <a:lnSpc>
                          <a:spcPct val="115000"/>
                        </a:lnSpc>
                        <a:spcBef>
                          <a:spcPts val="0"/>
                        </a:spcBef>
                        <a:buNone/>
                      </a:pPr>
                      <a:r>
                        <a:rPr lang="en-GB"/>
                        <a:t>1</a:t>
                      </a:r>
                    </a:p>
                  </a:txBody>
                  <a:tcPr marT="91425" marB="91425" marR="91425" marL="91425"/>
                </a:tc>
                <a:tc>
                  <a:txBody>
                    <a:bodyPr>
                      <a:noAutofit/>
                    </a:bodyPr>
                    <a:lstStyle/>
                    <a:p>
                      <a:pPr lvl="0" rtl="0" algn="r">
                        <a:lnSpc>
                          <a:spcPct val="115000"/>
                        </a:lnSpc>
                        <a:spcBef>
                          <a:spcPts val="0"/>
                        </a:spcBef>
                        <a:buNone/>
                      </a:pPr>
                      <a:r>
                        <a:rPr lang="en-GB"/>
                        <a:t>0</a:t>
                      </a: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Prefold Results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The results show that the </a:t>
            </a:r>
            <a:r>
              <a:rPr lang="en-GB"/>
              <a:t>performance</a:t>
            </a:r>
            <a:r>
              <a:rPr lang="en-GB"/>
              <a:t> increases not surprisingly when the depth of the tap delay is extended and more nodes are added. We note that the results were </a:t>
            </a:r>
            <a:r>
              <a:rPr lang="en-GB"/>
              <a:t>consistently</a:t>
            </a:r>
            <a:r>
              <a:rPr lang="en-GB"/>
              <a:t> pretty high even at the lower observed parameter values. Ultimately though once the depth of the tap delay reaches the length of the gesture (30 samples) we get a perfect ROC curve.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Subject Specific Results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 see the perfect ROC curve for all but the </a:t>
            </a:r>
          </a:p>
          <a:p>
            <a:pPr lvl="0">
              <a:spcBef>
                <a:spcPts val="0"/>
              </a:spcBef>
              <a:buNone/>
            </a:pPr>
            <a:r>
              <a:rPr lang="en-GB"/>
              <a:t>First (top) and third (bottom) subject seen on the right.</a:t>
            </a:r>
          </a:p>
          <a:p>
            <a:pPr lvl="0">
              <a:spcBef>
                <a:spcPts val="0"/>
              </a:spcBef>
              <a:buNone/>
            </a:pPr>
            <a:r>
              <a:rPr lang="en-GB"/>
              <a:t>This seems to indicate very high accuracy (due to </a:t>
            </a:r>
          </a:p>
          <a:p>
            <a:pPr lvl="0">
              <a:spcBef>
                <a:spcPts val="0"/>
              </a:spcBef>
              <a:buNone/>
            </a:pPr>
            <a:r>
              <a:rPr lang="en-GB"/>
              <a:t>likely low variance for each subject). </a:t>
            </a:r>
          </a:p>
        </p:txBody>
      </p:sp>
      <p:pic>
        <p:nvPicPr>
          <p:cNvPr id="74" name="Shape 74"/>
          <p:cNvPicPr preferRelativeResize="0"/>
          <p:nvPr/>
        </p:nvPicPr>
        <p:blipFill>
          <a:blip r:embed="rId3">
            <a:alphaModFix/>
          </a:blip>
          <a:stretch>
            <a:fillRect/>
          </a:stretch>
        </p:blipFill>
        <p:spPr>
          <a:xfrm>
            <a:off x="5885376" y="445025"/>
            <a:ext cx="2734651" cy="2168976"/>
          </a:xfrm>
          <a:prstGeom prst="rect">
            <a:avLst/>
          </a:prstGeom>
          <a:noFill/>
          <a:ln>
            <a:noFill/>
          </a:ln>
        </p:spPr>
      </p:pic>
      <p:pic>
        <p:nvPicPr>
          <p:cNvPr id="75" name="Shape 75"/>
          <p:cNvPicPr preferRelativeResize="0"/>
          <p:nvPr/>
        </p:nvPicPr>
        <p:blipFill>
          <a:blip r:embed="rId4">
            <a:alphaModFix/>
          </a:blip>
          <a:stretch>
            <a:fillRect/>
          </a:stretch>
        </p:blipFill>
        <p:spPr>
          <a:xfrm>
            <a:off x="6001575" y="2690600"/>
            <a:ext cx="2502251" cy="1984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Subject Specific Results</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 see the overall ROC here:</a:t>
            </a:r>
          </a:p>
          <a:p>
            <a:pPr lvl="0">
              <a:spcBef>
                <a:spcPts val="0"/>
              </a:spcBef>
              <a:buNone/>
            </a:pPr>
            <a:r>
              <a:rPr lang="en-GB"/>
              <a:t>The result is nearly perfect save </a:t>
            </a:r>
          </a:p>
          <a:p>
            <a:pPr lvl="0">
              <a:spcBef>
                <a:spcPts val="0"/>
              </a:spcBef>
              <a:buNone/>
            </a:pPr>
            <a:r>
              <a:rPr lang="en-GB"/>
              <a:t>The averaged in results from 1 &amp; 3.</a:t>
            </a:r>
          </a:p>
        </p:txBody>
      </p:sp>
      <p:pic>
        <p:nvPicPr>
          <p:cNvPr id="82" name="Shape 82"/>
          <p:cNvPicPr preferRelativeResize="0"/>
          <p:nvPr/>
        </p:nvPicPr>
        <p:blipFill>
          <a:blip r:embed="rId3">
            <a:alphaModFix/>
          </a:blip>
          <a:stretch>
            <a:fillRect/>
          </a:stretch>
        </p:blipFill>
        <p:spPr>
          <a:xfrm>
            <a:off x="4299701" y="1152475"/>
            <a:ext cx="4532601" cy="359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Subject Independent Results</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However when we look at the overall ROC</a:t>
            </a:r>
          </a:p>
          <a:p>
            <a:pPr lvl="0">
              <a:spcBef>
                <a:spcPts val="0"/>
              </a:spcBef>
              <a:buNone/>
            </a:pPr>
            <a:r>
              <a:rPr lang="en-GB"/>
              <a:t>For the subject independent testing the </a:t>
            </a:r>
          </a:p>
          <a:p>
            <a:pPr lvl="0">
              <a:spcBef>
                <a:spcPts val="0"/>
              </a:spcBef>
              <a:buNone/>
            </a:pPr>
            <a:r>
              <a:rPr lang="en-GB"/>
              <a:t>Network performance drops considerably.</a:t>
            </a:r>
          </a:p>
          <a:p>
            <a:pPr lvl="0">
              <a:spcBef>
                <a:spcPts val="0"/>
              </a:spcBef>
              <a:buNone/>
            </a:pPr>
            <a:r>
              <a:rPr lang="en-GB"/>
              <a:t>This is likely due to high variance in how the</a:t>
            </a:r>
          </a:p>
          <a:p>
            <a:pPr lvl="0">
              <a:spcBef>
                <a:spcPts val="0"/>
              </a:spcBef>
              <a:buNone/>
            </a:pPr>
            <a:r>
              <a:rPr lang="en-GB"/>
              <a:t>Gesture is performed person to person.</a:t>
            </a:r>
          </a:p>
        </p:txBody>
      </p:sp>
      <p:pic>
        <p:nvPicPr>
          <p:cNvPr id="89" name="Shape 89"/>
          <p:cNvPicPr preferRelativeResize="0"/>
          <p:nvPr/>
        </p:nvPicPr>
        <p:blipFill>
          <a:blip r:embed="rId3">
            <a:alphaModFix/>
          </a:blip>
          <a:stretch>
            <a:fillRect/>
          </a:stretch>
        </p:blipFill>
        <p:spPr>
          <a:xfrm>
            <a:off x="5068252" y="1152475"/>
            <a:ext cx="3764051" cy="298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Final Discussion	</a:t>
            </a: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 see that performance is incredibly high when trained on subject specific data and drops off considerably when we train the network independent of the specific subject. This indicates that individual subjects likely perform the same gestures in very similar manners however different subjects likely perform the same gesture in a different manner than another subject.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