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lib.stat.cmu.edu/datasets/bodyf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GB"/>
              <a:t>Body Percentage Project</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GB"/>
              <a:t>Brendan O’Connor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Subsets</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GB"/>
              <a:t>Best subsets appeared to be pretty good in informing which features were important (and matched up  later with significance test from linear model)</a:t>
            </a:r>
          </a:p>
          <a:p>
            <a:pPr indent="0" lvl="0" marL="0">
              <a:spcBef>
                <a:spcPts val="0"/>
              </a:spcBef>
              <a:buNone/>
            </a:pPr>
            <a:r>
              <a:rPr lang="en-GB"/>
              <a:t>Top features selected:</a:t>
            </a:r>
          </a:p>
          <a:p>
            <a:pPr indent="0" lvl="0" marL="457200" rtl="0">
              <a:spcBef>
                <a:spcPts val="0"/>
              </a:spcBef>
              <a:buNone/>
            </a:pPr>
            <a:r>
              <a:rPr lang="en-GB" sz="1400"/>
              <a:t>A</a:t>
            </a:r>
            <a:r>
              <a:rPr lang="en-GB" sz="1400"/>
              <a:t>bdomen2cir, wrist, forearm, neck, weight, age</a:t>
            </a:r>
          </a:p>
          <a:p>
            <a:pPr indent="0" lvl="0" marL="457200">
              <a:spcBef>
                <a:spcPts val="0"/>
              </a:spcBef>
              <a:buNone/>
            </a:pPr>
            <a:r>
              <a:rPr lang="en-GB" sz="1400"/>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Linear Model</a:t>
            </a:r>
          </a:p>
        </p:txBody>
      </p:sp>
      <p:sp>
        <p:nvSpPr>
          <p:cNvPr id="120" name="Shape 120"/>
          <p:cNvSpPr txBox="1"/>
          <p:nvPr>
            <p:ph idx="1" type="body"/>
          </p:nvPr>
        </p:nvSpPr>
        <p:spPr>
          <a:xfrm>
            <a:off x="311700" y="1152475"/>
            <a:ext cx="4265100" cy="3416400"/>
          </a:xfrm>
          <a:prstGeom prst="rect">
            <a:avLst/>
          </a:prstGeom>
        </p:spPr>
        <p:txBody>
          <a:bodyPr anchorCtr="0" anchor="t" bIns="91425" lIns="91425" rIns="91425" wrap="square" tIns="91425">
            <a:noAutofit/>
          </a:bodyPr>
          <a:lstStyle/>
          <a:p>
            <a:pPr indent="0" lvl="0" marL="0">
              <a:spcBef>
                <a:spcPts val="0"/>
              </a:spcBef>
              <a:buNone/>
            </a:pPr>
            <a:r>
              <a:rPr lang="en-GB"/>
              <a:t>Worked a lot better (as expected)</a:t>
            </a:r>
          </a:p>
          <a:p>
            <a:pPr indent="0" lvl="0" marL="0">
              <a:spcBef>
                <a:spcPts val="0"/>
              </a:spcBef>
              <a:buNone/>
            </a:pPr>
            <a:r>
              <a:rPr lang="en-GB"/>
              <a:t>We see from the significance tests that the same top variables as best subsets overlap with the linear indicating these are probably the best minimal subset</a:t>
            </a:r>
          </a:p>
          <a:p>
            <a:pPr indent="0" lvl="0" marL="0">
              <a:spcBef>
                <a:spcPts val="0"/>
              </a:spcBef>
              <a:buNone/>
            </a:pPr>
            <a:r>
              <a:rPr lang="en-GB"/>
              <a:t>R^2 = .7353 which is fairly good with everything considered</a:t>
            </a:r>
          </a:p>
          <a:p>
            <a:pPr indent="0" lvl="0" marL="0">
              <a:spcBef>
                <a:spcPts val="0"/>
              </a:spcBef>
              <a:buNone/>
            </a:pPr>
            <a:r>
              <a:rPr lang="en-GB"/>
              <a:t>MSE = 24.8 (mean bfp = ~19.1) which is suboptimal but within workable for an “at home” solution</a:t>
            </a:r>
          </a:p>
          <a:p>
            <a:pPr indent="0" lvl="0" marL="0">
              <a:spcBef>
                <a:spcPts val="0"/>
              </a:spcBef>
              <a:buNone/>
            </a:pPr>
            <a:r>
              <a:t/>
            </a:r>
            <a:endParaRPr/>
          </a:p>
        </p:txBody>
      </p:sp>
      <p:pic>
        <p:nvPicPr>
          <p:cNvPr id="121" name="Shape 121"/>
          <p:cNvPicPr preferRelativeResize="0"/>
          <p:nvPr/>
        </p:nvPicPr>
        <p:blipFill>
          <a:blip r:embed="rId3">
            <a:alphaModFix/>
          </a:blip>
          <a:stretch>
            <a:fillRect/>
          </a:stretch>
        </p:blipFill>
        <p:spPr>
          <a:xfrm>
            <a:off x="4576800" y="1393550"/>
            <a:ext cx="4458326" cy="235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Linear Model</a:t>
            </a:r>
          </a:p>
        </p:txBody>
      </p:sp>
      <p:sp>
        <p:nvSpPr>
          <p:cNvPr id="127" name="Shape 127"/>
          <p:cNvSpPr txBox="1"/>
          <p:nvPr>
            <p:ph idx="1" type="body"/>
          </p:nvPr>
        </p:nvSpPr>
        <p:spPr>
          <a:xfrm>
            <a:off x="311700" y="1152475"/>
            <a:ext cx="4245900" cy="3416400"/>
          </a:xfrm>
          <a:prstGeom prst="rect">
            <a:avLst/>
          </a:prstGeom>
        </p:spPr>
        <p:txBody>
          <a:bodyPr anchorCtr="0" anchor="t" bIns="91425" lIns="91425" rIns="91425" wrap="square" tIns="91425">
            <a:noAutofit/>
          </a:bodyPr>
          <a:lstStyle/>
          <a:p>
            <a:pPr indent="0" lvl="0" marL="0">
              <a:spcBef>
                <a:spcPts val="0"/>
              </a:spcBef>
              <a:buNone/>
            </a:pPr>
            <a:r>
              <a:rPr lang="en-GB"/>
              <a:t>Ultimatel</a:t>
            </a:r>
            <a:r>
              <a:rPr lang="en-GB"/>
              <a:t>y</a:t>
            </a:r>
            <a:r>
              <a:rPr lang="en-GB"/>
              <a:t> much of the data indicated that linear was the best approach</a:t>
            </a:r>
          </a:p>
          <a:p>
            <a:pPr indent="0" lvl="0" marL="0">
              <a:spcBef>
                <a:spcPts val="0"/>
              </a:spcBef>
              <a:buNone/>
            </a:pPr>
            <a:r>
              <a:rPr lang="en-GB"/>
              <a:t>Intuitively it made sense in retrospect since you would expect the body fat percentage to grow in some linear fashion to weight and size measurements </a:t>
            </a:r>
          </a:p>
        </p:txBody>
      </p:sp>
      <p:pic>
        <p:nvPicPr>
          <p:cNvPr id="128" name="Shape 128"/>
          <p:cNvPicPr preferRelativeResize="0"/>
          <p:nvPr/>
        </p:nvPicPr>
        <p:blipFill>
          <a:blip r:embed="rId3">
            <a:alphaModFix/>
          </a:blip>
          <a:stretch>
            <a:fillRect/>
          </a:stretch>
        </p:blipFill>
        <p:spPr>
          <a:xfrm>
            <a:off x="4690925" y="1017719"/>
            <a:ext cx="2025375" cy="2103849"/>
          </a:xfrm>
          <a:prstGeom prst="rect">
            <a:avLst/>
          </a:prstGeom>
          <a:noFill/>
          <a:ln>
            <a:noFill/>
          </a:ln>
        </p:spPr>
      </p:pic>
      <p:pic>
        <p:nvPicPr>
          <p:cNvPr id="129" name="Shape 129"/>
          <p:cNvPicPr preferRelativeResize="0"/>
          <p:nvPr/>
        </p:nvPicPr>
        <p:blipFill>
          <a:blip r:embed="rId4">
            <a:alphaModFix/>
          </a:blip>
          <a:stretch>
            <a:fillRect/>
          </a:stretch>
        </p:blipFill>
        <p:spPr>
          <a:xfrm>
            <a:off x="6849625" y="967075"/>
            <a:ext cx="2122900" cy="22051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“High Risk” Classification	</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GB"/>
              <a:t>Two diff</a:t>
            </a:r>
            <a:r>
              <a:rPr lang="en-GB"/>
              <a:t>e</a:t>
            </a:r>
            <a:r>
              <a:rPr lang="en-GB"/>
              <a:t>rent approaches tried:</a:t>
            </a:r>
          </a:p>
          <a:p>
            <a:pPr indent="0" lvl="0" marL="0">
              <a:spcBef>
                <a:spcPts val="0"/>
              </a:spcBef>
              <a:buNone/>
            </a:pPr>
            <a:r>
              <a:rPr lang="en-GB"/>
              <a:t>	Using k=3 means clustering selected the “highest” mean as the high risk category and used a logistic regression to classify as high risk or not</a:t>
            </a:r>
          </a:p>
          <a:p>
            <a:pPr indent="0" lvl="0" marL="0">
              <a:spcBef>
                <a:spcPts val="0"/>
              </a:spcBef>
              <a:buNone/>
            </a:pPr>
            <a:r>
              <a:rPr lang="en-GB"/>
              <a:t>	Using the linear regression classified the top ⅓ in body fat percentage as high risk and used this threshold to classify individuals</a:t>
            </a:r>
          </a:p>
          <a:p>
            <a:pPr indent="0" lvl="0" marL="0">
              <a:spcBef>
                <a:spcPts val="0"/>
              </a:spcBef>
              <a:buNone/>
            </a:pPr>
            <a:r>
              <a:t/>
            </a:r>
            <a:endParaRPr/>
          </a:p>
          <a:p>
            <a:pPr indent="-69850" lvl="0" marL="0">
              <a:spcBef>
                <a:spcPts val="0"/>
              </a:spcBef>
              <a:buClr>
                <a:schemeClr val="dk1"/>
              </a:buClr>
              <a:buSzPts val="1100"/>
              <a:buFont typeface="Arial"/>
              <a:buNone/>
            </a:pPr>
            <a:r>
              <a:rPr lang="en-GB"/>
              <a:t>Used validation set to test for misclassification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GB"/>
              <a:t>“High Risk” Classification	</a:t>
            </a:r>
          </a:p>
          <a:p>
            <a:pPr indent="0" lvl="0" marL="0">
              <a:spcBef>
                <a:spcPts val="0"/>
              </a:spcBef>
              <a:buNone/>
            </a:pPr>
            <a:r>
              <a:t/>
            </a:r>
            <a:endParaRP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GB"/>
              <a:t>K-Means approach</a:t>
            </a:r>
          </a:p>
          <a:p>
            <a:pPr indent="0" lvl="0" marL="0">
              <a:spcBef>
                <a:spcPts val="0"/>
              </a:spcBef>
              <a:buNone/>
            </a:pPr>
            <a:r>
              <a:rPr lang="en-GB"/>
              <a:t>	Pretty poor results, not helped by the fact that the k-means between SS /</a:t>
            </a:r>
          </a:p>
          <a:p>
            <a:pPr indent="0" lvl="0" marL="0">
              <a:spcBef>
                <a:spcPts val="0"/>
              </a:spcBef>
              <a:buNone/>
            </a:pPr>
            <a:r>
              <a:rPr lang="en-GB"/>
              <a:t>total SS = 61.8% (not that much higher than random guessing)</a:t>
            </a:r>
          </a:p>
          <a:p>
            <a:pPr indent="-69850" lvl="0" marL="0">
              <a:spcBef>
                <a:spcPts val="0"/>
              </a:spcBef>
              <a:buClr>
                <a:schemeClr val="dk1"/>
              </a:buClr>
              <a:buSzPts val="1100"/>
              <a:buFont typeface="Arial"/>
              <a:buNone/>
            </a:pPr>
            <a:r>
              <a:rPr lang="en-GB"/>
              <a:t>glm.pred  0  1</a:t>
            </a:r>
          </a:p>
          <a:p>
            <a:pPr indent="-69850" lvl="0" marL="0">
              <a:spcBef>
                <a:spcPts val="0"/>
              </a:spcBef>
              <a:buClr>
                <a:schemeClr val="dk1"/>
              </a:buClr>
              <a:buSzPts val="1100"/>
              <a:buFont typeface="Arial"/>
              <a:buNone/>
            </a:pPr>
            <a:r>
              <a:rPr lang="en-GB"/>
              <a:t>   	0 	30 26</a:t>
            </a:r>
          </a:p>
          <a:p>
            <a:pPr indent="-69850" lvl="0" marL="0">
              <a:spcBef>
                <a:spcPts val="0"/>
              </a:spcBef>
              <a:buClr>
                <a:schemeClr val="dk1"/>
              </a:buClr>
              <a:buSzPts val="1100"/>
              <a:buFont typeface="Arial"/>
              <a:buNone/>
            </a:pPr>
            <a:r>
              <a:rPr lang="en-GB"/>
              <a:t>   	1  	4  3</a:t>
            </a:r>
          </a:p>
          <a:p>
            <a:pPr indent="0" lvl="0" marL="0">
              <a:spcBef>
                <a:spcPts val="0"/>
              </a:spcBef>
              <a:buNone/>
            </a:pPr>
            <a:r>
              <a:rPr lang="en-GB"/>
              <a:t>&gt; mean(glm.pred == reducedbf[test,]$highrisk)</a:t>
            </a:r>
          </a:p>
          <a:p>
            <a:pPr indent="0" lvl="0" marL="0">
              <a:spcBef>
                <a:spcPts val="0"/>
              </a:spcBef>
              <a:buNone/>
            </a:pPr>
            <a:r>
              <a:rPr lang="en-GB"/>
              <a:t>[1] 0.5238095</a:t>
            </a:r>
          </a:p>
          <a:p>
            <a:pPr indent="0" lvl="0" marL="0">
              <a:spcBef>
                <a:spcPts val="0"/>
              </a:spcBef>
              <a:buNone/>
            </a:pPr>
            <a:r>
              <a:rPr lang="en-GB"/>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GB"/>
              <a:t>“High Risk” Classification	</a:t>
            </a:r>
          </a:p>
          <a:p>
            <a:pPr indent="0" lvl="0" marL="0">
              <a:spcBef>
                <a:spcPts val="0"/>
              </a:spcBef>
              <a:buNone/>
            </a:pPr>
            <a:r>
              <a:t/>
            </a:r>
            <a:endParaRPr/>
          </a:p>
        </p:txBody>
      </p:sp>
      <p:pic>
        <p:nvPicPr>
          <p:cNvPr id="147" name="Shape 147"/>
          <p:cNvPicPr preferRelativeResize="0"/>
          <p:nvPr/>
        </p:nvPicPr>
        <p:blipFill>
          <a:blip r:embed="rId3">
            <a:alphaModFix/>
          </a:blip>
          <a:stretch>
            <a:fillRect/>
          </a:stretch>
        </p:blipFill>
        <p:spPr>
          <a:xfrm>
            <a:off x="200075" y="1170125"/>
            <a:ext cx="3678442" cy="3820975"/>
          </a:xfrm>
          <a:prstGeom prst="rect">
            <a:avLst/>
          </a:prstGeom>
          <a:noFill/>
          <a:ln>
            <a:noFill/>
          </a:ln>
        </p:spPr>
      </p:pic>
      <p:pic>
        <p:nvPicPr>
          <p:cNvPr id="148" name="Shape 148"/>
          <p:cNvPicPr preferRelativeResize="0"/>
          <p:nvPr/>
        </p:nvPicPr>
        <p:blipFill>
          <a:blip r:embed="rId4">
            <a:alphaModFix/>
          </a:blip>
          <a:stretch>
            <a:fillRect/>
          </a:stretch>
        </p:blipFill>
        <p:spPr>
          <a:xfrm>
            <a:off x="4889067" y="1170125"/>
            <a:ext cx="3678442"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GB"/>
              <a:t>“High Risk” Classification	</a:t>
            </a:r>
          </a:p>
          <a:p>
            <a:pPr indent="0" lvl="0" marL="0">
              <a:spcBef>
                <a:spcPts val="0"/>
              </a:spcBef>
              <a:buNone/>
            </a:pPr>
            <a:r>
              <a:t/>
            </a:r>
            <a:endParaRPr/>
          </a:p>
        </p:txBody>
      </p:sp>
      <p:pic>
        <p:nvPicPr>
          <p:cNvPr id="154" name="Shape 154"/>
          <p:cNvPicPr preferRelativeResize="0"/>
          <p:nvPr/>
        </p:nvPicPr>
        <p:blipFill>
          <a:blip r:embed="rId3">
            <a:alphaModFix/>
          </a:blip>
          <a:stretch>
            <a:fillRect/>
          </a:stretch>
        </p:blipFill>
        <p:spPr>
          <a:xfrm>
            <a:off x="311703" y="1190600"/>
            <a:ext cx="3081650" cy="32010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GB"/>
              <a:t>“High Risk” Classification	</a:t>
            </a:r>
          </a:p>
          <a:p>
            <a:pPr indent="0" lvl="0" marL="0">
              <a:spcBef>
                <a:spcPts val="0"/>
              </a:spcBef>
              <a:buNone/>
            </a:pPr>
            <a:r>
              <a:t/>
            </a:r>
            <a:endParaRP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GB"/>
              <a:t>In comparison linear model performed drastically better:</a:t>
            </a:r>
            <a:br>
              <a:rPr lang="en-GB"/>
            </a:br>
            <a:r>
              <a:rPr lang="en-GB"/>
              <a:t>&gt; mean(highrisk == (reducedbf[test,]$bf.Percentbodyfat &gt;= 15))</a:t>
            </a:r>
          </a:p>
          <a:p>
            <a:pPr indent="0" lvl="0" marL="0">
              <a:spcBef>
                <a:spcPts val="0"/>
              </a:spcBef>
              <a:buNone/>
            </a:pPr>
            <a:r>
              <a:rPr lang="en-GB"/>
              <a:t>[1] 0.952381</a:t>
            </a:r>
          </a:p>
          <a:p>
            <a:pPr indent="-69850" lvl="0" marL="0">
              <a:spcBef>
                <a:spcPts val="0"/>
              </a:spcBef>
              <a:buClr>
                <a:schemeClr val="dk1"/>
              </a:buClr>
              <a:buSzPts val="1100"/>
              <a:buFont typeface="Arial"/>
              <a:buNone/>
            </a:pPr>
            <a:r>
              <a:rPr lang="en-GB"/>
              <a:t>&gt; table(highrisk,reducedbf[test,]$bf.Percentbodyfat &gt;= 15)</a:t>
            </a:r>
          </a:p>
          <a:p>
            <a:pPr indent="-69850" lvl="0" marL="0">
              <a:spcBef>
                <a:spcPts val="0"/>
              </a:spcBef>
              <a:buClr>
                <a:schemeClr val="dk1"/>
              </a:buClr>
              <a:buSzPts val="1100"/>
              <a:buFont typeface="Arial"/>
              <a:buNone/>
            </a:pPr>
            <a:r>
              <a:rPr lang="en-GB"/>
              <a:t>Highrisk	 	0     1</a:t>
            </a:r>
          </a:p>
          <a:p>
            <a:pPr indent="-69850" lvl="0" marL="0">
              <a:spcBef>
                <a:spcPts val="0"/>
              </a:spcBef>
              <a:buClr>
                <a:schemeClr val="dk1"/>
              </a:buClr>
              <a:buSzPts val="1100"/>
              <a:buFont typeface="Arial"/>
              <a:buNone/>
            </a:pPr>
            <a:r>
              <a:rPr lang="en-GB"/>
              <a:t>   	0		16	1</a:t>
            </a:r>
          </a:p>
          <a:p>
            <a:pPr indent="0" lvl="0" marL="0">
              <a:spcBef>
                <a:spcPts val="0"/>
              </a:spcBef>
              <a:buNone/>
            </a:pPr>
            <a:r>
              <a:rPr lang="en-GB"/>
              <a:t>   	1 		2   44</a:t>
            </a:r>
          </a:p>
          <a:p>
            <a:pPr indent="0" lvl="0" marL="0">
              <a:spcBef>
                <a:spcPts val="0"/>
              </a:spcBef>
              <a:buNone/>
            </a:pPr>
            <a:r>
              <a:rPr lang="en-GB"/>
              <a:t>This success rate seemed pretty high relative to the r^2 and mse but this implies that it was precise enough to perform well in the classifications</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GB"/>
              <a:t>“High Risk” Classification	</a:t>
            </a:r>
          </a:p>
          <a:p>
            <a:pPr indent="0" lvl="0" marL="0">
              <a:spcBef>
                <a:spcPts val="0"/>
              </a:spcBef>
              <a:buNone/>
            </a:pPr>
            <a:r>
              <a:t/>
            </a:r>
            <a:endParaRPr/>
          </a:p>
        </p:txBody>
      </p:sp>
      <p:sp>
        <p:nvSpPr>
          <p:cNvPr id="166" name="Shape 166"/>
          <p:cNvSpPr txBox="1"/>
          <p:nvPr>
            <p:ph idx="1" type="body"/>
          </p:nvPr>
        </p:nvSpPr>
        <p:spPr>
          <a:xfrm>
            <a:off x="311700" y="1152475"/>
            <a:ext cx="2739600" cy="3416400"/>
          </a:xfrm>
          <a:prstGeom prst="rect">
            <a:avLst/>
          </a:prstGeom>
        </p:spPr>
        <p:txBody>
          <a:bodyPr anchorCtr="0" anchor="t" bIns="91425" lIns="91425" rIns="91425" wrap="square" tIns="91425">
            <a:noAutofit/>
          </a:bodyPr>
          <a:lstStyle/>
          <a:p>
            <a:pPr indent="0" lvl="0" marL="0">
              <a:spcBef>
                <a:spcPts val="0"/>
              </a:spcBef>
              <a:buNone/>
            </a:pPr>
            <a:r>
              <a:rPr lang="en-GB"/>
              <a:t>I did think I was expecting the linear model to classify the high risk categories into more of a partition much like the k=3 clusters did</a:t>
            </a:r>
          </a:p>
        </p:txBody>
      </p:sp>
      <p:pic>
        <p:nvPicPr>
          <p:cNvPr id="167" name="Shape 167"/>
          <p:cNvPicPr preferRelativeResize="0"/>
          <p:nvPr/>
        </p:nvPicPr>
        <p:blipFill>
          <a:blip r:embed="rId3">
            <a:alphaModFix/>
          </a:blip>
          <a:stretch>
            <a:fillRect/>
          </a:stretch>
        </p:blipFill>
        <p:spPr>
          <a:xfrm>
            <a:off x="3051300" y="1152475"/>
            <a:ext cx="2498925" cy="2595741"/>
          </a:xfrm>
          <a:prstGeom prst="rect">
            <a:avLst/>
          </a:prstGeom>
          <a:noFill/>
          <a:ln>
            <a:noFill/>
          </a:ln>
        </p:spPr>
      </p:pic>
      <p:pic>
        <p:nvPicPr>
          <p:cNvPr id="168" name="Shape 168"/>
          <p:cNvPicPr preferRelativeResize="0"/>
          <p:nvPr/>
        </p:nvPicPr>
        <p:blipFill>
          <a:blip r:embed="rId4">
            <a:alphaModFix/>
          </a:blip>
          <a:stretch>
            <a:fillRect/>
          </a:stretch>
        </p:blipFill>
        <p:spPr>
          <a:xfrm>
            <a:off x="6122325" y="1152475"/>
            <a:ext cx="2498925" cy="25957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GB"/>
              <a:t>“High Risk” Classification	</a:t>
            </a:r>
          </a:p>
          <a:p>
            <a:pPr indent="0" lvl="0" marL="0">
              <a:spcBef>
                <a:spcPts val="0"/>
              </a:spcBef>
              <a:buNone/>
            </a:pPr>
            <a:r>
              <a:t/>
            </a:r>
            <a:endParaRPr/>
          </a:p>
        </p:txBody>
      </p:sp>
      <p:pic>
        <p:nvPicPr>
          <p:cNvPr id="174" name="Shape 174"/>
          <p:cNvPicPr preferRelativeResize="0"/>
          <p:nvPr/>
        </p:nvPicPr>
        <p:blipFill>
          <a:blip r:embed="rId3">
            <a:alphaModFix/>
          </a:blip>
          <a:stretch>
            <a:fillRect/>
          </a:stretch>
        </p:blipFill>
        <p:spPr>
          <a:xfrm>
            <a:off x="311700" y="1208425"/>
            <a:ext cx="3334650" cy="3463850"/>
          </a:xfrm>
          <a:prstGeom prst="rect">
            <a:avLst/>
          </a:prstGeom>
          <a:noFill/>
          <a:ln>
            <a:noFill/>
          </a:ln>
        </p:spPr>
      </p:pic>
      <p:pic>
        <p:nvPicPr>
          <p:cNvPr id="175" name="Shape 175"/>
          <p:cNvPicPr preferRelativeResize="0"/>
          <p:nvPr/>
        </p:nvPicPr>
        <p:blipFill>
          <a:blip r:embed="rId4">
            <a:alphaModFix/>
          </a:blip>
          <a:stretch>
            <a:fillRect/>
          </a:stretch>
        </p:blipFill>
        <p:spPr>
          <a:xfrm>
            <a:off x="4132475" y="1600200"/>
            <a:ext cx="3686175" cy="194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Description of Problem</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GB"/>
              <a:t>Weight continues to be a problem for much of the world. Closely linked with this problem is body fat percentage as it is a more precise metric to indicate the health of the individual. The problem with calculating body fat percentage is to do it accurately you need trained experts and uncommon tools for measurement (pool with precise volume measurements). The goal of this project was to try and develop a model, albeit imprecise, to attempt to give an individual an estimated body fat percentage from as few, simple, measurements that can be made with </a:t>
            </a:r>
            <a:r>
              <a:rPr lang="en-GB"/>
              <a:t>household</a:t>
            </a:r>
            <a:r>
              <a:rPr lang="en-GB"/>
              <a:t> items.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Conclusions</a:t>
            </a:r>
          </a:p>
        </p:txBody>
      </p:sp>
      <p:sp>
        <p:nvSpPr>
          <p:cNvPr id="181" name="Shape 1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GB"/>
              <a:t>The good ol’ linear regression still has use these days</a:t>
            </a:r>
          </a:p>
          <a:p>
            <a:pPr indent="0" lvl="0" marL="0">
              <a:spcBef>
                <a:spcPts val="0"/>
              </a:spcBef>
              <a:buNone/>
            </a:pPr>
            <a:r>
              <a:rPr lang="en-GB"/>
              <a:t>Despite complicated models the linear model performed vastly well</a:t>
            </a:r>
          </a:p>
          <a:p>
            <a:pPr indent="0" lvl="0" marL="0">
              <a:spcBef>
                <a:spcPts val="0"/>
              </a:spcBef>
              <a:buNone/>
            </a:pPr>
            <a:r>
              <a:rPr lang="en-GB"/>
              <a:t>Based on the classification rates this model seems like a good desired end result</a:t>
            </a:r>
          </a:p>
          <a:p>
            <a:pPr indent="457200" lvl="0" marL="0" rtl="0">
              <a:spcBef>
                <a:spcPts val="0"/>
              </a:spcBef>
              <a:buNone/>
            </a:pPr>
            <a:r>
              <a:rPr lang="en-GB"/>
              <a:t>Provides a quick and easy way that someone at home could determine if their body fat percentage is “high risk”</a:t>
            </a:r>
          </a:p>
          <a:p>
            <a:pPr indent="457200" lvl="0" marL="0">
              <a:spcBef>
                <a:spcPts val="0"/>
              </a:spcBef>
              <a:buNone/>
            </a:pPr>
            <a:r>
              <a:rPr lang="en-GB"/>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Data Set</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GB"/>
              <a:t>Data set provided by cmu at: </a:t>
            </a:r>
            <a:r>
              <a:rPr lang="en-GB" u="sng">
                <a:solidFill>
                  <a:schemeClr val="hlink"/>
                </a:solidFill>
                <a:hlinkClick r:id="rId3"/>
              </a:rPr>
              <a:t>http://lib.stat.cmu.edu/datasets/bodyfat</a:t>
            </a:r>
          </a:p>
          <a:p>
            <a:pPr indent="0" lvl="0" marL="0">
              <a:spcBef>
                <a:spcPts val="0"/>
              </a:spcBef>
              <a:buNone/>
            </a:pPr>
            <a:r>
              <a:rPr lang="en-GB"/>
              <a:t>Body fat measurements were determined on a set of 252 men by trained experts</a:t>
            </a:r>
          </a:p>
          <a:p>
            <a:pPr indent="0" lvl="0" marL="0">
              <a:spcBef>
                <a:spcPts val="0"/>
              </a:spcBef>
              <a:buNone/>
            </a:pPr>
            <a:r>
              <a:rPr lang="en-GB"/>
              <a:t>Various other features were also recorded at the time:</a:t>
            </a:r>
          </a:p>
          <a:p>
            <a:pPr indent="0" lvl="0" marL="0">
              <a:spcBef>
                <a:spcPts val="0"/>
              </a:spcBef>
              <a:buNone/>
            </a:pPr>
            <a:r>
              <a:rPr lang="en-GB"/>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Data Set	</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GB" sz="1100">
                <a:solidFill>
                  <a:schemeClr val="dk1"/>
                </a:solidFill>
              </a:rPr>
              <a:t>Age (years)</a:t>
            </a:r>
            <a:br>
              <a:rPr lang="en-GB" sz="1100">
                <a:solidFill>
                  <a:schemeClr val="dk1"/>
                </a:solidFill>
              </a:rPr>
            </a:br>
            <a:r>
              <a:rPr lang="en-GB" sz="1100">
                <a:solidFill>
                  <a:schemeClr val="dk1"/>
                </a:solidFill>
              </a:rPr>
              <a:t>Weight (lbs)	</a:t>
            </a:r>
            <a:br>
              <a:rPr lang="en-GB" sz="1100">
                <a:solidFill>
                  <a:schemeClr val="dk1"/>
                </a:solidFill>
              </a:rPr>
            </a:br>
            <a:r>
              <a:rPr lang="en-GB" sz="1100">
                <a:solidFill>
                  <a:schemeClr val="dk1"/>
                </a:solidFill>
              </a:rPr>
              <a:t>Height (inches)</a:t>
            </a:r>
            <a:br>
              <a:rPr lang="en-GB" sz="1100">
                <a:solidFill>
                  <a:schemeClr val="dk1"/>
                </a:solidFill>
              </a:rPr>
            </a:br>
            <a:r>
              <a:rPr lang="en-GB" sz="1100">
                <a:solidFill>
                  <a:schemeClr val="dk1"/>
                </a:solidFill>
              </a:rPr>
              <a:t>Neck circumference (cm)</a:t>
            </a:r>
            <a:br>
              <a:rPr lang="en-GB" sz="1100">
                <a:solidFill>
                  <a:schemeClr val="dk1"/>
                </a:solidFill>
              </a:rPr>
            </a:br>
            <a:r>
              <a:rPr lang="en-GB" sz="1100">
                <a:solidFill>
                  <a:schemeClr val="dk1"/>
                </a:solidFill>
              </a:rPr>
              <a:t>Chest circumference (cm)</a:t>
            </a:r>
            <a:br>
              <a:rPr lang="en-GB" sz="1100">
                <a:solidFill>
                  <a:schemeClr val="dk1"/>
                </a:solidFill>
              </a:rPr>
            </a:br>
            <a:r>
              <a:rPr lang="en-GB" sz="1100">
                <a:solidFill>
                  <a:schemeClr val="dk1"/>
                </a:solidFill>
              </a:rPr>
              <a:t>Abdomen 2 circumference (cm)</a:t>
            </a:r>
            <a:br>
              <a:rPr lang="en-GB" sz="1100">
                <a:solidFill>
                  <a:schemeClr val="dk1"/>
                </a:solidFill>
              </a:rPr>
            </a:br>
            <a:r>
              <a:rPr lang="en-GB" sz="1100">
                <a:solidFill>
                  <a:schemeClr val="dk1"/>
                </a:solidFill>
              </a:rPr>
              <a:t>Hip circumference (cm)</a:t>
            </a:r>
            <a:br>
              <a:rPr lang="en-GB" sz="1100">
                <a:solidFill>
                  <a:schemeClr val="dk1"/>
                </a:solidFill>
              </a:rPr>
            </a:br>
            <a:r>
              <a:rPr lang="en-GB" sz="1100">
                <a:solidFill>
                  <a:schemeClr val="dk1"/>
                </a:solidFill>
              </a:rPr>
              <a:t>Thigh circumference (cm)</a:t>
            </a:r>
            <a:br>
              <a:rPr lang="en-GB" sz="1100">
                <a:solidFill>
                  <a:schemeClr val="dk1"/>
                </a:solidFill>
              </a:rPr>
            </a:br>
            <a:r>
              <a:rPr lang="en-GB" sz="1100">
                <a:solidFill>
                  <a:schemeClr val="dk1"/>
                </a:solidFill>
              </a:rPr>
              <a:t>Knee circumference (cm)</a:t>
            </a:r>
            <a:br>
              <a:rPr lang="en-GB" sz="1100">
                <a:solidFill>
                  <a:schemeClr val="dk1"/>
                </a:solidFill>
              </a:rPr>
            </a:br>
            <a:r>
              <a:rPr lang="en-GB" sz="1100">
                <a:solidFill>
                  <a:schemeClr val="dk1"/>
                </a:solidFill>
              </a:rPr>
              <a:t>Ankle circumference (cm)</a:t>
            </a:r>
            <a:br>
              <a:rPr lang="en-GB" sz="1100">
                <a:solidFill>
                  <a:schemeClr val="dk1"/>
                </a:solidFill>
              </a:rPr>
            </a:br>
            <a:r>
              <a:rPr lang="en-GB" sz="1100">
                <a:solidFill>
                  <a:schemeClr val="dk1"/>
                </a:solidFill>
              </a:rPr>
              <a:t>Biceps (extended) circumference (cm)</a:t>
            </a:r>
            <a:br>
              <a:rPr lang="en-GB" sz="1100">
                <a:solidFill>
                  <a:schemeClr val="dk1"/>
                </a:solidFill>
              </a:rPr>
            </a:br>
            <a:r>
              <a:rPr lang="en-GB" sz="1100">
                <a:solidFill>
                  <a:schemeClr val="dk1"/>
                </a:solidFill>
              </a:rPr>
              <a:t>Forearm circumference (cm)</a:t>
            </a:r>
            <a:br>
              <a:rPr lang="en-GB" sz="1100">
                <a:solidFill>
                  <a:schemeClr val="dk1"/>
                </a:solidFill>
              </a:rPr>
            </a:br>
            <a:r>
              <a:rPr lang="en-GB" sz="1100">
                <a:solidFill>
                  <a:schemeClr val="dk1"/>
                </a:solidFill>
              </a:rPr>
              <a:t>Wrist circumference (cm)</a:t>
            </a: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Exploring the data</a:t>
            </a:r>
          </a:p>
        </p:txBody>
      </p:sp>
      <p:sp>
        <p:nvSpPr>
          <p:cNvPr id="79" name="Shape 79"/>
          <p:cNvSpPr txBox="1"/>
          <p:nvPr>
            <p:ph idx="1" type="body"/>
          </p:nvPr>
        </p:nvSpPr>
        <p:spPr>
          <a:xfrm>
            <a:off x="311700" y="1152475"/>
            <a:ext cx="4274700" cy="3416400"/>
          </a:xfrm>
          <a:prstGeom prst="rect">
            <a:avLst/>
          </a:prstGeom>
        </p:spPr>
        <p:txBody>
          <a:bodyPr anchorCtr="0" anchor="t" bIns="91425" lIns="91425" rIns="91425" wrap="square" tIns="91425">
            <a:noAutofit/>
          </a:bodyPr>
          <a:lstStyle/>
          <a:p>
            <a:pPr indent="0" lvl="0" marL="0">
              <a:spcBef>
                <a:spcPts val="0"/>
              </a:spcBef>
              <a:buNone/>
            </a:pPr>
            <a:r>
              <a:rPr lang="en-GB"/>
              <a:t>First part was attempting to get an intuition on the data by plotting a scatter plot</a:t>
            </a:r>
          </a:p>
          <a:p>
            <a:pPr indent="0" lvl="0" marL="0">
              <a:spcBef>
                <a:spcPts val="0"/>
              </a:spcBef>
              <a:buNone/>
            </a:pPr>
            <a:r>
              <a:rPr lang="en-GB"/>
              <a:t>After that looked into some unsupervised methods to help make sense of the data </a:t>
            </a:r>
          </a:p>
          <a:p>
            <a:pPr indent="0" lvl="0" marL="0">
              <a:spcBef>
                <a:spcPts val="0"/>
              </a:spcBef>
              <a:buNone/>
            </a:pPr>
            <a:r>
              <a:rPr lang="en-GB"/>
              <a:t>With k means performed scatter plot again to see results</a:t>
            </a:r>
          </a:p>
        </p:txBody>
      </p:sp>
      <p:pic>
        <p:nvPicPr>
          <p:cNvPr id="80" name="Shape 80"/>
          <p:cNvPicPr preferRelativeResize="0"/>
          <p:nvPr/>
        </p:nvPicPr>
        <p:blipFill>
          <a:blip r:embed="rId3">
            <a:alphaModFix/>
          </a:blip>
          <a:stretch>
            <a:fillRect/>
          </a:stretch>
        </p:blipFill>
        <p:spPr>
          <a:xfrm>
            <a:off x="4751750" y="1152475"/>
            <a:ext cx="3772626" cy="3317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GB"/>
              <a:t>Considerations</a:t>
            </a:r>
          </a:p>
          <a:p>
            <a:pPr indent="0" lvl="0" marL="0">
              <a:spcBef>
                <a:spcPts val="0"/>
              </a:spcBef>
              <a:buNone/>
            </a:pPr>
            <a:r>
              <a:t/>
            </a:r>
            <a:endParaRPr/>
          </a:p>
        </p:txBody>
      </p:sp>
      <p:sp>
        <p:nvSpPr>
          <p:cNvPr id="86" name="Shape 86"/>
          <p:cNvSpPr txBox="1"/>
          <p:nvPr>
            <p:ph idx="1" type="body"/>
          </p:nvPr>
        </p:nvSpPr>
        <p:spPr>
          <a:xfrm>
            <a:off x="311700" y="1152475"/>
            <a:ext cx="4322400" cy="3416400"/>
          </a:xfrm>
          <a:prstGeom prst="rect">
            <a:avLst/>
          </a:prstGeom>
        </p:spPr>
        <p:txBody>
          <a:bodyPr anchorCtr="0" anchor="t" bIns="91425" lIns="91425" rIns="91425" wrap="square" tIns="91425">
            <a:noAutofit/>
          </a:bodyPr>
          <a:lstStyle/>
          <a:p>
            <a:pPr indent="0" lvl="0" marL="0">
              <a:spcBef>
                <a:spcPts val="0"/>
              </a:spcBef>
              <a:buNone/>
            </a:pPr>
            <a:r>
              <a:rPr lang="en-GB"/>
              <a:t>Because I wanted this to be as “no frills” as possible to increase the chance someone curious my do it I wanted to reduce the number of measurements to the most important</a:t>
            </a:r>
          </a:p>
          <a:p>
            <a:pPr indent="0" lvl="0" marL="0">
              <a:spcBef>
                <a:spcPts val="0"/>
              </a:spcBef>
              <a:buNone/>
            </a:pPr>
            <a:r>
              <a:rPr lang="en-GB"/>
              <a:t>	As a result though could not consider PCA because the new space projected into would lose interpretability and defeat the purpose</a:t>
            </a:r>
          </a:p>
        </p:txBody>
      </p:sp>
      <p:pic>
        <p:nvPicPr>
          <p:cNvPr id="87" name="Shape 87"/>
          <p:cNvPicPr preferRelativeResize="0"/>
          <p:nvPr/>
        </p:nvPicPr>
        <p:blipFill>
          <a:blip r:embed="rId3">
            <a:alphaModFix/>
          </a:blip>
          <a:stretch>
            <a:fillRect/>
          </a:stretch>
        </p:blipFill>
        <p:spPr>
          <a:xfrm>
            <a:off x="4634100" y="1017725"/>
            <a:ext cx="3678442"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GB"/>
              <a:t>Considerations</a:t>
            </a:r>
          </a:p>
        </p:txBody>
      </p:sp>
      <p:sp>
        <p:nvSpPr>
          <p:cNvPr id="93" name="Shape 93"/>
          <p:cNvSpPr txBox="1"/>
          <p:nvPr>
            <p:ph idx="1" type="body"/>
          </p:nvPr>
        </p:nvSpPr>
        <p:spPr>
          <a:xfrm>
            <a:off x="311700" y="1152475"/>
            <a:ext cx="1814700" cy="3416400"/>
          </a:xfrm>
          <a:prstGeom prst="rect">
            <a:avLst/>
          </a:prstGeom>
        </p:spPr>
        <p:txBody>
          <a:bodyPr anchorCtr="0" anchor="t" bIns="91425" lIns="91425" rIns="91425" wrap="square" tIns="91425">
            <a:noAutofit/>
          </a:bodyPr>
          <a:lstStyle/>
          <a:p>
            <a:pPr indent="0" lvl="0" marL="0">
              <a:spcBef>
                <a:spcPts val="0"/>
              </a:spcBef>
              <a:buNone/>
            </a:pPr>
            <a:r>
              <a:rPr lang="en-GB"/>
              <a:t>Attempted Hierarchical clustering but didn’t feel it contributed much to understanding</a:t>
            </a:r>
          </a:p>
        </p:txBody>
      </p:sp>
      <p:pic>
        <p:nvPicPr>
          <p:cNvPr id="94" name="Shape 94"/>
          <p:cNvPicPr preferRelativeResize="0"/>
          <p:nvPr/>
        </p:nvPicPr>
        <p:blipFill>
          <a:blip r:embed="rId3">
            <a:alphaModFix/>
          </a:blip>
          <a:stretch>
            <a:fillRect/>
          </a:stretch>
        </p:blipFill>
        <p:spPr>
          <a:xfrm>
            <a:off x="2126400" y="1152475"/>
            <a:ext cx="2983425" cy="1965449"/>
          </a:xfrm>
          <a:prstGeom prst="rect">
            <a:avLst/>
          </a:prstGeom>
          <a:noFill/>
          <a:ln>
            <a:noFill/>
          </a:ln>
        </p:spPr>
      </p:pic>
      <p:pic>
        <p:nvPicPr>
          <p:cNvPr id="95" name="Shape 95"/>
          <p:cNvPicPr preferRelativeResize="0"/>
          <p:nvPr/>
        </p:nvPicPr>
        <p:blipFill>
          <a:blip r:embed="rId4">
            <a:alphaModFix/>
          </a:blip>
          <a:stretch>
            <a:fillRect/>
          </a:stretch>
        </p:blipFill>
        <p:spPr>
          <a:xfrm>
            <a:off x="5262225" y="1170125"/>
            <a:ext cx="2884275" cy="1900125"/>
          </a:xfrm>
          <a:prstGeom prst="rect">
            <a:avLst/>
          </a:prstGeom>
          <a:noFill/>
          <a:ln>
            <a:noFill/>
          </a:ln>
        </p:spPr>
      </p:pic>
      <p:pic>
        <p:nvPicPr>
          <p:cNvPr id="96" name="Shape 96"/>
          <p:cNvPicPr preferRelativeResize="0"/>
          <p:nvPr/>
        </p:nvPicPr>
        <p:blipFill>
          <a:blip r:embed="rId5">
            <a:alphaModFix/>
          </a:blip>
          <a:stretch>
            <a:fillRect/>
          </a:stretch>
        </p:blipFill>
        <p:spPr>
          <a:xfrm>
            <a:off x="3860600" y="3117925"/>
            <a:ext cx="2684389" cy="1768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Considerations	</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GB"/>
              <a:t>Also considered looking into </a:t>
            </a:r>
            <a:r>
              <a:rPr lang="en-GB"/>
              <a:t>using</a:t>
            </a:r>
            <a:r>
              <a:rPr lang="en-GB"/>
              <a:t> a tree approach</a:t>
            </a:r>
          </a:p>
          <a:p>
            <a:pPr indent="0" lvl="0" marL="0">
              <a:spcBef>
                <a:spcPts val="0"/>
              </a:spcBef>
              <a:buNone/>
            </a:pPr>
            <a:r>
              <a:rPr lang="en-GB"/>
              <a:t>	May have been useful for understanding the data but didn’t perform</a:t>
            </a:r>
          </a:p>
          <a:p>
            <a:pPr indent="0" lvl="0" marL="0">
              <a:spcBef>
                <a:spcPts val="0"/>
              </a:spcBef>
              <a:buNone/>
            </a:pPr>
            <a:r>
              <a:rPr lang="en-GB"/>
              <a:t>	Data looked too linear for a tree approach to seem worthwhile</a:t>
            </a:r>
          </a:p>
          <a:p>
            <a:pPr indent="0" lvl="0" marL="0">
              <a:spcBef>
                <a:spcPts val="0"/>
              </a:spcBef>
              <a:buNone/>
            </a:pPr>
            <a:r>
              <a:rPr lang="en-GB"/>
              <a:t>Other flexible approaches (splines, GAMs, etc.)</a:t>
            </a:r>
          </a:p>
          <a:p>
            <a:pPr indent="0" lvl="0" marL="0">
              <a:spcBef>
                <a:spcPts val="0"/>
              </a:spcBef>
              <a:buNone/>
            </a:pPr>
            <a:r>
              <a:rPr lang="en-GB"/>
              <a:t>	Didn’t seem to make sense due to looking pretty linear</a:t>
            </a:r>
          </a:p>
          <a:p>
            <a:pPr indent="0" lvl="0" marL="0">
              <a:spcBef>
                <a:spcPts val="0"/>
              </a:spcBef>
              <a:buNone/>
            </a:pPr>
            <a:r>
              <a:rPr lang="en-GB"/>
              <a:t>	Didn’t want to overfit and capture noise in the data set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Exploration reflections</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GB"/>
              <a:t>Much of the unsupervised approaches didn’t seem to make much sense save the clustering</a:t>
            </a:r>
          </a:p>
          <a:p>
            <a:pPr indent="0" lvl="0" marL="0">
              <a:spcBef>
                <a:spcPts val="0"/>
              </a:spcBef>
              <a:buNone/>
            </a:pPr>
            <a:r>
              <a:rPr lang="en-GB"/>
              <a:t>	The clustering was interesting because k=3 mean resulted naturally in a “low”-”med”-”high” partition of the data set that was informative</a:t>
            </a:r>
          </a:p>
          <a:p>
            <a:pPr indent="0" lvl="0" marL="0">
              <a:spcBef>
                <a:spcPts val="0"/>
              </a:spcBef>
              <a:buNone/>
            </a:pPr>
            <a:r>
              <a:rPr lang="en-GB"/>
              <a:t>	Eventually used at a later point</a:t>
            </a:r>
          </a:p>
          <a:p>
            <a:pPr indent="0" lvl="0" marL="0">
              <a:spcBef>
                <a:spcPts val="0"/>
              </a:spcBef>
              <a:buNone/>
            </a:pPr>
            <a:r>
              <a:rPr lang="en-GB"/>
              <a:t>Alternative for dimensionality reduction that preserved end interpretability for the user was best subset selection</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