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C08C8A-E0DB-42F5-BAEE-9D3BF4D1A8B5}">
  <a:tblStyle styleId="{82C08C8A-E0DB-42F5-BAEE-9D3BF4D1A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94ab08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94ab08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94ab08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94ab08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dc57da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dc57da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dc57da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dc57da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dc57da6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dc57da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ffccf8a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ffccf8a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ffccf8aa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ffccf8a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dc57da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dc57da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ffccf8a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ffccf8a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fe1a10f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fe1a10f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ffccf8a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ffccf8a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ffccf8a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ffccf8a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ffccf8a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ffccf8a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ffccf8aa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ffccf8a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ffccf8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ffccf8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dc57da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dc57da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edc57da6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edc57da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ffccf8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ffccf8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dc57da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dc57da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fc4b3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fc4b3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edc57da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edc57da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ffccf8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ffccf8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ffccf8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ffccf8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ffccf8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2ffccf8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dfe1a10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dfe1a10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fe1a10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fe1a10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ffccf8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ffccf8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fe1a10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fe1a10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fe1a10f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fe1a10f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List_of_perfect_number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Actors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7200" y="1063375"/>
            <a:ext cx="8229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 version of </a:t>
            </a:r>
            <a:r>
              <a:rPr i="1" lang="en"/>
              <a:t>remote</a:t>
            </a:r>
            <a:r>
              <a:rPr lang="en"/>
              <a:t> actors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Supports scale-out concurrency.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 DW pattern.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3rd-party libraries -- pure Scala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configuration files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3484700" y="436600"/>
            <a:ext cx="4761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package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parascale.actor.last</a:t>
            </a:r>
            <a:r>
              <a:rPr lang="en"/>
              <a:t>._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actor class design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10375" y="2514650"/>
            <a:ext cx="2316600" cy="47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&lt;&lt;trait&gt;&gt;</a:t>
            </a:r>
            <a:br>
              <a:rPr lang="en"/>
            </a:br>
            <a:r>
              <a:rPr lang="en"/>
              <a:t>Actor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10375" y="2985650"/>
            <a:ext cx="2316600" cy="61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! (that: Any):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receive: T</a:t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1287275" y="1063375"/>
            <a:ext cx="2316600" cy="942000"/>
            <a:chOff x="562775" y="1063375"/>
            <a:chExt cx="2316600" cy="942000"/>
          </a:xfrm>
        </p:grpSpPr>
        <p:sp>
          <p:nvSpPr>
            <p:cNvPr id="165" name="Google Shape;165;p18"/>
            <p:cNvSpPr/>
            <p:nvPr/>
          </p:nvSpPr>
          <p:spPr>
            <a:xfrm>
              <a:off x="562775" y="1063375"/>
              <a:ext cx="2316600" cy="471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&lt;&lt;trait&gt;&gt;</a:t>
              </a:r>
              <a:br>
                <a:rPr lang="en"/>
              </a:br>
              <a:r>
                <a:rPr lang="en"/>
                <a:t>Runnable</a:t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62775" y="1534375"/>
              <a:ext cx="2316600" cy="471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 run( ): Unit = 0</a:t>
              </a:r>
              <a:endParaRPr/>
            </a:p>
          </p:txBody>
        </p:sp>
      </p:grpSp>
      <p:cxnSp>
        <p:nvCxnSpPr>
          <p:cNvPr id="167" name="Google Shape;167;p18"/>
          <p:cNvCxnSpPr>
            <a:stCxn id="162" idx="0"/>
          </p:cNvCxnSpPr>
          <p:nvPr/>
        </p:nvCxnSpPr>
        <p:spPr>
          <a:xfrm rot="10800000">
            <a:off x="1562075" y="2012750"/>
            <a:ext cx="6600" cy="50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 txBox="1"/>
          <p:nvPr/>
        </p:nvSpPr>
        <p:spPr>
          <a:xfrm>
            <a:off x="1627525" y="2076263"/>
            <a:ext cx="114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cxnSp>
        <p:nvCxnSpPr>
          <p:cNvPr id="169" name="Google Shape;169;p18"/>
          <p:cNvCxnSpPr>
            <a:endCxn id="162" idx="3"/>
          </p:cNvCxnSpPr>
          <p:nvPr/>
        </p:nvCxnSpPr>
        <p:spPr>
          <a:xfrm rot="10800000">
            <a:off x="2726975" y="2750150"/>
            <a:ext cx="5403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/>
          <p:nvPr/>
        </p:nvSpPr>
        <p:spPr>
          <a:xfrm>
            <a:off x="3251875" y="2514650"/>
            <a:ext cx="2316600" cy="36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 rot="10800000">
            <a:off x="2727075" y="3470775"/>
            <a:ext cx="10992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3826275" y="3474075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8"/>
          <p:cNvSpPr/>
          <p:nvPr/>
        </p:nvSpPr>
        <p:spPr>
          <a:xfrm>
            <a:off x="3461300" y="3910575"/>
            <a:ext cx="2316600" cy="36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461300" y="4278075"/>
            <a:ext cx="2316600" cy="66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act( ):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! (that: Any): Unit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3251875" y="2882150"/>
            <a:ext cx="2316600" cy="367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act( ): Unit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10375" y="3971750"/>
            <a:ext cx="2316600" cy="43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Mailbox[T]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10375" y="4403450"/>
            <a:ext cx="2316600" cy="43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add(item: T):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remove( ): T</a:t>
            </a:r>
            <a:endParaRPr/>
          </a:p>
        </p:txBody>
      </p:sp>
      <p:cxnSp>
        <p:nvCxnSpPr>
          <p:cNvPr id="178" name="Google Shape;178;p18"/>
          <p:cNvCxnSpPr>
            <a:stCxn id="163" idx="2"/>
            <a:endCxn id="176" idx="0"/>
          </p:cNvCxnSpPr>
          <p:nvPr/>
        </p:nvCxnSpPr>
        <p:spPr>
          <a:xfrm>
            <a:off x="1568675" y="3604250"/>
            <a:ext cx="0" cy="3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5930300" y="1063375"/>
            <a:ext cx="30528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points: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Actor</a:t>
            </a:r>
            <a:r>
              <a:rPr lang="en"/>
              <a:t> is a Runnable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Every actor has a mailbox.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Mailbox</a:t>
            </a:r>
            <a:r>
              <a:rPr lang="en"/>
              <a:t> is generic (i.e., parameterized by type </a:t>
            </a:r>
            <a:r>
              <a:rPr b="1" lang="en"/>
              <a:t>T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Message sent to target actor reference with </a:t>
            </a:r>
            <a:r>
              <a:rPr i="1" lang="en"/>
              <a:t>!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Sending actor does not wait for processing of T by recipient.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b="1" lang="en"/>
              <a:t>Relay</a:t>
            </a:r>
            <a:r>
              <a:rPr lang="en"/>
              <a:t> actor forwards message to </a:t>
            </a:r>
            <a:r>
              <a:rPr b="1" lang="en"/>
              <a:t>Remote</a:t>
            </a:r>
            <a:r>
              <a:rPr lang="en"/>
              <a:t> actor in different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b="1" lang="en"/>
              <a:t>Remote</a:t>
            </a:r>
            <a:r>
              <a:rPr lang="en"/>
              <a:t> receives message from </a:t>
            </a:r>
            <a:r>
              <a:rPr b="1" lang="en"/>
              <a:t>Relay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</a:t>
            </a:r>
            <a:r>
              <a:rPr b="1" lang="en"/>
              <a:t>Remote</a:t>
            </a:r>
            <a:r>
              <a:rPr lang="en"/>
              <a:t> forwards message to receiving actor to which it is bound.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5888400" y="366175"/>
            <a:ext cx="27984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parascale.actor.last._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actor design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Bootstraps itself.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Actor</a:t>
            </a:r>
            <a:r>
              <a:rPr lang="en"/>
              <a:t> inherently </a:t>
            </a:r>
            <a:r>
              <a:rPr i="1" lang="en"/>
              <a:t>scale-up</a:t>
            </a:r>
            <a:r>
              <a:rPr lang="en"/>
              <a:t> JVM.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Relay</a:t>
            </a:r>
            <a:r>
              <a:rPr lang="en"/>
              <a:t>, </a:t>
            </a:r>
            <a:r>
              <a:rPr b="1" lang="en"/>
              <a:t>Remote</a:t>
            </a:r>
            <a:r>
              <a:rPr lang="en"/>
              <a:t> as actors extend </a:t>
            </a:r>
            <a:r>
              <a:rPr b="1" lang="en"/>
              <a:t>Actor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interoperate </a:t>
            </a:r>
            <a:r>
              <a:rPr lang="en"/>
              <a:t>remotely w. same actor semantics -- message passing, mailboxes,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Sending, receiving messages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1" y="1234150"/>
            <a:ext cx="7427748" cy="3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</a:t>
            </a:r>
            <a:r>
              <a:rPr i="1" lang="en"/>
              <a:t>act</a:t>
            </a:r>
            <a:r>
              <a:rPr lang="en"/>
              <a:t> method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Invoked automatically on actor construction.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Typically in act, invoke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eceive</a:t>
            </a:r>
            <a:r>
              <a:rPr lang="en"/>
              <a:t> method (inherited from </a:t>
            </a:r>
            <a:r>
              <a:rPr b="1" lang="en"/>
              <a:t>Actor</a:t>
            </a:r>
            <a:r>
              <a:rPr lang="en"/>
              <a:t>) </a:t>
            </a:r>
            <a:r>
              <a:rPr lang="en"/>
              <a:t>retrieves message from mailbox when it arrives.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I.e.,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"/>
              <a:t> is </a:t>
            </a:r>
            <a:r>
              <a:rPr i="1" lang="en"/>
              <a:t>blocking</a:t>
            </a:r>
            <a:r>
              <a:rPr lang="en"/>
              <a:t> -- it waits.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Then, decode message using </a:t>
            </a:r>
            <a:r>
              <a:rPr i="1" lang="en"/>
              <a:t>match</a:t>
            </a:r>
            <a:r>
              <a:rPr lang="en"/>
              <a:t> stt.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Actors: declaring / instantiating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Extend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Actor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Override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Do </a:t>
            </a:r>
            <a:r>
              <a:rPr i="1" lang="en"/>
              <a:t>new</a:t>
            </a:r>
            <a:r>
              <a:rPr lang="en"/>
              <a:t> on Actor subclass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Control transfers immediately to </a:t>
            </a: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act</a:t>
            </a:r>
            <a:endParaRPr i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Invoke </a:t>
            </a: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" sz="3000"/>
              <a:t>-</a:t>
            </a: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(local) messages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57200" y="1200150"/>
            <a:ext cx="82296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Instantiate a case class instance, </a:t>
            </a:r>
            <a:r>
              <a:rPr i="1" lang="en"/>
              <a:t>m</a:t>
            </a:r>
            <a:r>
              <a:rPr lang="en"/>
              <a:t>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Instantiate a target actor, </a:t>
            </a:r>
            <a:r>
              <a:rPr i="1" lang="en"/>
              <a:t>b</a:t>
            </a:r>
            <a:r>
              <a:rPr lang="en"/>
              <a:t>.</a:t>
            </a:r>
            <a:endParaRPr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Send message, </a:t>
            </a:r>
            <a:r>
              <a:rPr i="1" lang="en"/>
              <a:t>m</a:t>
            </a:r>
            <a:r>
              <a:rPr lang="en"/>
              <a:t>, to actor, </a:t>
            </a:r>
            <a:r>
              <a:rPr i="1" lang="en"/>
              <a:t>b</a:t>
            </a:r>
            <a:r>
              <a:rPr lang="en"/>
              <a:t>, as:</a:t>
            </a:r>
            <a:br>
              <a:rPr lang="en"/>
            </a:br>
            <a:r>
              <a:rPr i="1" lang="en"/>
              <a:t>b</a:t>
            </a:r>
            <a:r>
              <a:rPr i="1" lang="en"/>
              <a:t> </a:t>
            </a:r>
            <a:r>
              <a:rPr lang="en"/>
              <a:t>!</a:t>
            </a:r>
            <a:r>
              <a:rPr i="1" lang="en"/>
              <a:t> 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(remote) messages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457200" y="1200150"/>
            <a:ext cx="82296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Same as local message except also...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Message, </a:t>
            </a:r>
            <a:r>
              <a:rPr i="1" lang="en"/>
              <a:t>m</a:t>
            </a:r>
            <a:r>
              <a:rPr lang="en"/>
              <a:t>, </a:t>
            </a:r>
            <a:r>
              <a:rPr lang="en" u="sng"/>
              <a:t>must</a:t>
            </a:r>
            <a:r>
              <a:rPr lang="en"/>
              <a:t> be </a:t>
            </a:r>
            <a:r>
              <a:rPr i="1" lang="en"/>
              <a:t>Serializable</a:t>
            </a:r>
            <a:r>
              <a:rPr lang="en"/>
              <a:t>.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 sz="3000"/>
              <a:t>Better a Serializable </a:t>
            </a:r>
            <a:r>
              <a:rPr i="1" lang="en" sz="3000"/>
              <a:t>case class</a:t>
            </a:r>
            <a:r>
              <a:rPr lang="en" sz="3000"/>
              <a:t>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Instantiate </a:t>
            </a:r>
            <a:r>
              <a:rPr b="1" lang="en"/>
              <a:t>Relay</a:t>
            </a:r>
            <a:r>
              <a:rPr lang="en"/>
              <a:t> actor with </a:t>
            </a:r>
            <a:r>
              <a:rPr i="1" lang="en"/>
              <a:t>host</a:t>
            </a:r>
            <a:r>
              <a:rPr lang="en"/>
              <a:t>:</a:t>
            </a:r>
            <a:r>
              <a:rPr i="1" lang="en"/>
              <a:t>port</a:t>
            </a:r>
            <a:r>
              <a:rPr lang="en"/>
              <a:t> -- send </a:t>
            </a:r>
            <a:r>
              <a:rPr i="1" lang="en"/>
              <a:t>m</a:t>
            </a:r>
            <a:r>
              <a:rPr lang="en"/>
              <a:t> to this actor.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On remote host: instantiate actor, </a:t>
            </a:r>
            <a:r>
              <a:rPr i="1" lang="en"/>
              <a:t>b</a:t>
            </a:r>
            <a:r>
              <a:rPr lang="en"/>
              <a:t>, bound to an instance of </a:t>
            </a:r>
            <a:r>
              <a:rPr b="1" lang="en"/>
              <a:t>Remote</a:t>
            </a:r>
            <a:r>
              <a:rPr lang="en"/>
              <a:t> actor with port.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replies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receive-match scope…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ender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sender</a:t>
            </a:r>
            <a:r>
              <a:rPr lang="en"/>
              <a:t> is a keyword in LAST system.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perfect numbers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 next few weeks…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define perfect numbers.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 serial </a:t>
            </a:r>
            <a:r>
              <a:rPr i="1" lang="en"/>
              <a:t>T</a:t>
            </a:r>
            <a:r>
              <a:rPr baseline="-25000" lang="en"/>
              <a:t>1</a:t>
            </a:r>
            <a:r>
              <a:rPr lang="en"/>
              <a:t> algorithm.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 </a:t>
            </a:r>
            <a:r>
              <a:rPr i="1" lang="en"/>
              <a:t>scale-up</a:t>
            </a:r>
            <a:r>
              <a:rPr lang="en"/>
              <a:t> </a:t>
            </a:r>
            <a:r>
              <a:rPr i="1" lang="en"/>
              <a:t>T</a:t>
            </a:r>
            <a:r>
              <a:rPr baseline="-25000" i="1" lang="en"/>
              <a:t>N</a:t>
            </a:r>
            <a:r>
              <a:rPr lang="en"/>
              <a:t> algorithm.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 </a:t>
            </a:r>
            <a:r>
              <a:rPr i="1" lang="en"/>
              <a:t>scale-out</a:t>
            </a:r>
            <a:r>
              <a:rPr lang="en"/>
              <a:t> </a:t>
            </a:r>
            <a:r>
              <a:rPr lang="en"/>
              <a:t> </a:t>
            </a:r>
            <a:r>
              <a:rPr i="1" lang="en"/>
              <a:t>T</a:t>
            </a:r>
            <a:r>
              <a:rPr baseline="-25000" i="1" lang="en"/>
              <a:t>N</a:t>
            </a:r>
            <a:r>
              <a:rPr lang="en"/>
              <a:t> algorithm using DW backed by remote actors.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this week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Introduce 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</a:t>
            </a:r>
            <a:r>
              <a:rPr lang="en" sz="3400"/>
              <a:t>erfect numbers</a:t>
            </a:r>
            <a:endParaRPr sz="3400"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Def</a:t>
            </a:r>
            <a:r>
              <a:rPr lang="en"/>
              <a:t>. a number is </a:t>
            </a:r>
            <a:r>
              <a:rPr i="1" lang="en"/>
              <a:t>perfect</a:t>
            </a:r>
            <a:r>
              <a:rPr lang="en"/>
              <a:t> if sum of factors equals number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 is perfect since 1+2+3 == 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28 is perfect since 1+2+4+7+14 == 28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Sum of factors × 2, we include number itself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for the list of perfect number.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PerfectNumberFinder.scala 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457200" y="1200150"/>
            <a:ext cx="8229600" cy="27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Uses a higher-order function,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ask</a:t>
            </a:r>
            <a:r>
              <a:rPr lang="en"/>
              <a:t>. 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It invokes the perfect number predicate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Handles reporting: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true/false</a:t>
            </a:r>
            <a:br>
              <a:rPr lang="en"/>
            </a:br>
            <a:r>
              <a:rPr lang="en"/>
              <a:t>		</a:t>
            </a:r>
            <a:r>
              <a:rPr lang="en"/>
              <a:t>Δ</a:t>
            </a:r>
            <a:r>
              <a:rPr lang="en"/>
              <a:t>t (or </a:t>
            </a:r>
            <a:r>
              <a:rPr i="1" lang="en"/>
              <a:t>T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578250" y="4243500"/>
            <a:ext cx="8365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Find this code in the package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parascale.future.perfect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This HOF is in the “package object”,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perfect</a:t>
            </a:r>
            <a:r>
              <a:rPr lang="en"/>
              <a:t>, also in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parascale.future.perfect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number predicate: isPerfect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Returns true if number perfect; false otherwise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Invokes sumOfFactors: returns sum of factors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Checks if sum of factors == 2 * candidate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2*?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perfect number finder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this problem good to parallelize?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divide and conquer. How so?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Assign each worker range.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Worker does partial sum of factors in </a:t>
            </a:r>
            <a:r>
              <a:rPr lang="en" u="sng"/>
              <a:t>its</a:t>
            </a:r>
            <a:r>
              <a:rPr lang="en"/>
              <a:t> range.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Dispatcher sums the partial sums.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perfect number finder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to multiply-add example. How so?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replace multiply with partial sum finder.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operation we can do serially or parallel, depending…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How many ranges there are.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Actors are concurrent objects.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Actors communicate via message passing.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Received messages processed in single-threaded loop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Messages processed in order received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Sender does not wait for receiver to process message.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LAST actors backed by threads.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LAST actors support scale-up and scale-out.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do this week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 on forum question #4 in Piazza.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Complete Lab #4.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Start Project Assignment #1.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4069525" y="1789050"/>
            <a:ext cx="393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</a:t>
            </a:r>
            <a:r>
              <a:rPr i="1" lang="en"/>
              <a:t>this</a:t>
            </a:r>
            <a:r>
              <a:rPr lang="en"/>
              <a:t> week -- see Assignments in iLearn.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457200" y="10071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4 (transport) in OSI stack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IP address &amp; port number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Full-duplex: each socket has pair of streams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InputStream &amp; OutputStream -- </a:t>
            </a:r>
            <a:r>
              <a:rPr i="1" lang="en"/>
              <a:t>byte-oriented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stream is half-duplex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sockets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457200" y="10071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aits for inbound connection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connection accept, returns a client socket.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only a port number. Why?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 binds to a port -- no other app can use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Ports 0-1023 so-called “well-known”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Ports may not be permissioned for security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graphicFrame>
        <p:nvGraphicFramePr>
          <p:cNvPr id="47" name="Google Shape;47;p10"/>
          <p:cNvGraphicFramePr/>
          <p:nvPr/>
        </p:nvGraphicFramePr>
        <p:xfrm>
          <a:off x="457200" y="143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{82C08C8A-E0DB-42F5-BAEE-9D3BF4D1A8B5}</a:tableStyleId>
              </a:tblPr>
              <a:tblGrid>
                <a:gridCol w="3174000"/>
                <a:gridCol w="4881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Strengths</a:t>
                      </a:r>
                      <a:endParaRPr b="1"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Weaknesses</a:t>
                      </a:r>
                      <a:endParaRPr b="1" sz="3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Simplicity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Depend on shared memory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Portability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Note scalable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Universality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Too low-level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 sockets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57200" y="10071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Initiates an outbound</a:t>
            </a:r>
            <a:r>
              <a:rPr lang="en"/>
              <a:t> connection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IP address &amp; port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connection accepted by server…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Depending on app…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Client gets output stream to transmit data or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 gets input stream to receive data or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Converts Java object to byte stream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i="1" lang="en"/>
              <a:t>must</a:t>
            </a:r>
            <a:r>
              <a:rPr lang="en"/>
              <a:t> be serializable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Members variables </a:t>
            </a:r>
            <a:r>
              <a:rPr i="1" lang="en"/>
              <a:t>must</a:t>
            </a:r>
            <a:r>
              <a:rPr lang="en"/>
              <a:t> be serializable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member variables </a:t>
            </a:r>
            <a:r>
              <a:rPr i="1" lang="en"/>
              <a:t>deep-copied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Bytecode not serialized.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references lost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Popular formats: POJO, JSON, 	XML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Deserialization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Reconstitutes object data from byte stream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references reconstructed anew for </a:t>
            </a:r>
            <a:r>
              <a:rPr i="1" lang="en"/>
              <a:t>that</a:t>
            </a:r>
            <a:r>
              <a:rPr lang="en"/>
              <a:t> JVM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Receiving side requires: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Identical Java </a:t>
            </a:r>
            <a:r>
              <a:rPr i="1" lang="en"/>
              <a:t>.class</a:t>
            </a:r>
            <a:r>
              <a:rPr lang="en"/>
              <a:t> structure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/>
              <a:t>.jar</a:t>
            </a:r>
            <a:r>
              <a:rPr lang="en"/>
              <a:t> or class folder in JVM classpath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Divide-n-conquer algorithm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to </a:t>
            </a:r>
            <a:r>
              <a:rPr i="1" lang="en"/>
              <a:t>all</a:t>
            </a:r>
            <a:r>
              <a:rPr lang="en"/>
              <a:t> parallel processing algorithms: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Decompose problem into smaller tasks.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Distribute tasks to parallel processors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Wait &amp; aggregate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200150"/>
            <a:ext cx="82296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Originally invented for AI in 1970s.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They are concurrent objects.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If different JVMs</a:t>
            </a:r>
            <a:r>
              <a:rPr lang="en" sz="2900"/>
              <a:t>, they’re called </a:t>
            </a:r>
            <a:r>
              <a:rPr i="1" lang="en" sz="2900"/>
              <a:t>remote actors</a:t>
            </a:r>
            <a:r>
              <a:rPr lang="en" sz="2900"/>
              <a:t>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Communicate </a:t>
            </a:r>
            <a:r>
              <a:rPr i="1" lang="en" sz="2900"/>
              <a:t>only</a:t>
            </a:r>
            <a:r>
              <a:rPr lang="en" sz="2900"/>
              <a:t> by message passing.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Each actor has a mailbox.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/>
              <a:t>Processes messages in order received.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model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62975" y="1768525"/>
            <a:ext cx="1031100" cy="1043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A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142325" y="1768525"/>
            <a:ext cx="1031100" cy="104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 B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609350" y="2026225"/>
            <a:ext cx="1606500" cy="52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64450" y="2194075"/>
            <a:ext cx="191700" cy="19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928075" y="2194075"/>
            <a:ext cx="191700" cy="19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713825" y="2194075"/>
            <a:ext cx="191700" cy="19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063138" y="2080225"/>
            <a:ext cx="4437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72" name="Google Shape;72;p13"/>
          <p:cNvCxnSpPr>
            <a:stCxn id="67" idx="3"/>
            <a:endCxn id="66" idx="2"/>
          </p:cNvCxnSpPr>
          <p:nvPr/>
        </p:nvCxnSpPr>
        <p:spPr>
          <a:xfrm>
            <a:off x="4215850" y="2290075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5" idx="6"/>
            <a:endCxn id="67" idx="1"/>
          </p:cNvCxnSpPr>
          <p:nvPr/>
        </p:nvCxnSpPr>
        <p:spPr>
          <a:xfrm>
            <a:off x="1794075" y="2290075"/>
            <a:ext cx="81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2609475" y="1678550"/>
            <a:ext cx="1150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B’s mailbox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558775" y="3093300"/>
            <a:ext cx="120000" cy="33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4078125" y="3632800"/>
            <a:ext cx="30813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dequeues messages from its mailbox and processes them one-by-one </a:t>
            </a:r>
            <a:r>
              <a:rPr lang="en">
                <a:solidFill>
                  <a:schemeClr val="dk1"/>
                </a:solidFill>
              </a:rPr>
              <a:t>in a single-threaded loop. 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054400" y="2194075"/>
            <a:ext cx="191700" cy="19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>
            <a:endCxn id="76" idx="0"/>
          </p:cNvCxnSpPr>
          <p:nvPr/>
        </p:nvCxnSpPr>
        <p:spPr>
          <a:xfrm>
            <a:off x="5618775" y="3429100"/>
            <a:ext cx="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/>
          <p:nvPr/>
        </p:nvSpPr>
        <p:spPr>
          <a:xfrm>
            <a:off x="5103175" y="1162975"/>
            <a:ext cx="1450725" cy="2038225"/>
          </a:xfrm>
          <a:custGeom>
            <a:rect b="b" l="l" r="r" t="t"/>
            <a:pathLst>
              <a:path extrusionOk="0" h="81529" w="58029">
                <a:moveTo>
                  <a:pt x="1918" y="46040"/>
                </a:moveTo>
                <a:lnTo>
                  <a:pt x="2398" y="70978"/>
                </a:lnTo>
                <a:lnTo>
                  <a:pt x="18224" y="81529"/>
                </a:lnTo>
                <a:lnTo>
                  <a:pt x="38846" y="78172"/>
                </a:lnTo>
                <a:lnTo>
                  <a:pt x="55631" y="69539"/>
                </a:lnTo>
                <a:lnTo>
                  <a:pt x="56590" y="43163"/>
                </a:lnTo>
                <a:lnTo>
                  <a:pt x="58029" y="9592"/>
                </a:lnTo>
                <a:lnTo>
                  <a:pt x="17744" y="0"/>
                </a:lnTo>
                <a:lnTo>
                  <a:pt x="0" y="24459"/>
                </a:lnTo>
                <a:lnTo>
                  <a:pt x="0" y="38367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80" name="Google Shape;80;p13"/>
          <p:cNvSpPr txBox="1"/>
          <p:nvPr/>
        </p:nvSpPr>
        <p:spPr>
          <a:xfrm>
            <a:off x="1017300" y="3115500"/>
            <a:ext cx="226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sent A to B</a:t>
            </a:r>
            <a:endParaRPr/>
          </a:p>
        </p:txBody>
      </p:sp>
      <p:cxnSp>
        <p:nvCxnSpPr>
          <p:cNvPr id="81" name="Google Shape;81;p13"/>
          <p:cNvCxnSpPr>
            <a:stCxn id="77" idx="2"/>
            <a:endCxn id="80" idx="0"/>
          </p:cNvCxnSpPr>
          <p:nvPr/>
        </p:nvCxnSpPr>
        <p:spPr>
          <a:xfrm>
            <a:off x="2150250" y="2386075"/>
            <a:ext cx="0" cy="7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4658650" y="1517513"/>
            <a:ext cx="863700" cy="857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87" name="Google Shape;87;p14"/>
          <p:cNvCxnSpPr>
            <a:stCxn id="88" idx="2"/>
            <a:endCxn id="86" idx="0"/>
          </p:cNvCxnSpPr>
          <p:nvPr/>
        </p:nvCxnSpPr>
        <p:spPr>
          <a:xfrm>
            <a:off x="5090500" y="1289250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3255875" y="3567663"/>
            <a:ext cx="863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100"/>
              <a:t>1</a:t>
            </a:r>
            <a:endParaRPr sz="1100"/>
          </a:p>
        </p:txBody>
      </p:sp>
      <p:sp>
        <p:nvSpPr>
          <p:cNvPr id="90" name="Google Shape;90;p14"/>
          <p:cNvSpPr/>
          <p:nvPr/>
        </p:nvSpPr>
        <p:spPr>
          <a:xfrm>
            <a:off x="3530675" y="253961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530675" y="273011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530675" y="3148875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737100" y="2518025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737100" y="2708525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737100" y="3127288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845675" y="2480100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845675" y="2670600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845675" y="3089363"/>
            <a:ext cx="3141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>
            <a:stCxn id="86" idx="3"/>
            <a:endCxn id="90" idx="0"/>
          </p:cNvCxnSpPr>
          <p:nvPr/>
        </p:nvCxnSpPr>
        <p:spPr>
          <a:xfrm flipH="1">
            <a:off x="3687736" y="2249349"/>
            <a:ext cx="10974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86" idx="4"/>
            <a:endCxn id="93" idx="0"/>
          </p:cNvCxnSpPr>
          <p:nvPr/>
        </p:nvCxnSpPr>
        <p:spPr>
          <a:xfrm flipH="1">
            <a:off x="4894000" y="2374913"/>
            <a:ext cx="1965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86" idx="5"/>
            <a:endCxn id="96" idx="0"/>
          </p:cNvCxnSpPr>
          <p:nvPr/>
        </p:nvCxnSpPr>
        <p:spPr>
          <a:xfrm>
            <a:off x="5395864" y="2249349"/>
            <a:ext cx="16068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/>
          <p:nvPr/>
        </p:nvSpPr>
        <p:spPr>
          <a:xfrm>
            <a:off x="4462300" y="3546038"/>
            <a:ext cx="863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100"/>
              <a:t>2</a:t>
            </a:r>
            <a:endParaRPr sz="1100"/>
          </a:p>
        </p:txBody>
      </p:sp>
      <p:sp>
        <p:nvSpPr>
          <p:cNvPr id="103" name="Google Shape;103;p14"/>
          <p:cNvSpPr/>
          <p:nvPr/>
        </p:nvSpPr>
        <p:spPr>
          <a:xfrm>
            <a:off x="6570875" y="3567663"/>
            <a:ext cx="863700" cy="8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100"/>
              <a:t>N</a:t>
            </a:r>
            <a:endParaRPr sz="1100"/>
          </a:p>
        </p:txBody>
      </p:sp>
      <p:cxnSp>
        <p:nvCxnSpPr>
          <p:cNvPr id="104" name="Google Shape;104;p14"/>
          <p:cNvCxnSpPr>
            <a:stCxn id="92" idx="2"/>
            <a:endCxn id="89" idx="0"/>
          </p:cNvCxnSpPr>
          <p:nvPr/>
        </p:nvCxnSpPr>
        <p:spPr>
          <a:xfrm>
            <a:off x="3687725" y="3339375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endCxn id="102" idx="0"/>
          </p:cNvCxnSpPr>
          <p:nvPr/>
        </p:nvCxnSpPr>
        <p:spPr>
          <a:xfrm>
            <a:off x="4894150" y="3317738"/>
            <a:ext cx="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98" idx="2"/>
            <a:endCxn id="103" idx="0"/>
          </p:cNvCxnSpPr>
          <p:nvPr/>
        </p:nvCxnSpPr>
        <p:spPr>
          <a:xfrm>
            <a:off x="7002725" y="3279863"/>
            <a:ext cx="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2130275" y="4568213"/>
            <a:ext cx="314100" cy="19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1816175" y="4568213"/>
            <a:ext cx="314100" cy="19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241825" y="4568213"/>
            <a:ext cx="314100" cy="19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4"/>
          <p:cNvCxnSpPr>
            <a:stCxn id="89" idx="4"/>
            <a:endCxn id="107" idx="3"/>
          </p:cNvCxnSpPr>
          <p:nvPr/>
        </p:nvCxnSpPr>
        <p:spPr>
          <a:xfrm rot="5400000">
            <a:off x="2946875" y="3922713"/>
            <a:ext cx="238500" cy="124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rot="5400000">
            <a:off x="4231325" y="3922563"/>
            <a:ext cx="238500" cy="124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rot="5400000">
            <a:off x="6320725" y="3922663"/>
            <a:ext cx="238500" cy="124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86" idx="2"/>
            <a:endCxn id="109" idx="1"/>
          </p:cNvCxnSpPr>
          <p:nvPr/>
        </p:nvCxnSpPr>
        <p:spPr>
          <a:xfrm flipH="1">
            <a:off x="1241950" y="1946213"/>
            <a:ext cx="3416700" cy="2717400"/>
          </a:xfrm>
          <a:prstGeom prst="bentConnector3">
            <a:avLst>
              <a:gd fmla="val 10697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14" name="Google Shape;114;p14"/>
          <p:cNvSpPr txBox="1"/>
          <p:nvPr>
            <p:ph type="title"/>
          </p:nvPr>
        </p:nvSpPr>
        <p:spPr>
          <a:xfrm>
            <a:off x="457200" y="205975"/>
            <a:ext cx="2592300" cy="15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 model w.  actors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563125" y="536800"/>
            <a:ext cx="9714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smaller problems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986150" y="2541575"/>
            <a:ext cx="14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Mailbox</a:t>
            </a:r>
            <a:r>
              <a:rPr lang="en"/>
              <a:t>: 1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4304663" y="2541575"/>
            <a:ext cx="392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6401588" y="2486988"/>
            <a:ext cx="392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4579900" y="380563"/>
            <a:ext cx="1382838" cy="908688"/>
            <a:chOff x="4046500" y="380563"/>
            <a:chExt cx="1382838" cy="908688"/>
          </a:xfrm>
        </p:grpSpPr>
        <p:sp>
          <p:nvSpPr>
            <p:cNvPr id="120" name="Google Shape;120;p14"/>
            <p:cNvSpPr/>
            <p:nvPr/>
          </p:nvSpPr>
          <p:spPr>
            <a:xfrm>
              <a:off x="4046500" y="722738"/>
              <a:ext cx="314100" cy="190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012638" y="937538"/>
              <a:ext cx="314100" cy="190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400050" y="1098750"/>
              <a:ext cx="314100" cy="190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4105450" y="380563"/>
              <a:ext cx="706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596388" y="679963"/>
              <a:ext cx="314100" cy="190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115238" y="539413"/>
              <a:ext cx="314100" cy="190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672588" y="380563"/>
              <a:ext cx="314100" cy="190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3530675" y="2768213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4737100" y="2746625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6845675" y="2708700"/>
            <a:ext cx="70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5607950" y="1624400"/>
            <a:ext cx="1551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lang="en"/>
              <a:t>ispatcher actor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7552475" y="3825050"/>
            <a:ext cx="1477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</a:t>
            </a:r>
            <a:r>
              <a:rPr lang="en"/>
              <a:t>orker </a:t>
            </a:r>
            <a:r>
              <a:rPr lang="en"/>
              <a:t>actors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1220700" y="4192625"/>
            <a:ext cx="1828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Dispatcher mailbox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5962750" y="4663775"/>
            <a:ext cx="1477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replies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6754575" y="763625"/>
            <a:ext cx="18288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6806925" y="387025"/>
            <a:ext cx="1477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big </a:t>
            </a:r>
            <a:r>
              <a:rPr lang="en"/>
              <a:t>problem</a:t>
            </a:r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 rot="10800000">
            <a:off x="6167500" y="829000"/>
            <a:ext cx="44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4"/>
          <p:cNvSpPr txBox="1"/>
          <p:nvPr/>
        </p:nvSpPr>
        <p:spPr>
          <a:xfrm>
            <a:off x="6008125" y="791825"/>
            <a:ext cx="863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decompose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Consumer-producer (C-P) actors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Producer actor sends goods to consumer actor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Producer produces at own rate.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Consumer consumes at own rate.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Actors ideal for for these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DW pattern addresses C-P problem.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ctorlike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Simulates actors using threads.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 DW pattern -- for only </a:t>
            </a:r>
            <a:r>
              <a:rPr i="1" lang="en"/>
              <a:t>scale-up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I.e., actors must be in same JVM.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i="1" lang="en"/>
              <a:t>not</a:t>
            </a:r>
            <a:r>
              <a:rPr lang="en"/>
              <a:t> support remote actors or </a:t>
            </a:r>
            <a:r>
              <a:rPr i="1" lang="en"/>
              <a:t>scale-out</a:t>
            </a:r>
            <a:r>
              <a:rPr lang="en"/>
              <a:t> concurrency.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2524725" y="328100"/>
            <a:ext cx="4589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package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parascale.thread.actorlike</a:t>
            </a:r>
            <a:r>
              <a:rPr lang="en"/>
              <a:t>._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