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16BDAB-66B7-4676-A77B-7A4185CA4163}">
  <a:tblStyle styleId="{A716BDAB-66B7-4676-A77B-7A4185CA41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2680f1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2680f1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2680f1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2680f1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2680f1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2680f1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39efcc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39efcc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2685f7e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2685f7e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2685f7e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2685f7e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2680f17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2680f17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26a5c6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26a5c6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6a5c63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26a5c6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34e5d8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34e5d8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67d5755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67d575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34e5d8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34e5d8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34e5d80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34e5d80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f26a5c6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f26a5c6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f26a5c6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f26a5c6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7d5755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7d5755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fc4b3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2fc4b3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2680f1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32680f1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2680f1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2680f1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2680f1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2680f1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26a5c6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26a5c6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2680f1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2680f1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2680f1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2680f1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chiusano.blogspot.com/2010/01/actors-are-not-good-concurrency-model.html" TargetMode="External"/><Relationship Id="rId4" Type="http://schemas.openxmlformats.org/officeDocument/2006/relationships/hyperlink" Target="http://pchiusano.blogspot.com/2010/03/follow-up-to-actors-are-not-good.html" TargetMode="External"/><Relationship Id="rId5" Type="http://schemas.openxmlformats.org/officeDocument/2006/relationships/hyperlink" Target="http://lambda-the-ultimate.org/node/52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Futures_and_promis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 and Promises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Ron Coleman, Ph.D.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be wondering...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 next future we wait for isn’t finished while another is?</a:t>
            </a:r>
            <a:br>
              <a:rPr lang="en"/>
            </a:br>
            <a:r>
              <a:rPr lang="en"/>
              <a:t>Doesn’t that extend our runtime?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No. Why not?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future A takes 1 s, B takes 2 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Waiting [A, B]= 2 s vs. [B, A] = 2 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futures running concurrently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waiting sequence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037500" y="2291550"/>
            <a:ext cx="377100" cy="1696500"/>
          </a:xfrm>
          <a:prstGeom prst="rect">
            <a:avLst/>
          </a:prstGeom>
          <a:solidFill>
            <a:srgbClr val="00FF00">
              <a:alpha val="70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471675" y="3130650"/>
            <a:ext cx="377100" cy="857400"/>
          </a:xfrm>
          <a:prstGeom prst="rect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 rot="-5400000">
            <a:off x="-155550" y="2971500"/>
            <a:ext cx="1629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471675" y="3988050"/>
            <a:ext cx="704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→ B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599175" y="2291550"/>
            <a:ext cx="377100" cy="1696500"/>
          </a:xfrm>
          <a:prstGeom prst="rect">
            <a:avLst/>
          </a:prstGeom>
          <a:solidFill>
            <a:srgbClr val="00FF00">
              <a:alpha val="70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337950" y="3130650"/>
            <a:ext cx="377100" cy="857400"/>
          </a:xfrm>
          <a:prstGeom prst="rect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633550" y="4100050"/>
            <a:ext cx="704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→ </a:t>
            </a:r>
            <a:r>
              <a:rPr lang="en"/>
              <a:t>A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66800" y="1063375"/>
            <a:ext cx="94200" cy="2924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471675" y="2767050"/>
            <a:ext cx="377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037500" y="1928025"/>
            <a:ext cx="377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599175" y="1934025"/>
            <a:ext cx="377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337950" y="2767050"/>
            <a:ext cx="377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450125" y="2488050"/>
            <a:ext cx="1507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 to wait for B</a:t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4976275" y="2291625"/>
            <a:ext cx="9060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5882275" y="2051175"/>
            <a:ext cx="1923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already finished</a:t>
            </a:r>
            <a:endParaRPr/>
          </a:p>
        </p:txBody>
      </p:sp>
      <p:cxnSp>
        <p:nvCxnSpPr>
          <p:cNvPr id="123" name="Google Shape;123;p18"/>
          <p:cNvCxnSpPr>
            <a:stCxn id="116" idx="2"/>
            <a:endCxn id="117" idx="2"/>
          </p:cNvCxnSpPr>
          <p:nvPr/>
        </p:nvCxnSpPr>
        <p:spPr>
          <a:xfrm flipH="1" rot="10800000">
            <a:off x="1660225" y="2291550"/>
            <a:ext cx="565800" cy="83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perfect number finder 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4475813" y="1381663"/>
            <a:ext cx="104700" cy="157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1566413" y="1874250"/>
            <a:ext cx="1268400" cy="588925"/>
            <a:chOff x="961800" y="2255325"/>
            <a:chExt cx="1268400" cy="588925"/>
          </a:xfrm>
        </p:grpSpPr>
        <p:sp>
          <p:nvSpPr>
            <p:cNvPr id="131" name="Google Shape;131;p19"/>
            <p:cNvSpPr/>
            <p:nvPr/>
          </p:nvSpPr>
          <p:spPr>
            <a:xfrm>
              <a:off x="961800" y="2255325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143000" y="2255325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324200" y="2255325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867800" y="2255325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2049000" y="2255325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045425" y="2631700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37" name="Google Shape;137;p19"/>
            <p:cNvSpPr/>
            <p:nvPr/>
          </p:nvSpPr>
          <p:spPr>
            <a:xfrm>
              <a:off x="1274025" y="2631700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38" name="Google Shape;138;p19"/>
            <p:cNvSpPr/>
            <p:nvPr/>
          </p:nvSpPr>
          <p:spPr>
            <a:xfrm>
              <a:off x="1807425" y="2631700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39" name="Google Shape;139;p19"/>
            <p:cNvSpPr/>
            <p:nvPr/>
          </p:nvSpPr>
          <p:spPr>
            <a:xfrm>
              <a:off x="2036025" y="2631700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140" name="Google Shape;140;p19"/>
          <p:cNvGrpSpPr/>
          <p:nvPr/>
        </p:nvGrpSpPr>
        <p:grpSpPr>
          <a:xfrm>
            <a:off x="3056050" y="1874238"/>
            <a:ext cx="1268400" cy="588925"/>
            <a:chOff x="2304488" y="2523413"/>
            <a:chExt cx="1268400" cy="588925"/>
          </a:xfrm>
        </p:grpSpPr>
        <p:sp>
          <p:nvSpPr>
            <p:cNvPr id="141" name="Google Shape;141;p19"/>
            <p:cNvSpPr/>
            <p:nvPr/>
          </p:nvSpPr>
          <p:spPr>
            <a:xfrm>
              <a:off x="23044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4856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6668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2104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3916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388113" y="2899788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47" name="Google Shape;147;p19"/>
            <p:cNvSpPr/>
            <p:nvPr/>
          </p:nvSpPr>
          <p:spPr>
            <a:xfrm>
              <a:off x="2616713" y="2899788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48" name="Google Shape;148;p19"/>
            <p:cNvSpPr/>
            <p:nvPr/>
          </p:nvSpPr>
          <p:spPr>
            <a:xfrm>
              <a:off x="3150113" y="2899788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49" name="Google Shape;149;p19"/>
            <p:cNvSpPr/>
            <p:nvPr/>
          </p:nvSpPr>
          <p:spPr>
            <a:xfrm>
              <a:off x="3378713" y="2899788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150" name="Google Shape;150;p19"/>
          <p:cNvSpPr/>
          <p:nvPr/>
        </p:nvSpPr>
        <p:spPr>
          <a:xfrm>
            <a:off x="2893088" y="1403625"/>
            <a:ext cx="104700" cy="157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5825150" y="1874225"/>
            <a:ext cx="1268400" cy="588925"/>
            <a:chOff x="2304488" y="2523413"/>
            <a:chExt cx="1268400" cy="588925"/>
          </a:xfrm>
        </p:grpSpPr>
        <p:sp>
          <p:nvSpPr>
            <p:cNvPr id="152" name="Google Shape;152;p19"/>
            <p:cNvSpPr/>
            <p:nvPr/>
          </p:nvSpPr>
          <p:spPr>
            <a:xfrm>
              <a:off x="23044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4856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6668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2104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391688" y="2523413"/>
              <a:ext cx="181200" cy="390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388113" y="2899788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58" name="Google Shape;158;p19"/>
            <p:cNvSpPr/>
            <p:nvPr/>
          </p:nvSpPr>
          <p:spPr>
            <a:xfrm>
              <a:off x="2616713" y="2899788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59" name="Google Shape;159;p19"/>
            <p:cNvSpPr/>
            <p:nvPr/>
          </p:nvSpPr>
          <p:spPr>
            <a:xfrm>
              <a:off x="3150113" y="2899788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60" name="Google Shape;160;p19"/>
            <p:cNvSpPr/>
            <p:nvPr/>
          </p:nvSpPr>
          <p:spPr>
            <a:xfrm>
              <a:off x="3378713" y="2899788"/>
              <a:ext cx="167275" cy="212550"/>
            </a:xfrm>
            <a:custGeom>
              <a:rect b="b" l="l" r="r" t="t"/>
              <a:pathLst>
                <a:path extrusionOk="0" h="8502" w="6691">
                  <a:moveTo>
                    <a:pt x="0" y="1672"/>
                  </a:moveTo>
                  <a:cubicBezTo>
                    <a:pt x="558" y="2787"/>
                    <a:pt x="2230" y="8642"/>
                    <a:pt x="3345" y="8363"/>
                  </a:cubicBezTo>
                  <a:cubicBezTo>
                    <a:pt x="4460" y="8084"/>
                    <a:pt x="6133" y="1394"/>
                    <a:pt x="6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161" name="Google Shape;161;p19"/>
          <p:cNvSpPr/>
          <p:nvPr/>
        </p:nvSpPr>
        <p:spPr>
          <a:xfrm>
            <a:off x="5592888" y="1381650"/>
            <a:ext cx="104700" cy="157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845838" y="1731425"/>
            <a:ext cx="1079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63" name="Google Shape;163;p19"/>
          <p:cNvSpPr txBox="1"/>
          <p:nvPr/>
        </p:nvSpPr>
        <p:spPr>
          <a:xfrm>
            <a:off x="1490213" y="1555950"/>
            <a:ext cx="804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1   2   3</a:t>
            </a:r>
            <a:endParaRPr sz="1200"/>
          </a:p>
        </p:txBody>
      </p:sp>
      <p:sp>
        <p:nvSpPr>
          <p:cNvPr id="164" name="Google Shape;164;p19"/>
          <p:cNvSpPr txBox="1"/>
          <p:nvPr/>
        </p:nvSpPr>
        <p:spPr>
          <a:xfrm>
            <a:off x="6598388" y="1555938"/>
            <a:ext cx="1079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n-</a:t>
            </a:r>
            <a:r>
              <a:rPr lang="en" sz="1200"/>
              <a:t>1  n</a:t>
            </a:r>
            <a:endParaRPr sz="1200"/>
          </a:p>
        </p:txBody>
      </p:sp>
      <p:sp>
        <p:nvSpPr>
          <p:cNvPr id="165" name="Google Shape;165;p19"/>
          <p:cNvSpPr txBox="1"/>
          <p:nvPr/>
        </p:nvSpPr>
        <p:spPr>
          <a:xfrm>
            <a:off x="1645538" y="1119125"/>
            <a:ext cx="101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0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3295965" y="1119125"/>
            <a:ext cx="1079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</a:t>
            </a:r>
            <a:r>
              <a:rPr lang="en"/>
              <a:t>1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6096437" y="1063363"/>
            <a:ext cx="126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</a:t>
            </a:r>
            <a:r>
              <a:rPr lang="en"/>
              <a:t> k-1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1465913" y="2794125"/>
            <a:ext cx="1368900" cy="183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741913" y="2536588"/>
            <a:ext cx="101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056063" y="2804800"/>
            <a:ext cx="1368900" cy="183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825163" y="2804788"/>
            <a:ext cx="1368900" cy="183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852138" y="3954075"/>
            <a:ext cx="20328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sum of factors</a:t>
            </a: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>
            <a:off x="5336063" y="4182334"/>
            <a:ext cx="0" cy="2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4071863" y="4460425"/>
            <a:ext cx="2528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partial</a:t>
            </a:r>
            <a:r>
              <a:rPr lang="en"/>
              <a:t> sum of factors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5181263" y="3934225"/>
            <a:ext cx="309600" cy="24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1566413" y="3144175"/>
            <a:ext cx="1079700" cy="705600"/>
          </a:xfrm>
          <a:prstGeom prst="ellipse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 0</a:t>
            </a:r>
            <a:endParaRPr sz="1200"/>
          </a:p>
        </p:txBody>
      </p:sp>
      <p:sp>
        <p:nvSpPr>
          <p:cNvPr id="177" name="Google Shape;177;p19"/>
          <p:cNvSpPr/>
          <p:nvPr/>
        </p:nvSpPr>
        <p:spPr>
          <a:xfrm>
            <a:off x="3295963" y="3144175"/>
            <a:ext cx="1079700" cy="705600"/>
          </a:xfrm>
          <a:prstGeom prst="ellipse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 1</a:t>
            </a:r>
            <a:endParaRPr sz="1200"/>
          </a:p>
        </p:txBody>
      </p:sp>
      <p:sp>
        <p:nvSpPr>
          <p:cNvPr id="178" name="Google Shape;178;p19"/>
          <p:cNvSpPr/>
          <p:nvPr/>
        </p:nvSpPr>
        <p:spPr>
          <a:xfrm>
            <a:off x="5913263" y="3144175"/>
            <a:ext cx="1079700" cy="705600"/>
          </a:xfrm>
          <a:prstGeom prst="ellipse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 k-1</a:t>
            </a:r>
            <a:endParaRPr sz="1200"/>
          </a:p>
        </p:txBody>
      </p:sp>
      <p:cxnSp>
        <p:nvCxnSpPr>
          <p:cNvPr id="179" name="Google Shape;179;p19"/>
          <p:cNvCxnSpPr>
            <a:stCxn id="176" idx="4"/>
            <a:endCxn id="175" idx="2"/>
          </p:cNvCxnSpPr>
          <p:nvPr/>
        </p:nvCxnSpPr>
        <p:spPr>
          <a:xfrm>
            <a:off x="2106263" y="3849775"/>
            <a:ext cx="30750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9"/>
          <p:cNvCxnSpPr>
            <a:stCxn id="177" idx="4"/>
            <a:endCxn id="175" idx="2"/>
          </p:cNvCxnSpPr>
          <p:nvPr/>
        </p:nvCxnSpPr>
        <p:spPr>
          <a:xfrm>
            <a:off x="3835813" y="3849775"/>
            <a:ext cx="13455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>
            <a:stCxn id="178" idx="3"/>
            <a:endCxn id="175" idx="6"/>
          </p:cNvCxnSpPr>
          <p:nvPr/>
        </p:nvCxnSpPr>
        <p:spPr>
          <a:xfrm flipH="1">
            <a:off x="5490881" y="3746442"/>
            <a:ext cx="580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>
            <a:stCxn id="183" idx="1"/>
            <a:endCxn id="175" idx="1"/>
          </p:cNvCxnSpPr>
          <p:nvPr/>
        </p:nvCxnSpPr>
        <p:spPr>
          <a:xfrm>
            <a:off x="5084875" y="3496975"/>
            <a:ext cx="1416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>
            <a:stCxn id="183" idx="0"/>
            <a:endCxn id="175" idx="7"/>
          </p:cNvCxnSpPr>
          <p:nvPr/>
        </p:nvCxnSpPr>
        <p:spPr>
          <a:xfrm flipH="1">
            <a:off x="5445625" y="3337825"/>
            <a:ext cx="41400" cy="6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9"/>
          <p:cNvSpPr txBox="1"/>
          <p:nvPr/>
        </p:nvSpPr>
        <p:spPr>
          <a:xfrm>
            <a:off x="5084875" y="3337825"/>
            <a:ext cx="804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PNF code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 on prior slide found in package: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arascale.future.perfect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</a:t>
            </a:r>
            <a:r>
              <a:rPr lang="en"/>
              <a:t>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FuturePerfectNumberFinder.scala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Study this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it uses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ask</a:t>
            </a:r>
            <a:r>
              <a:rPr lang="en"/>
              <a:t> -- remember that HOF?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couple slides look at aspects of algorithm.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large perfect nums.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RANGE =&gt; too many </a:t>
            </a:r>
            <a:r>
              <a:rPr lang="en"/>
              <a:t>partitions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RANGE =&gt; too few partitions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RANGE = 1000000L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2265300" y="370675"/>
            <a:ext cx="3729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FuturePerfectNumberFinder.scala</a:t>
            </a:r>
            <a:r>
              <a:rPr lang="en"/>
              <a:t>, line 40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5423775" y="2642800"/>
            <a:ext cx="17619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I.e., 1 million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umber of partitions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numPartitions = ⌈ n / RANGE ⌉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numPartitions</a:t>
            </a:r>
            <a:r>
              <a:rPr lang="en"/>
              <a:t> if n = 6?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n=100,000?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n=33,550,336?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n=8,589,869,056?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we use a dynamic RANGE?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5126575" y="370675"/>
            <a:ext cx="3729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FuturePerfectNumberFinder.scala, line 42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k values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candidate=2,000,100; RANGE=1,000,000 =&gt;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numPartitions =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23"/>
          <p:cNvGraphicFramePr/>
          <p:nvPr/>
        </p:nvGraphicFramePr>
        <p:xfrm>
          <a:off x="457200" y="25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{A716BDAB-66B7-4676-A77B-7A4185CA4163}</a:tableStyleId>
              </a:tblPr>
              <a:tblGrid>
                <a:gridCol w="1611325"/>
                <a:gridCol w="1827825"/>
                <a:gridCol w="1896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</a:t>
                      </a:r>
                      <a:r>
                        <a:rPr lang="en" sz="2400"/>
                        <a:t>artition </a:t>
                      </a:r>
                      <a:r>
                        <a:rPr lang="en" sz="2400"/>
                        <a:t>k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</a:t>
                      </a:r>
                      <a:r>
                        <a:rPr lang="en" sz="2400"/>
                        <a:t>ower limit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u</a:t>
                      </a:r>
                      <a:r>
                        <a:rPr lang="en" sz="2400"/>
                        <a:t>pper limit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1,000,000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1,000,001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2,000,000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2,000,001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2,000,000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23"/>
          <p:cNvSpPr txBox="1"/>
          <p:nvPr/>
        </p:nvSpPr>
        <p:spPr>
          <a:xfrm>
            <a:off x="4615625" y="205975"/>
            <a:ext cx="3729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FuturePerfectNumberFinder.scala, line 44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platform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75" y="1063378"/>
            <a:ext cx="4445802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5334650" y="1058950"/>
            <a:ext cx="25113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</a:t>
            </a:r>
            <a:r>
              <a:rPr i="1" lang="en"/>
              <a:t>N</a:t>
            </a:r>
            <a:r>
              <a:rPr lang="en"/>
              <a:t>=..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646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PNF speedup calculations</a:t>
            </a:r>
            <a:endParaRPr/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457200" y="92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{A716BDAB-66B7-4676-A77B-7A4185CA4163}</a:tableStyleId>
              </a:tblPr>
              <a:tblGrid>
                <a:gridCol w="1460275"/>
                <a:gridCol w="820625"/>
                <a:gridCol w="966400"/>
                <a:gridCol w="751825"/>
                <a:gridCol w="623200"/>
                <a:gridCol w="695225"/>
              </a:tblGrid>
              <a:tr h="35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Candidate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baseline="-25000" lang="en"/>
                        <a:t>N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33550336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33550337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8589869057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8589869056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137438691328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1421.13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553.48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go even faster?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Need to scale out. Why?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Futures don’t cross hosts. What does?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DW model. How so?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Dispatcher actor calculates partitions.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Transmits partition to workers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Worker sub-partitions and uses futures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this week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Introduce futures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1747800" y="2397800"/>
            <a:ext cx="1368900" cy="588900"/>
          </a:xfrm>
          <a:prstGeom prst="ellipse">
            <a:avLst/>
          </a:prstGeom>
          <a:solidFill>
            <a:srgbClr val="00FF00">
              <a:alpha val="70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0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4608775" y="2459363"/>
            <a:ext cx="1368900" cy="588900"/>
          </a:xfrm>
          <a:prstGeom prst="ellipse">
            <a:avLst/>
          </a:prstGeom>
          <a:solidFill>
            <a:srgbClr val="00FF00">
              <a:alpha val="70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1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3116800" y="1339725"/>
            <a:ext cx="1480200" cy="588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</a:t>
            </a:r>
            <a:endParaRPr/>
          </a:p>
        </p:txBody>
      </p:sp>
      <p:cxnSp>
        <p:nvCxnSpPr>
          <p:cNvPr id="240" name="Google Shape;240;p27"/>
          <p:cNvCxnSpPr>
            <a:stCxn id="239" idx="3"/>
            <a:endCxn id="237" idx="7"/>
          </p:cNvCxnSpPr>
          <p:nvPr/>
        </p:nvCxnSpPr>
        <p:spPr>
          <a:xfrm flipH="1">
            <a:off x="2916270" y="1842383"/>
            <a:ext cx="417300" cy="64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7"/>
          <p:cNvCxnSpPr>
            <a:stCxn id="239" idx="5"/>
            <a:endCxn id="238" idx="1"/>
          </p:cNvCxnSpPr>
          <p:nvPr/>
        </p:nvCxnSpPr>
        <p:spPr>
          <a:xfrm>
            <a:off x="4380230" y="1842383"/>
            <a:ext cx="429000" cy="70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7"/>
          <p:cNvSpPr txBox="1"/>
          <p:nvPr/>
        </p:nvSpPr>
        <p:spPr>
          <a:xfrm>
            <a:off x="3116800" y="2554275"/>
            <a:ext cx="804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1→n/2</a:t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5977675" y="2631650"/>
            <a:ext cx="101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n/2+1→n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1994092" y="1627400"/>
            <a:ext cx="1148425" cy="777175"/>
          </a:xfrm>
          <a:custGeom>
            <a:rect b="b" l="l" r="r" t="t"/>
            <a:pathLst>
              <a:path extrusionOk="0" h="31087" w="45937">
                <a:moveTo>
                  <a:pt x="8632" y="31087"/>
                </a:moveTo>
                <a:cubicBezTo>
                  <a:pt x="7502" y="27225"/>
                  <a:pt x="-4367" y="13094"/>
                  <a:pt x="1850" y="7913"/>
                </a:cubicBezTo>
                <a:cubicBezTo>
                  <a:pt x="8068" y="2732"/>
                  <a:pt x="38589" y="1319"/>
                  <a:pt x="45937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245" name="Google Shape;245;p27"/>
          <p:cNvSpPr/>
          <p:nvPr/>
        </p:nvSpPr>
        <p:spPr>
          <a:xfrm flipH="1">
            <a:off x="4534542" y="1706900"/>
            <a:ext cx="1148425" cy="777175"/>
          </a:xfrm>
          <a:custGeom>
            <a:rect b="b" l="l" r="r" t="t"/>
            <a:pathLst>
              <a:path extrusionOk="0" h="31087" w="45937">
                <a:moveTo>
                  <a:pt x="8632" y="31087"/>
                </a:moveTo>
                <a:cubicBezTo>
                  <a:pt x="7502" y="27225"/>
                  <a:pt x="-4367" y="13094"/>
                  <a:pt x="1850" y="7913"/>
                </a:cubicBezTo>
                <a:cubicBezTo>
                  <a:pt x="8068" y="2732"/>
                  <a:pt x="38589" y="1319"/>
                  <a:pt x="45937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246" name="Google Shape;246;p27"/>
          <p:cNvSpPr txBox="1"/>
          <p:nvPr/>
        </p:nvSpPr>
        <p:spPr>
          <a:xfrm>
            <a:off x="634200" y="1451250"/>
            <a:ext cx="2237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Partial(sum, T1)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914388" y="3498250"/>
            <a:ext cx="1079700" cy="705600"/>
          </a:xfrm>
          <a:prstGeom prst="ellipse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 0</a:t>
            </a:r>
            <a:endParaRPr sz="1200"/>
          </a:p>
        </p:txBody>
      </p:sp>
      <p:sp>
        <p:nvSpPr>
          <p:cNvPr id="248" name="Google Shape;248;p27"/>
          <p:cNvSpPr/>
          <p:nvPr/>
        </p:nvSpPr>
        <p:spPr>
          <a:xfrm>
            <a:off x="2585063" y="3498225"/>
            <a:ext cx="1079700" cy="705600"/>
          </a:xfrm>
          <a:prstGeom prst="ellipse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 m-1</a:t>
            </a:r>
            <a:endParaRPr sz="1200"/>
          </a:p>
        </p:txBody>
      </p:sp>
      <p:cxnSp>
        <p:nvCxnSpPr>
          <p:cNvPr id="249" name="Google Shape;249;p27"/>
          <p:cNvCxnSpPr>
            <a:stCxn id="237" idx="3"/>
            <a:endCxn id="247" idx="0"/>
          </p:cNvCxnSpPr>
          <p:nvPr/>
        </p:nvCxnSpPr>
        <p:spPr>
          <a:xfrm flipH="1">
            <a:off x="1454171" y="2900458"/>
            <a:ext cx="494100" cy="5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7"/>
          <p:cNvCxnSpPr>
            <a:stCxn id="237" idx="5"/>
            <a:endCxn id="248" idx="0"/>
          </p:cNvCxnSpPr>
          <p:nvPr/>
        </p:nvCxnSpPr>
        <p:spPr>
          <a:xfrm>
            <a:off x="2916229" y="2900458"/>
            <a:ext cx="208800" cy="5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7"/>
          <p:cNvSpPr txBox="1"/>
          <p:nvPr/>
        </p:nvSpPr>
        <p:spPr>
          <a:xfrm>
            <a:off x="1994100" y="3614950"/>
            <a:ext cx="606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3858638" y="3493788"/>
            <a:ext cx="1079700" cy="705600"/>
          </a:xfrm>
          <a:prstGeom prst="ellipse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 m</a:t>
            </a:r>
            <a:endParaRPr sz="1200"/>
          </a:p>
        </p:txBody>
      </p:sp>
      <p:sp>
        <p:nvSpPr>
          <p:cNvPr id="253" name="Google Shape;253;p27"/>
          <p:cNvSpPr/>
          <p:nvPr/>
        </p:nvSpPr>
        <p:spPr>
          <a:xfrm>
            <a:off x="5529313" y="3493763"/>
            <a:ext cx="1079700" cy="705600"/>
          </a:xfrm>
          <a:prstGeom prst="ellipse">
            <a:avLst/>
          </a:prstGeom>
          <a:solidFill>
            <a:srgbClr val="9900FF">
              <a:alpha val="3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Future k-1</a:t>
            </a:r>
            <a:endParaRPr sz="1200"/>
          </a:p>
        </p:txBody>
      </p:sp>
      <p:cxnSp>
        <p:nvCxnSpPr>
          <p:cNvPr id="254" name="Google Shape;254;p27"/>
          <p:cNvCxnSpPr>
            <a:stCxn id="238" idx="3"/>
            <a:endCxn id="252" idx="0"/>
          </p:cNvCxnSpPr>
          <p:nvPr/>
        </p:nvCxnSpPr>
        <p:spPr>
          <a:xfrm flipH="1">
            <a:off x="4398546" y="2962020"/>
            <a:ext cx="410700" cy="53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7"/>
          <p:cNvCxnSpPr>
            <a:stCxn id="238" idx="5"/>
            <a:endCxn id="253" idx="0"/>
          </p:cNvCxnSpPr>
          <p:nvPr/>
        </p:nvCxnSpPr>
        <p:spPr>
          <a:xfrm>
            <a:off x="5777204" y="2962020"/>
            <a:ext cx="291900" cy="53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7"/>
          <p:cNvSpPr txBox="1"/>
          <p:nvPr/>
        </p:nvSpPr>
        <p:spPr>
          <a:xfrm>
            <a:off x="4938350" y="3610488"/>
            <a:ext cx="606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57" name="Google Shape;25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worker, </a:t>
            </a:r>
            <a:r>
              <a:rPr lang="en"/>
              <a:t>multi-host</a:t>
            </a:r>
            <a:r>
              <a:rPr lang="en"/>
              <a:t> config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1722900" y="4203850"/>
            <a:ext cx="1148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Host A</a:t>
            </a:r>
            <a:endParaRPr b="1"/>
          </a:p>
        </p:txBody>
      </p:sp>
      <p:sp>
        <p:nvSpPr>
          <p:cNvPr id="259" name="Google Shape;259;p27"/>
          <p:cNvSpPr txBox="1"/>
          <p:nvPr/>
        </p:nvSpPr>
        <p:spPr>
          <a:xfrm>
            <a:off x="4719025" y="4203850"/>
            <a:ext cx="1148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Host B</a:t>
            </a:r>
            <a:endParaRPr b="1"/>
          </a:p>
        </p:txBody>
      </p:sp>
      <p:sp>
        <p:nvSpPr>
          <p:cNvPr id="260" name="Google Shape;260;p27"/>
          <p:cNvSpPr txBox="1"/>
          <p:nvPr/>
        </p:nvSpPr>
        <p:spPr>
          <a:xfrm>
            <a:off x="5368075" y="1475025"/>
            <a:ext cx="2237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</a:t>
            </a:r>
            <a:r>
              <a:rPr lang="en"/>
              <a:t>(sum, T1)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3054350" y="2218450"/>
            <a:ext cx="804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3858650" y="1944738"/>
            <a:ext cx="804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732724" y="2781475"/>
            <a:ext cx="1017849" cy="945667"/>
          </a:xfrm>
          <a:custGeom>
            <a:rect b="b" l="l" r="r" t="t"/>
            <a:pathLst>
              <a:path extrusionOk="0" h="31087" w="45937">
                <a:moveTo>
                  <a:pt x="8632" y="31087"/>
                </a:moveTo>
                <a:cubicBezTo>
                  <a:pt x="7502" y="27225"/>
                  <a:pt x="-4367" y="13094"/>
                  <a:pt x="1850" y="7913"/>
                </a:cubicBezTo>
                <a:cubicBezTo>
                  <a:pt x="8068" y="2732"/>
                  <a:pt x="38589" y="1319"/>
                  <a:pt x="45937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264" name="Google Shape;264;p27"/>
          <p:cNvSpPr txBox="1"/>
          <p:nvPr/>
        </p:nvSpPr>
        <p:spPr>
          <a:xfrm>
            <a:off x="457200" y="2474750"/>
            <a:ext cx="1368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sum, T1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actors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 DW pattern for distributed actors.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does not know about perfect numbers!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Extend </a:t>
            </a:r>
            <a:r>
              <a:rPr lang="en"/>
              <a:t>Dispatcher</a:t>
            </a:r>
            <a:r>
              <a:rPr lang="en"/>
              <a:t> </a:t>
            </a:r>
            <a:r>
              <a:rPr lang="en"/>
              <a:t>→ PerfectDispatcher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Extend Worker → PerfectWorker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Promise defines a type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Future delivers a type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Await implicitly creates Promise given a Future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Await waits for Future arrival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Await unwraps the Future type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Future PNF partitions number range--one Future / partition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Each Future in PNF finds only </a:t>
            </a:r>
            <a:r>
              <a:rPr i="1" lang="en" sz="2400"/>
              <a:t>partial</a:t>
            </a:r>
            <a:r>
              <a:rPr lang="en" sz="2400"/>
              <a:t> SOF for its partition.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Await in Future PNF sums the partial sums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do this week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Work on forum question #5 in Piazza.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Complete Lab #5.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Complete Project Assignment #1.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b="1" lang="en"/>
              <a:t>midterm</a:t>
            </a:r>
            <a:r>
              <a:rPr lang="en"/>
              <a:t> exam Week 7; see online for more details.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4069525" y="1789050"/>
            <a:ext cx="3933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</a:t>
            </a:r>
            <a:r>
              <a:rPr i="1" lang="en"/>
              <a:t>this</a:t>
            </a:r>
            <a:r>
              <a:rPr lang="en"/>
              <a:t> week -- see Assignments in iLearn.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Parallel collections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47" name="Google Shape;47;p10"/>
          <p:cNvGraphicFramePr/>
          <p:nvPr/>
        </p:nvGraphicFramePr>
        <p:xfrm>
          <a:off x="457200" y="143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{A716BDAB-66B7-4676-A77B-7A4185CA4163}</a:tableStyleId>
              </a:tblPr>
              <a:tblGrid>
                <a:gridCol w="4025800"/>
                <a:gridCol w="4030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Strengths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Weaknesses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Supported by mathematical theory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High latency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Shared nothing, unlike threads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Nonfunctional 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Scalable-up or -out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Complex to set up.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" name="Google Shape;48;p10"/>
          <p:cNvSpPr txBox="1"/>
          <p:nvPr/>
        </p:nvSpPr>
        <p:spPr>
          <a:xfrm>
            <a:off x="457200" y="4533775"/>
            <a:ext cx="8055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 are two criticisms of actors. Discussion that includes these is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</a:t>
            </a:r>
            <a:endParaRPr/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Invented in 70s &amp; 80s;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Wikipedia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Exists in many languages.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Def. </a:t>
            </a:r>
            <a:r>
              <a:rPr i="1" lang="en"/>
              <a:t>proxy for result initially unknown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Proxy starts immediately upon creation.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Appeared in Scala after release 2.10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Effective replacement for Scala (local) actors.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 &amp; promises</a:t>
            </a:r>
            <a:endParaRPr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1200150"/>
            <a:ext cx="82296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hand-in-hand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Promise</a:t>
            </a:r>
            <a:r>
              <a:rPr lang="en"/>
              <a:t>: defines a result (type) -- settor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Future</a:t>
            </a:r>
            <a:r>
              <a:rPr lang="en"/>
              <a:t>: fulfills promise at future time -- gettor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promise could be satisfied by different possible futures.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 class</a:t>
            </a:r>
            <a:endParaRPr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Specifically designed for three things: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Implicitly creates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/>
              <a:t>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Synchronizes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Future</a:t>
            </a:r>
            <a:r>
              <a:rPr lang="en"/>
              <a:t> completion.</a:t>
            </a:r>
            <a:br>
              <a:rPr lang="en"/>
            </a:br>
            <a:r>
              <a:rPr lang="en" sz="3000"/>
              <a:t>Like </a:t>
            </a: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3000"/>
              <a:t> on a child thread.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Unwraps the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Future</a:t>
            </a:r>
            <a:r>
              <a:rPr lang="en"/>
              <a:t>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</a:t>
            </a:r>
            <a:endParaRPr b="0" baseline="30000"/>
          </a:p>
        </p:txBody>
      </p:sp>
      <p:sp>
        <p:nvSpPr>
          <p:cNvPr id="72" name="Google Shape;72;p14"/>
          <p:cNvSpPr txBox="1"/>
          <p:nvPr/>
        </p:nvSpPr>
        <p:spPr>
          <a:xfrm>
            <a:off x="591600" y="1264550"/>
            <a:ext cx="6024300" cy="299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Example1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Future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Await.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second)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 flipH="1">
            <a:off x="3220275" y="2457050"/>
            <a:ext cx="326700" cy="61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3546975" y="2130275"/>
            <a:ext cx="28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Waits for Future[Int]; implicitly creates a promise for </a:t>
            </a:r>
            <a:r>
              <a:rPr i="1" lang="en"/>
              <a:t>f</a:t>
            </a:r>
            <a:r>
              <a:rPr lang="en"/>
              <a:t>; &amp; unwraps Future[</a:t>
            </a:r>
            <a:r>
              <a:rPr lang="en"/>
              <a:t>Int</a:t>
            </a:r>
            <a:r>
              <a:rPr lang="en"/>
              <a:t>] → Int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 rot="10800000">
            <a:off x="3049775" y="1832900"/>
            <a:ext cx="68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3705300" y="1630400"/>
            <a:ext cx="275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 the future: Future[Int] delivered in 500 ms. 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2950050" y="3450500"/>
            <a:ext cx="483000" cy="21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3433050" y="3450500"/>
            <a:ext cx="23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½ sec when Future arrives, outputs 2.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230250" y="317675"/>
            <a:ext cx="3704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parascale.future.basic.Example1.scala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63175" y="1063375"/>
            <a:ext cx="7601700" cy="377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Example2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futures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&lt;-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Future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futures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.foreach { future =&gt;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= Await.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(future,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seconds)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sleep(n: Long): Unit = Thread.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>
            <a:stCxn id="87" idx="1"/>
          </p:cNvCxnSpPr>
          <p:nvPr/>
        </p:nvCxnSpPr>
        <p:spPr>
          <a:xfrm flipH="1">
            <a:off x="5010550" y="802375"/>
            <a:ext cx="639300" cy="57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5649850" y="518125"/>
            <a:ext cx="32253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a collection of 5 Future instances, all running in parallel.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 flipH="1">
            <a:off x="4750825" y="2571750"/>
            <a:ext cx="202800" cy="50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4825875" y="1818575"/>
            <a:ext cx="32253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Waits for futures to arrive nondeterministically and outputs results. 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230250" y="317675"/>
            <a:ext cx="3704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parascale.future.basic.Example2.scala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Scala runtime scheduler manages future pool.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But...to help scheduler we do one of two things: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 future creation...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Algorithmically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To number of cores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