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9270aa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9270aa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9270aa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9270aa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9270aa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9270aa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67d575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67d575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4c9270aa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4c9270aa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9270aa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9270aa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9270aa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9270aa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9270aa0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9270aa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9270aa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9270aa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9270aa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9270aa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9270aa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9270aa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Processing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Ron Coleman, Ph.D.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a Piazza post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Reply directly to question.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Employ </a:t>
            </a:r>
            <a:r>
              <a:rPr lang="en"/>
              <a:t>evidence</a:t>
            </a:r>
            <a:r>
              <a:rPr lang="en"/>
              <a:t>, reason, argument, etc. -- mere opinions are not sufficient.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Use appropriate language.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Strive for clarity.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 evaluation criteria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Did you contribute minimally or beyond it?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Were your responses on-topic?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How did others rate your interactions?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Did you post 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next?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Download &amp; review lecture </a:t>
            </a:r>
            <a:r>
              <a:rPr i="1" lang="en"/>
              <a:t>679wk01.pptx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Work on this week’s discussion in Piazza.</a:t>
            </a:r>
            <a:br>
              <a:rPr lang="en"/>
            </a:br>
            <a:r>
              <a:rPr lang="en"/>
              <a:t>(See my Week 1 reply as a model.)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Availability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Course description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Goals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Texts and materials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Attendance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Academic honesty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Outcomes and assessment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Proposes schedule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assignments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week ahead of due date.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Look under Assignments: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have questions, you have three choices: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/>
              <a:t>Best</a:t>
            </a:r>
            <a:r>
              <a:rPr lang="en"/>
              <a:t>: Ask publically in </a:t>
            </a:r>
            <a:r>
              <a:rPr b="1" lang="en"/>
              <a:t>Piazza</a:t>
            </a:r>
            <a:r>
              <a:rPr lang="en"/>
              <a:t> (see below).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/>
              <a:t>Better</a:t>
            </a:r>
            <a:r>
              <a:rPr lang="en"/>
              <a:t>: Ask privately in </a:t>
            </a:r>
            <a:r>
              <a:rPr b="1" lang="en"/>
              <a:t>Piazza</a:t>
            </a:r>
            <a:r>
              <a:rPr lang="en"/>
              <a:t>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i="1" lang="en"/>
              <a:t>Ok</a:t>
            </a:r>
            <a:r>
              <a:rPr lang="en"/>
              <a:t>: Email 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23" y="1829548"/>
            <a:ext cx="1102275" cy="5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/>
        </p:nvSpPr>
        <p:spPr>
          <a:xfrm>
            <a:off x="3380125" y="3874125"/>
            <a:ext cx="25122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ronncoleman@gmail.com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assignments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Typically given two weeks ahead of due date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</a:t>
            </a:r>
            <a:r>
              <a:rPr lang="en"/>
              <a:t> under Assignments: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have questions...same protocol as prior slide.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23" y="1829548"/>
            <a:ext cx="1102275" cy="5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Piazza: 1st week</a:t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2" y="1923925"/>
            <a:ext cx="3360325" cy="27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2"/>
          <p:cNvCxnSpPr/>
          <p:nvPr/>
        </p:nvCxnSpPr>
        <p:spPr>
          <a:xfrm rot="10800000">
            <a:off x="1965400" y="4505275"/>
            <a:ext cx="2882400" cy="10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4" name="Google Shape;64;p12"/>
          <p:cNvSpPr txBox="1"/>
          <p:nvPr/>
        </p:nvSpPr>
        <p:spPr>
          <a:xfrm>
            <a:off x="4847800" y="4413275"/>
            <a:ext cx="3570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Start here; click to read from Piazza.</a:t>
            </a:r>
            <a:endParaRPr/>
          </a:p>
        </p:txBody>
      </p:sp>
      <p:cxnSp>
        <p:nvCxnSpPr>
          <p:cNvPr id="65" name="Google Shape;65;p12"/>
          <p:cNvCxnSpPr>
            <a:stCxn id="66" idx="1"/>
          </p:cNvCxnSpPr>
          <p:nvPr/>
        </p:nvCxnSpPr>
        <p:spPr>
          <a:xfrm rot="10800000">
            <a:off x="2362000" y="3388300"/>
            <a:ext cx="2485800" cy="48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6" name="Google Shape;66;p12"/>
          <p:cNvSpPr txBox="1"/>
          <p:nvPr/>
        </p:nvSpPr>
        <p:spPr>
          <a:xfrm>
            <a:off x="4847800" y="3636550"/>
            <a:ext cx="288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Then...click here to r</a:t>
            </a:r>
            <a:r>
              <a:rPr lang="en"/>
              <a:t>ead this.</a:t>
            </a:r>
            <a:endParaRPr/>
          </a:p>
        </p:txBody>
      </p:sp>
      <p:cxnSp>
        <p:nvCxnSpPr>
          <p:cNvPr id="67" name="Google Shape;67;p12"/>
          <p:cNvCxnSpPr>
            <a:stCxn id="68" idx="1"/>
          </p:cNvCxnSpPr>
          <p:nvPr/>
        </p:nvCxnSpPr>
        <p:spPr>
          <a:xfrm flipH="1">
            <a:off x="3195700" y="2968750"/>
            <a:ext cx="1652100" cy="14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8" name="Google Shape;68;p12"/>
          <p:cNvSpPr txBox="1"/>
          <p:nvPr/>
        </p:nvSpPr>
        <p:spPr>
          <a:xfrm>
            <a:off x="4847800" y="2727400"/>
            <a:ext cx="3292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Then...click here to respond.</a:t>
            </a:r>
            <a:br>
              <a:rPr lang="en"/>
            </a:br>
            <a:r>
              <a:rPr lang="en"/>
              <a:t>See next slide for what to do next.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044175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Piazza</a:t>
            </a:r>
            <a:r>
              <a:rPr lang="en"/>
              <a:t> in left panel under: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325" y="1253800"/>
            <a:ext cx="5524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 rot="10800000">
            <a:off x="4094350" y="1768975"/>
            <a:ext cx="1374900" cy="765300"/>
          </a:xfrm>
          <a:prstGeom prst="bentArrow">
            <a:avLst>
              <a:gd fmla="val 25000" name="adj1"/>
              <a:gd fmla="val 28318" name="adj2"/>
              <a:gd fmla="val 25000" name="adj3"/>
              <a:gd fmla="val 43750" name="adj4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Piazza: Responding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948925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clicking question, you get this: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370325" y="4451525"/>
            <a:ext cx="2644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typing your reply here.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74775"/>
            <a:ext cx="4311275" cy="251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 rot="10800000">
            <a:off x="735525" y="4032900"/>
            <a:ext cx="634800" cy="5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Piazza: posting your own questions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clarification on some point?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Having problems with code?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Feel free to post own question: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topic related to course material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850" y="2455138"/>
            <a:ext cx="12382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15788"/>
            <a:ext cx="12382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 flipH="1" rot="10800000">
            <a:off x="905450" y="1736575"/>
            <a:ext cx="912300" cy="765300"/>
          </a:xfrm>
          <a:prstGeom prst="bentArrow">
            <a:avLst>
              <a:gd fmla="val 25000" name="adj1"/>
              <a:gd fmla="val 28318" name="adj2"/>
              <a:gd fmla="val 25000" name="adj3"/>
              <a:gd fmla="val 43750" name="adj4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500" y="1063378"/>
            <a:ext cx="6281000" cy="34200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5"/>
          <p:cNvSpPr txBox="1"/>
          <p:nvPr/>
        </p:nvSpPr>
        <p:spPr>
          <a:xfrm>
            <a:off x="3327200" y="415475"/>
            <a:ext cx="288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this if this is a question.</a:t>
            </a:r>
            <a:endParaRPr/>
          </a:p>
        </p:txBody>
      </p:sp>
      <p:cxnSp>
        <p:nvCxnSpPr>
          <p:cNvPr id="96" name="Google Shape;96;p15"/>
          <p:cNvCxnSpPr>
            <a:stCxn id="95" idx="1"/>
          </p:cNvCxnSpPr>
          <p:nvPr/>
        </p:nvCxnSpPr>
        <p:spPr>
          <a:xfrm flipH="1">
            <a:off x="3023000" y="679925"/>
            <a:ext cx="304200" cy="4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3023000" y="2099013"/>
            <a:ext cx="370200" cy="134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3466375" y="3252000"/>
            <a:ext cx="2882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appropriate category.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use Piazza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97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question per week from 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Minimum</a:t>
            </a:r>
            <a:r>
              <a:rPr lang="en"/>
              <a:t> two (2) responses</a:t>
            </a:r>
            <a:r>
              <a:rPr lang="en"/>
              <a:t>/week from you to: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My initial question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Another student’s response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Responses</a:t>
            </a:r>
            <a:r>
              <a:rPr lang="en"/>
              <a:t> </a:t>
            </a:r>
            <a:r>
              <a:rPr lang="en" u="sng"/>
              <a:t>must</a:t>
            </a:r>
            <a:r>
              <a:rPr lang="en"/>
              <a:t> be during week of question.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credit for late responses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