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7c1dd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7c1dd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d7c1dd5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d7c1dd5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d7c1dd5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d7c1dd5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7c1dd5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7c1dd5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7c1dd5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7c1dd5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d7c1dd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d7c1dd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d7c1dd5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d7c1dd5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7c1dd5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d7c1dd5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d7c1dd5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d7c1dd5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d7c1dd5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d7c1dd5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d7c1dd5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d7c1dd5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d7c1dd5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d7c1dd5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769df5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769df5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d8d54e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d8d54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d7c1dd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d7c1dd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d7c1dd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d7c1dd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d7c1dd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d7c1dd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7d5755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7d5755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7d5755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7d5755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7c1dd5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7c1dd5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27e8205b77e83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727e8205b77e83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67d5755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67d5755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7d5755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7d5755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67d5755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67d5755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d7c1dd5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d7c1dd5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d7c1dd5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d7c1dd5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d7c1dd5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d7c1dd5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9270a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9270a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9270a9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9270a9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cd8d54e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cd8d54e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27e8205b77e83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727e8205b77e83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a9208d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a9208d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27e8205b77e83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27e8205b77e83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7d5755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7d5755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d7c1dd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d7c1dd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9to5mac.com/2017/06/13/maxed-out-imac-pro-cos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cacm.acm.org/magazines/2017/12/223054-parallel-computational-thinking/fulltex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ohngustafson.net/pubs/pub13/amdahl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t4i.cz/supercomputing-projects/?lang=en" TargetMode="External"/><Relationship Id="rId4" Type="http://schemas.openxmlformats.org/officeDocument/2006/relationships/hyperlink" Target="https://en.wikipedia.org/wiki/Supercompu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 &amp; efficiency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= time on uniprocessor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baseline="-25000" lang="en"/>
              <a:t>N</a:t>
            </a:r>
            <a:r>
              <a:rPr lang="en"/>
              <a:t> = time on system with N processors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 = T</a:t>
            </a:r>
            <a:r>
              <a:rPr baseline="-25000" lang="en"/>
              <a:t>1</a:t>
            </a:r>
            <a:r>
              <a:rPr lang="en"/>
              <a:t> / T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= R /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</a:t>
            </a:r>
            <a:r>
              <a:rPr lang="en"/>
              <a:t>verhead = 1 - 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Uniprocessor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= 1 (one minute, hour, day, whatever)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baseline="-25000" lang="en"/>
              <a:t>N</a:t>
            </a:r>
            <a:r>
              <a:rPr lang="en"/>
              <a:t> = 1 (recall: N=1)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 	= T</a:t>
            </a:r>
            <a:r>
              <a:rPr baseline="-25000" lang="en"/>
              <a:t>1</a:t>
            </a:r>
            <a:r>
              <a:rPr lang="en"/>
              <a:t> / T</a:t>
            </a:r>
            <a:r>
              <a:rPr baseline="-25000" lang="en"/>
              <a:t>N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= 1 / 1 =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 = R / N = 1 / 1 = 1 = 100%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overhead = 1 - e = 0%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limits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formulated by G. Amdahl (1967)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Former IBMer, started Amdahl Corp.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Defined maximum speedup potential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Argued parallelism not justified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875" y="205975"/>
            <a:ext cx="14097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7351875" y="1977625"/>
            <a:ext cx="1152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1922 - 2015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Amdahl’s law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 = fraction of task not parallelizable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 = fraction of task parallelizable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 = p + s</a:t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= s + p =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So...what is T</a:t>
            </a:r>
            <a:r>
              <a:rPr baseline="-25000" lang="en"/>
              <a:t>N</a:t>
            </a:r>
            <a:r>
              <a:rPr lang="en"/>
              <a:t> for N processor system?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N</a:t>
            </a:r>
            <a:r>
              <a:rPr lang="en"/>
              <a:t> = s + p /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Amdahl’s law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what is R (speedup)?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 = T</a:t>
            </a:r>
            <a:r>
              <a:rPr baseline="-25000" lang="en"/>
              <a:t>1</a:t>
            </a:r>
            <a:r>
              <a:rPr lang="en"/>
              <a:t> / T</a:t>
            </a:r>
            <a:r>
              <a:rPr baseline="-25000" lang="en"/>
              <a:t>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 = (s + p) / (s + p /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 = 1 / (s + p / N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 = 1 / (s + p / N) = 1 / 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57200" y="3870100"/>
            <a:ext cx="1742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 l</a:t>
            </a:r>
            <a:r>
              <a:rPr lang="en" sz="1800"/>
              <a:t>im N →∞ }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18-core iMac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</a:t>
            </a:r>
            <a:r>
              <a:rPr i="1" lang="en"/>
              <a:t>s</a:t>
            </a:r>
            <a:r>
              <a:rPr lang="en"/>
              <a:t>=25% -- not unreasonable.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Thus, </a:t>
            </a:r>
            <a:r>
              <a:rPr i="1" lang="en"/>
              <a:t>p</a:t>
            </a:r>
            <a:r>
              <a:rPr lang="en"/>
              <a:t>=75%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According to Mr. Amdahl, </a:t>
            </a:r>
            <a:r>
              <a:rPr i="1" lang="en"/>
              <a:t>R</a:t>
            </a:r>
            <a:r>
              <a:rPr lang="en"/>
              <a:t> = 1/s = 1/0.25 = 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= R/N = 4/18 or 22%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he’s right: why spend $17K?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i.e., ~80% or $13K wasted.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5543825" y="276575"/>
            <a:ext cx="1649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Jan 2018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Amdahl’s law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67253"/>
            <a:ext cx="4281214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010050" y="1234925"/>
            <a:ext cx="2923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Kirkpatrick, K., </a:t>
            </a:r>
            <a:r>
              <a:rPr lang="en" u="sng">
                <a:solidFill>
                  <a:schemeClr val="hlink"/>
                </a:solidFill>
                <a:hlinkClick r:id="rId4"/>
              </a:rPr>
              <a:t>“Parallel Computational Thinking,”</a:t>
            </a:r>
            <a:r>
              <a:rPr lang="en"/>
              <a:t> CACM, Dec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Amdahl’s assumptions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= s + p = 1 implies what?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Problem size is fixed.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Usually run a bigger problem on bigger, more powerful machine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Time is constant, not problem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Gustafson's law (</a:t>
            </a:r>
            <a:r>
              <a:rPr lang="en" u="sng">
                <a:solidFill>
                  <a:schemeClr val="hlink"/>
                </a:solidFill>
                <a:hlinkClick r:id="rId3"/>
              </a:rPr>
              <a:t>1988</a:t>
            </a:r>
            <a:r>
              <a:rPr lang="en"/>
              <a:t>)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N</a:t>
            </a:r>
            <a:r>
              <a:rPr lang="en"/>
              <a:t> =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= s + p *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= T</a:t>
            </a:r>
            <a:r>
              <a:rPr baseline="-25000" lang="en"/>
              <a:t>1</a:t>
            </a:r>
            <a:r>
              <a:rPr lang="en"/>
              <a:t> / T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= (s + p * N ) /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= s + p *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=&gt; Linear speedup!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Gustafson's law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 = R / N = (s + p * N ) / N = s/N + 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 = R /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 = (s + p * N ) /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 = s / N + 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this week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 processing &amp; its limits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Gustafson's law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= </a:t>
            </a:r>
            <a:r>
              <a:rPr lang="en"/>
              <a:t>s / N + p = </a:t>
            </a:r>
            <a:r>
              <a:rPr lang="en"/>
              <a:t>p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Efficiency limited to problem (ie, amount of parallelism opportunity).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Amortize serial tasks over a long running parallel tasks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457200" y="1425600"/>
            <a:ext cx="1807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 lim N →∞ }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limits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far most difficult programming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Imperative languages simplest but...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Based von Neumann architecture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a) </a:t>
            </a:r>
            <a:r>
              <a:rPr lang="en"/>
              <a:t>Shared memory, b) side-effects, c) locking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1. Expensive in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2. Inherently sequential, not parallel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3. Fraught w. concurrency hazards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Parallel programming languages (as of 90s)</a:t>
            </a:r>
            <a:endParaRPr sz="30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7748"/>
            <a:ext cx="5378999" cy="38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743800" y="4370150"/>
            <a:ext cx="2655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http://parlang.pbworks.com/f/programmability.pdf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Functions: </a:t>
            </a:r>
            <a:r>
              <a:rPr i="1" lang="en"/>
              <a:t>f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→ </a:t>
            </a:r>
            <a:r>
              <a:rPr i="1" lang="en"/>
              <a:t>y</a:t>
            </a:r>
            <a:br>
              <a:rPr lang="en"/>
            </a:br>
            <a:r>
              <a:rPr lang="en" sz="2400"/>
              <a:t>x,y </a:t>
            </a:r>
            <a:r>
              <a:rPr i="1" lang="en" sz="2400"/>
              <a:t>read-only</a:t>
            </a:r>
            <a:r>
              <a:rPr lang="en" sz="2400"/>
              <a:t> copies: nothing to lock!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</a:t>
            </a:r>
            <a:r>
              <a:rPr lang="en"/>
              <a:t>irst-class objects: </a:t>
            </a:r>
            <a:r>
              <a:rPr i="1" lang="en"/>
              <a:t>x</a:t>
            </a:r>
            <a:r>
              <a:rPr lang="en"/>
              <a:t> could be function</a:t>
            </a:r>
            <a:br>
              <a:rPr lang="en"/>
            </a:br>
            <a:r>
              <a:rPr lang="en" sz="2400"/>
              <a:t>Uses </a:t>
            </a:r>
            <a:r>
              <a:rPr i="1" lang="en" sz="2400"/>
              <a:t>higher-order</a:t>
            </a:r>
            <a:r>
              <a:rPr lang="en" sz="2400"/>
              <a:t> functions.</a:t>
            </a:r>
            <a:r>
              <a:rPr lang="en"/>
              <a:t>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Follows lambda calculus.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Developed in 1930s -- equivalent to Turing machine in computability and it’s mathematically expressive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Making comeback, decades nearly forgotten.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Scala, Java, Swift, Clojure,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now?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Scales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Supported by multicore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Blends object &amp; functional styles.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Four approaches to parallel programming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JVM language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Cleans up Java syntax / patterns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>
            <a:off x="363075" y="2781125"/>
            <a:ext cx="4078500" cy="484200"/>
          </a:xfrm>
          <a:prstGeom prst="rect">
            <a:avLst/>
          </a:prstGeom>
          <a:solidFill>
            <a:srgbClr val="00FF00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parallelism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363075" y="1401450"/>
            <a:ext cx="4078500" cy="857400"/>
          </a:xfrm>
          <a:prstGeom prst="rect">
            <a:avLst/>
          </a:prstGeom>
          <a:solidFill>
            <a:srgbClr val="FF9900">
              <a:alpha val="7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363075" y="2277888"/>
            <a:ext cx="4078500" cy="484200"/>
          </a:xfrm>
          <a:prstGeom prst="rect">
            <a:avLst/>
          </a:prstGeom>
          <a:solidFill>
            <a:srgbClr val="0000FF">
              <a:alpha val="20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5176825" y="1726050"/>
            <a:ext cx="2372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Task-level</a:t>
            </a:r>
            <a:endParaRPr sz="3000"/>
          </a:p>
        </p:txBody>
      </p:sp>
      <p:sp>
        <p:nvSpPr>
          <p:cNvPr id="222" name="Google Shape;222;p33"/>
          <p:cNvSpPr txBox="1"/>
          <p:nvPr/>
        </p:nvSpPr>
        <p:spPr>
          <a:xfrm>
            <a:off x="5176825" y="2680550"/>
            <a:ext cx="2372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r>
              <a:rPr lang="en" sz="3000"/>
              <a:t>-level</a:t>
            </a:r>
            <a:endParaRPr sz="3000"/>
          </a:p>
        </p:txBody>
      </p:sp>
      <p:sp>
        <p:nvSpPr>
          <p:cNvPr id="223" name="Google Shape;223;p33"/>
          <p:cNvSpPr/>
          <p:nvPr/>
        </p:nvSpPr>
        <p:spPr>
          <a:xfrm>
            <a:off x="4559900" y="1401450"/>
            <a:ext cx="317400" cy="136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4559900" y="2781125"/>
            <a:ext cx="317400" cy="532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Threads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Actors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Futures/Promises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Parallel collections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parallel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wanted to multiple some numbers by 2 &amp; add results: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{ 1, 3, 4, 5, 12, 2, 7, 9 } * 2 =&gt;</a:t>
            </a:r>
            <a:br>
              <a:rPr lang="en"/>
            </a:br>
            <a:r>
              <a:rPr lang="en"/>
              <a:t>	2+6+8+10+24+2+14+18 = 84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it sequentially in Java, no problem: O(n)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mult-add (Java)</a:t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608375" y="1017650"/>
            <a:ext cx="74109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class SequentialMultAdder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int[] nums = { 1, 3, 4, 5, 12, 2, 7, 9 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int sum =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for(int n: nums)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+= 2 * n;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System.out.println(sum);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mult-add (Scala)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SequentialMultAdder1 extends App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val nums = List(1, 3, 4, 5, 12, 2, 7, 9)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val total = nums.foldLeft(0) { (sum, n) =&gt; sum + 2*n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println(total)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parallel processing?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193" y="1063369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of concurrency to </a:t>
            </a:r>
            <a:r>
              <a:rPr lang="en"/>
              <a:t>speed up application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Concurrency in...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Hardware—Processors, memory, network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Software— algorithm, languages, DBs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exploit these as best possible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Well suited to this problem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 transforms (or “maps”) data: n → 2*n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Reduce combines partial results: sum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“+” reduces (a,b) to single value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mult-add (Scala)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649850" y="1142075"/>
            <a:ext cx="79227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object SequentialMultAdder2 extends App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val nums = List(1, 3, 4, 5, 12, 2, 7, 9)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val sum = nums.map{n =&gt; 2*n}.reduce{(a,b) =&gt; a+b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println(sum)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806575" y="2328660"/>
            <a:ext cx="4828800" cy="63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834600" y="1278725"/>
            <a:ext cx="4828800" cy="31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806575" y="1671723"/>
            <a:ext cx="4828800" cy="571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mult-add</a:t>
            </a:r>
            <a:endParaRPr/>
          </a:p>
        </p:txBody>
      </p:sp>
      <p:grpSp>
        <p:nvGrpSpPr>
          <p:cNvPr id="264" name="Google Shape;264;p39"/>
          <p:cNvGrpSpPr/>
          <p:nvPr/>
        </p:nvGrpSpPr>
        <p:grpSpPr>
          <a:xfrm>
            <a:off x="1260050" y="1734138"/>
            <a:ext cx="373200" cy="373200"/>
            <a:chOff x="1769800" y="1708975"/>
            <a:chExt cx="373200" cy="373200"/>
          </a:xfrm>
        </p:grpSpPr>
        <p:sp>
          <p:nvSpPr>
            <p:cNvPr id="265" name="Google Shape;265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267" name="Google Shape;267;p39"/>
          <p:cNvGrpSpPr/>
          <p:nvPr/>
        </p:nvGrpSpPr>
        <p:grpSpPr>
          <a:xfrm>
            <a:off x="2366775" y="1734138"/>
            <a:ext cx="373200" cy="373200"/>
            <a:chOff x="1769800" y="1708975"/>
            <a:chExt cx="373200" cy="373200"/>
          </a:xfrm>
        </p:grpSpPr>
        <p:sp>
          <p:nvSpPr>
            <p:cNvPr id="268" name="Google Shape;268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270" name="Google Shape;270;p39"/>
          <p:cNvGrpSpPr/>
          <p:nvPr/>
        </p:nvGrpSpPr>
        <p:grpSpPr>
          <a:xfrm>
            <a:off x="4925825" y="1734138"/>
            <a:ext cx="373200" cy="373200"/>
            <a:chOff x="1769800" y="1708975"/>
            <a:chExt cx="373200" cy="373200"/>
          </a:xfrm>
        </p:grpSpPr>
        <p:sp>
          <p:nvSpPr>
            <p:cNvPr id="271" name="Google Shape;271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273" name="Google Shape;273;p39"/>
          <p:cNvGrpSpPr/>
          <p:nvPr/>
        </p:nvGrpSpPr>
        <p:grpSpPr>
          <a:xfrm>
            <a:off x="3578000" y="1734138"/>
            <a:ext cx="373200" cy="373200"/>
            <a:chOff x="1769800" y="1708975"/>
            <a:chExt cx="373200" cy="373200"/>
          </a:xfrm>
        </p:grpSpPr>
        <p:sp>
          <p:nvSpPr>
            <p:cNvPr id="274" name="Google Shape;274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276" name="Google Shape;276;p39"/>
          <p:cNvGrpSpPr/>
          <p:nvPr/>
        </p:nvGrpSpPr>
        <p:grpSpPr>
          <a:xfrm>
            <a:off x="1882725" y="2522563"/>
            <a:ext cx="373200" cy="373200"/>
            <a:chOff x="1769800" y="1708975"/>
            <a:chExt cx="373200" cy="373200"/>
          </a:xfrm>
        </p:grpSpPr>
        <p:sp>
          <p:nvSpPr>
            <p:cNvPr id="277" name="Google Shape;277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279" name="Google Shape;279;p39"/>
          <p:cNvGrpSpPr/>
          <p:nvPr/>
        </p:nvGrpSpPr>
        <p:grpSpPr>
          <a:xfrm>
            <a:off x="4151525" y="2522563"/>
            <a:ext cx="373200" cy="373200"/>
            <a:chOff x="1769800" y="1708975"/>
            <a:chExt cx="373200" cy="373200"/>
          </a:xfrm>
        </p:grpSpPr>
        <p:sp>
          <p:nvSpPr>
            <p:cNvPr id="280" name="Google Shape;280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282" name="Google Shape;282;p39"/>
          <p:cNvSpPr txBox="1"/>
          <p:nvPr/>
        </p:nvSpPr>
        <p:spPr>
          <a:xfrm>
            <a:off x="921150" y="1237950"/>
            <a:ext cx="505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2*1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3866825" y="1237950"/>
            <a:ext cx="505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2*2</a:t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1544275" y="1237950"/>
            <a:ext cx="505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2*3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2146075" y="1237950"/>
            <a:ext cx="505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2*4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2643400" y="1237950"/>
            <a:ext cx="505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2*5</a:t>
            </a:r>
            <a:endParaRPr/>
          </a:p>
        </p:txBody>
      </p:sp>
      <p:sp>
        <p:nvSpPr>
          <p:cNvPr id="287" name="Google Shape;287;p39"/>
          <p:cNvSpPr txBox="1"/>
          <p:nvPr/>
        </p:nvSpPr>
        <p:spPr>
          <a:xfrm>
            <a:off x="3265350" y="1237975"/>
            <a:ext cx="636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2*12</a:t>
            </a:r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4628900" y="1237950"/>
            <a:ext cx="47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2*7</a:t>
            </a:r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5202425" y="1237925"/>
            <a:ext cx="47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2*9</a:t>
            </a:r>
            <a:endParaRPr/>
          </a:p>
        </p:txBody>
      </p:sp>
      <p:cxnSp>
        <p:nvCxnSpPr>
          <p:cNvPr id="290" name="Google Shape;290;p39"/>
          <p:cNvCxnSpPr/>
          <p:nvPr/>
        </p:nvCxnSpPr>
        <p:spPr>
          <a:xfrm>
            <a:off x="1220900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9"/>
          <p:cNvCxnSpPr/>
          <p:nvPr/>
        </p:nvCxnSpPr>
        <p:spPr>
          <a:xfrm>
            <a:off x="2352975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9"/>
          <p:cNvCxnSpPr/>
          <p:nvPr/>
        </p:nvCxnSpPr>
        <p:spPr>
          <a:xfrm>
            <a:off x="3587400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9"/>
          <p:cNvCxnSpPr/>
          <p:nvPr/>
        </p:nvCxnSpPr>
        <p:spPr>
          <a:xfrm>
            <a:off x="4884913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9"/>
          <p:cNvCxnSpPr/>
          <p:nvPr/>
        </p:nvCxnSpPr>
        <p:spPr>
          <a:xfrm flipH="1">
            <a:off x="1525700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9"/>
          <p:cNvCxnSpPr/>
          <p:nvPr/>
        </p:nvCxnSpPr>
        <p:spPr>
          <a:xfrm flipH="1">
            <a:off x="2592500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9"/>
          <p:cNvCxnSpPr/>
          <p:nvPr/>
        </p:nvCxnSpPr>
        <p:spPr>
          <a:xfrm flipH="1">
            <a:off x="3887900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9"/>
          <p:cNvCxnSpPr/>
          <p:nvPr/>
        </p:nvCxnSpPr>
        <p:spPr>
          <a:xfrm flipH="1">
            <a:off x="5183300" y="1539013"/>
            <a:ext cx="16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8" name="Google Shape;298;p39"/>
          <p:cNvGrpSpPr/>
          <p:nvPr/>
        </p:nvGrpSpPr>
        <p:grpSpPr>
          <a:xfrm>
            <a:off x="3052400" y="3179163"/>
            <a:ext cx="373200" cy="373200"/>
            <a:chOff x="1769800" y="1708975"/>
            <a:chExt cx="373200" cy="373200"/>
          </a:xfrm>
        </p:grpSpPr>
        <p:sp>
          <p:nvSpPr>
            <p:cNvPr id="299" name="Google Shape;299;p39"/>
            <p:cNvSpPr/>
            <p:nvPr/>
          </p:nvSpPr>
          <p:spPr>
            <a:xfrm>
              <a:off x="1769800" y="1708975"/>
              <a:ext cx="373200" cy="373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 txBox="1"/>
            <p:nvPr/>
          </p:nvSpPr>
          <p:spPr>
            <a:xfrm>
              <a:off x="1769800" y="1708975"/>
              <a:ext cx="373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cxnSp>
        <p:nvCxnSpPr>
          <p:cNvPr id="301" name="Google Shape;301;p39"/>
          <p:cNvCxnSpPr/>
          <p:nvPr/>
        </p:nvCxnSpPr>
        <p:spPr>
          <a:xfrm>
            <a:off x="1497875" y="2167988"/>
            <a:ext cx="359400" cy="4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9"/>
          <p:cNvCxnSpPr/>
          <p:nvPr/>
        </p:nvCxnSpPr>
        <p:spPr>
          <a:xfrm>
            <a:off x="3783875" y="2167988"/>
            <a:ext cx="359400" cy="4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9"/>
          <p:cNvCxnSpPr>
            <a:endCxn id="300" idx="1"/>
          </p:cNvCxnSpPr>
          <p:nvPr/>
        </p:nvCxnSpPr>
        <p:spPr>
          <a:xfrm>
            <a:off x="2259800" y="2929862"/>
            <a:ext cx="792600" cy="4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9"/>
          <p:cNvCxnSpPr/>
          <p:nvPr/>
        </p:nvCxnSpPr>
        <p:spPr>
          <a:xfrm flipH="1">
            <a:off x="4545875" y="2167988"/>
            <a:ext cx="359400" cy="4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9"/>
          <p:cNvCxnSpPr/>
          <p:nvPr/>
        </p:nvCxnSpPr>
        <p:spPr>
          <a:xfrm flipH="1">
            <a:off x="2229175" y="2130638"/>
            <a:ext cx="359400" cy="4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9"/>
          <p:cNvCxnSpPr/>
          <p:nvPr/>
        </p:nvCxnSpPr>
        <p:spPr>
          <a:xfrm flipH="1">
            <a:off x="3504500" y="2895763"/>
            <a:ext cx="792600" cy="4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9"/>
          <p:cNvCxnSpPr/>
          <p:nvPr/>
        </p:nvCxnSpPr>
        <p:spPr>
          <a:xfrm>
            <a:off x="3220975" y="3668425"/>
            <a:ext cx="0" cy="3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9"/>
          <p:cNvSpPr txBox="1"/>
          <p:nvPr/>
        </p:nvSpPr>
        <p:spPr>
          <a:xfrm>
            <a:off x="2952325" y="3996500"/>
            <a:ext cx="689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886850" y="1747938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0" name="Google Shape;310;p39"/>
          <p:cNvSpPr txBox="1"/>
          <p:nvPr/>
        </p:nvSpPr>
        <p:spPr>
          <a:xfrm>
            <a:off x="1993675" y="1758763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3220975" y="1747925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4538975" y="1716763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1490975" y="2536350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3757175" y="2536338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2739975" y="3424763"/>
            <a:ext cx="37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806575" y="3122735"/>
            <a:ext cx="4828800" cy="633000"/>
          </a:xfrm>
          <a:prstGeom prst="rect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5984625" y="1143250"/>
            <a:ext cx="670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O(1)</a:t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6034350" y="1674625"/>
            <a:ext cx="359400" cy="2162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6494175" y="2529925"/>
            <a:ext cx="1072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O(log n)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</a:t>
            </a:r>
            <a:r>
              <a:rPr lang="en" sz="3400"/>
              <a:t>arallel</a:t>
            </a:r>
            <a:r>
              <a:rPr lang="en" sz="3400"/>
              <a:t> mult-add numbers (Scala)</a:t>
            </a:r>
            <a:endParaRPr sz="3400"/>
          </a:p>
        </p:txBody>
      </p:sp>
      <p:sp>
        <p:nvSpPr>
          <p:cNvPr id="325" name="Google Shape;325;p40"/>
          <p:cNvSpPr txBox="1"/>
          <p:nvPr/>
        </p:nvSpPr>
        <p:spPr>
          <a:xfrm>
            <a:off x="649850" y="1142075"/>
            <a:ext cx="79227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object ParallelMultAdder extends App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nums = List(1, 3, 4, 5, 12, 2, 7, 9)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sum = nums.par.map{n =&gt; 2*n}.reduce{(a,b) =&gt; a+b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println(sum)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collections: free lunch?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think functionally, you can do parallel!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add </a:t>
            </a:r>
            <a:r>
              <a:rPr b="1" i="1" lang="en"/>
              <a:t>.par</a:t>
            </a:r>
            <a:r>
              <a:rPr lang="en"/>
              <a:t> to convert to parallel collection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 does rest via hyper-threads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(github.com)</a:t>
            </a:r>
            <a:endParaRPr/>
          </a:p>
        </p:txBody>
      </p:sp>
      <p:sp>
        <p:nvSpPr>
          <p:cNvPr id="337" name="Google Shape;337;p42"/>
          <p:cNvSpPr/>
          <p:nvPr/>
        </p:nvSpPr>
        <p:spPr>
          <a:xfrm>
            <a:off x="294050" y="1142375"/>
            <a:ext cx="4112100" cy="3812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1359050" y="2194650"/>
            <a:ext cx="2795700" cy="2578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2254625" y="2907175"/>
            <a:ext cx="1815600" cy="17328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 txBox="1"/>
          <p:nvPr/>
        </p:nvSpPr>
        <p:spPr>
          <a:xfrm>
            <a:off x="877250" y="1686450"/>
            <a:ext cx="3872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Threads</a:t>
            </a:r>
            <a:r>
              <a:rPr b="1" lang="en"/>
              <a:t>, a</a:t>
            </a:r>
            <a:r>
              <a:rPr b="1" lang="en"/>
              <a:t>ctors</a:t>
            </a:r>
            <a:r>
              <a:rPr b="1" lang="en"/>
              <a:t>, f</a:t>
            </a:r>
            <a:r>
              <a:rPr b="1" lang="en"/>
              <a:t>utures</a:t>
            </a:r>
            <a:r>
              <a:rPr b="1" lang="en"/>
              <a:t>, p</a:t>
            </a:r>
            <a:r>
              <a:rPr b="1" lang="en"/>
              <a:t>arallel collections</a:t>
            </a:r>
            <a:endParaRPr b="1"/>
          </a:p>
        </p:txBody>
      </p:sp>
      <p:sp>
        <p:nvSpPr>
          <p:cNvPr id="341" name="Google Shape;341;p42"/>
          <p:cNvSpPr txBox="1"/>
          <p:nvPr/>
        </p:nvSpPr>
        <p:spPr>
          <a:xfrm>
            <a:off x="1868350" y="2558563"/>
            <a:ext cx="122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ParaBond</a:t>
            </a:r>
            <a:endParaRPr b="1"/>
          </a:p>
        </p:txBody>
      </p:sp>
      <p:sp>
        <p:nvSpPr>
          <p:cNvPr id="342" name="Google Shape;342;p42"/>
          <p:cNvSpPr txBox="1"/>
          <p:nvPr/>
        </p:nvSpPr>
        <p:spPr>
          <a:xfrm>
            <a:off x="2549975" y="3113750"/>
            <a:ext cx="122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MongoDB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Amdahl’s law assumes problem size fixed and speedup is limited by </a:t>
            </a:r>
            <a:r>
              <a:rPr i="1" lang="en" sz="2400"/>
              <a:t>s</a:t>
            </a:r>
            <a:r>
              <a:rPr lang="en" sz="2400"/>
              <a:t>, the serial component.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Gustafson's</a:t>
            </a:r>
            <a:r>
              <a:rPr lang="en" sz="2400"/>
              <a:t> law assumes time is fixed and speedup is linear in </a:t>
            </a:r>
            <a:r>
              <a:rPr i="1" lang="en" sz="2400"/>
              <a:t>N</a:t>
            </a:r>
            <a:r>
              <a:rPr lang="en" sz="2400"/>
              <a:t>, number of cores.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FP is well-suited to parallel programming.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Scala is a JVM language that supports four concurrency models.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ParaScale is a base project for exploring parallelism. 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do this week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 on forum question #1 in Piazza.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Complete Lab #1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Start Lab #2</a:t>
            </a:r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3102425" y="2155275"/>
            <a:ext cx="4297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ue next week -- see Assignments in iLearn</a:t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3876275" y="1719075"/>
            <a:ext cx="393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</a:t>
            </a:r>
            <a:r>
              <a:rPr i="1" lang="en"/>
              <a:t>this</a:t>
            </a:r>
            <a:r>
              <a:rPr lang="en"/>
              <a:t> week -- see Assignments in iLearn.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topics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 to Scala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parallel processing used?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some examples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National bragging rights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parallel processing?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modern CPU is </a:t>
            </a:r>
            <a:r>
              <a:rPr i="1" lang="en"/>
              <a:t>multicore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Thus, inherently </a:t>
            </a:r>
            <a:r>
              <a:rPr i="1" lang="en"/>
              <a:t>parallel processors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are </a:t>
            </a:r>
            <a:r>
              <a:rPr i="1" lang="en"/>
              <a:t>supercomputers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opportunities are abound…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i="1" lang="en"/>
              <a:t>“n</a:t>
            </a:r>
            <a:r>
              <a:rPr i="1" lang="en"/>
              <a:t>o free lunch”</a:t>
            </a:r>
            <a:r>
              <a:rPr lang="en"/>
              <a:t> dilemma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how to program these machines?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vs. Distributed processing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248825" y="1442875"/>
            <a:ext cx="3351600" cy="31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 coupling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Scale-</a:t>
            </a:r>
            <a:r>
              <a:rPr i="1" lang="en"/>
              <a:t>up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105300" y="1442875"/>
            <a:ext cx="3351600" cy="3187200"/>
          </a:xfrm>
          <a:prstGeom prst="ellipse">
            <a:avLst/>
          </a:prstGeom>
          <a:solidFill>
            <a:srgbClr val="CCCCCC">
              <a:alpha val="380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760525" y="2591950"/>
            <a:ext cx="1532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Reliability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Loose coupling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Scale-</a:t>
            </a:r>
            <a:r>
              <a:rPr i="1" lang="en"/>
              <a:t>out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351525" y="2530300"/>
            <a:ext cx="1313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Threading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Speedup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Throughput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509425" y="1442875"/>
            <a:ext cx="830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253400" y="1511275"/>
            <a:ext cx="1055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10800000">
            <a:off x="598000" y="1259075"/>
            <a:ext cx="6169500" cy="3707100"/>
          </a:xfrm>
          <a:prstGeom prst="triangle">
            <a:avLst>
              <a:gd fmla="val 50000" name="adj"/>
            </a:avLst>
          </a:prstGeom>
          <a:solidFill>
            <a:srgbClr val="9900FF">
              <a:alpha val="23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 limitations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325950" y="1221850"/>
            <a:ext cx="47136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cxnSp>
        <p:nvCxnSpPr>
          <p:cNvPr id="78" name="Google Shape;78;p14"/>
          <p:cNvCxnSpPr/>
          <p:nvPr/>
        </p:nvCxnSpPr>
        <p:spPr>
          <a:xfrm flipH="1" rot="10800000">
            <a:off x="2229850" y="3221275"/>
            <a:ext cx="291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flipH="1" rot="10800000">
            <a:off x="1387575" y="2126925"/>
            <a:ext cx="45828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6767500" y="1132425"/>
            <a:ext cx="21789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Bottleneck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hazards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cores/CPUs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</a:t>
            </a:r>
            <a:r>
              <a:rPr lang="en"/>
              <a:t>bandwidth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Von Neumann bottleneck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609600" y="3389970"/>
            <a:ext cx="3843900" cy="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/>
          <p:nvPr/>
        </p:nvSpPr>
        <p:spPr>
          <a:xfrm>
            <a:off x="1010600" y="1979645"/>
            <a:ext cx="1258200" cy="94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845050" y="2719524"/>
            <a:ext cx="103500" cy="11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 flipH="1">
            <a:off x="3889900" y="2830224"/>
            <a:ext cx="6900" cy="6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7" idx="2"/>
          </p:cNvCxnSpPr>
          <p:nvPr/>
        </p:nvCxnSpPr>
        <p:spPr>
          <a:xfrm flipH="1">
            <a:off x="1636400" y="2919845"/>
            <a:ext cx="3300" cy="4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1180400" y="2145545"/>
            <a:ext cx="915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654400" y="2331924"/>
            <a:ext cx="586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04800" y="3099550"/>
            <a:ext cx="132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front-side bus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57200" y="1134375"/>
            <a:ext cx="7572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i="1" lang="en" sz="2400"/>
              <a:t>tored program concept</a:t>
            </a:r>
            <a:endParaRPr i="1" sz="2400"/>
          </a:p>
        </p:txBody>
      </p:sp>
      <p:cxnSp>
        <p:nvCxnSpPr>
          <p:cNvPr id="95" name="Google Shape;95;p15"/>
          <p:cNvCxnSpPr/>
          <p:nvPr/>
        </p:nvCxnSpPr>
        <p:spPr>
          <a:xfrm flipH="1">
            <a:off x="2268800" y="3417545"/>
            <a:ext cx="3300" cy="4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1889000" y="3887700"/>
            <a:ext cx="788400" cy="608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devices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268800" y="1979650"/>
            <a:ext cx="132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non-von Neumann machines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11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 of Illinois ILLIAC-IV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Goodyear Massively Parallel Processor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Manchester Data flow machine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Intel hypercube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Systolic arrays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Thinking Machines Connection Machine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209450" y="1063375"/>
            <a:ext cx="72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(1966)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85700" y="1661325"/>
            <a:ext cx="72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(1983)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757150" y="2165025"/>
            <a:ext cx="72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(1985)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201025" y="2768850"/>
            <a:ext cx="72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(1985)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995925" y="3272550"/>
            <a:ext cx="72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(1985)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93225" y="3700050"/>
            <a:ext cx="72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(1985)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