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8AB4D5E-CE70-4CCD-82C0-F7A307D3A163}">
  <a:tblStyle styleId="{78AB4D5E-CE70-4CCD-82C0-F7A307D3A1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5acc4cb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5acc4cb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cfda7e0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fcfda7e0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cde20c10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cde20c10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cfda7e0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cfda7e0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fcfda7e0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fcfda7e0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fcfda7e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fcfda7e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5acc4cb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5acc4cb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5acc4cb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5acc4cb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traversable-design.xml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5acc4cb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5acc4cb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5acc4cb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5acc4cb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c67d5755f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c67d5755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5acc4cb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5acc4cb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5acc4cb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35acc4cb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5acc4cb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35acc4cb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5acc4cb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35acc4cb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35acc4cb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35acc4cb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cde20c10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cde20c10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fcfda7e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fcfda7e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67d5755f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67d5755f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35acc4cb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35acc4cb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fc4b33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fc4b33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5acc4cb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5acc4cb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5acc4cb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5acc4cb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5acc4cb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5acc4cb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2680f1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2680f1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5acc4cb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5acc4cb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hyperlink" Target="https://www.scala-lang.org/api/2.12.3/scala/collection/Seq.html" TargetMode="External"/><Relationship Id="rId5" Type="http://schemas.openxmlformats.org/officeDocument/2006/relationships/hyperlink" Target="https://www.scala-lang.org/api/2.12.3/scala/collection/immutable/Set.html" TargetMode="External"/><Relationship Id="rId6" Type="http://schemas.openxmlformats.org/officeDocument/2006/relationships/hyperlink" Target="https://www.scala-lang.org/api/2.12.3/scala/collection/immutable/Map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Data_parallelis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Processing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Collections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Ron Coleman, Ph.D.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parallel collection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al list = List(</a:t>
            </a:r>
            <a:r>
              <a:rPr lang="en"/>
              <a:t>1, 3, 4, 5, 12, 2, 7, 9)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val plist1 = list.</a:t>
            </a:r>
            <a:r>
              <a:rPr i="1" lang="en"/>
              <a:t>par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// OR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import scala.collection.parallel.immutable._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val plist2 = ParSeq(1, 3, 4, 5, 12, 2, 7, 9)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-- serial fold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506550" y="1189100"/>
            <a:ext cx="8461800" cy="3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parascale.sfjp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SequentialMultAdder1 </a:t>
            </a: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 {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i="1" lang="en" sz="2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nums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2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i="1" lang="en" sz="2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2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.foldLeft(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 (total, n)</a:t>
            </a:r>
            <a:b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=&gt; total +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*n }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2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-- serial mapreduce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457200" y="1161425"/>
            <a:ext cx="7729200" cy="37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parascale.sfjp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SequentialMultAdder2 </a:t>
            </a: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 {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i="1" lang="en" sz="2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nums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2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i="1" lang="en" sz="2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2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.map { n =&gt;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*n }.reduce {</a:t>
            </a:r>
            <a:b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(a, b) =&gt; a+b }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2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-- parallel mapreduce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457200" y="1161425"/>
            <a:ext cx="7729200" cy="37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parascale.mapreduce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ParallelMultAdder </a:t>
            </a: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 {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i="1" lang="en" sz="2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nums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2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i="1" lang="en" sz="2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2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.par.map { n =&gt;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*n</a:t>
            </a:r>
            <a:b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}.reduce { (a, b) =&gt; a+b }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2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3341025" y="4009725"/>
            <a:ext cx="2309100" cy="34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here and here</a:t>
            </a:r>
            <a:endParaRPr/>
          </a:p>
        </p:txBody>
      </p:sp>
      <p:cxnSp>
        <p:nvCxnSpPr>
          <p:cNvPr id="135" name="Google Shape;135;p20"/>
          <p:cNvCxnSpPr/>
          <p:nvPr/>
        </p:nvCxnSpPr>
        <p:spPr>
          <a:xfrm rot="10800000">
            <a:off x="2981550" y="3733050"/>
            <a:ext cx="1258200" cy="40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0"/>
          <p:cNvCxnSpPr/>
          <p:nvPr/>
        </p:nvCxnSpPr>
        <p:spPr>
          <a:xfrm rot="10800000">
            <a:off x="4336475" y="3442650"/>
            <a:ext cx="594600" cy="69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fold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mostly use </a:t>
            </a:r>
            <a:r>
              <a:rPr i="1" lang="en"/>
              <a:t>foldLeft</a:t>
            </a:r>
            <a:r>
              <a:rPr lang="en"/>
              <a:t> -- implies serial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Occasionally</a:t>
            </a:r>
            <a:r>
              <a:rPr lang="en"/>
              <a:t> need </a:t>
            </a:r>
            <a:r>
              <a:rPr i="1" lang="en"/>
              <a:t>foldRight</a:t>
            </a:r>
            <a:r>
              <a:rPr lang="en"/>
              <a:t> -- ditto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f</a:t>
            </a:r>
            <a:r>
              <a:rPr i="1" lang="en"/>
              <a:t>old</a:t>
            </a:r>
            <a:r>
              <a:rPr lang="en"/>
              <a:t> -- </a:t>
            </a:r>
            <a:r>
              <a:rPr lang="en"/>
              <a:t>doesn’t specify direction =&gt; doable in parallel IF you have a parallel collection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.par</a:t>
            </a:r>
            <a:r>
              <a:rPr lang="en"/>
              <a:t> upsides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Functionally equivalent to serial algorithm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Need </a:t>
            </a:r>
            <a:r>
              <a:rPr i="1" lang="en"/>
              <a:t>.par</a:t>
            </a:r>
            <a:r>
              <a:rPr lang="en"/>
              <a:t> only once.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Easier verifying app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Easier debugging app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.par</a:t>
            </a:r>
            <a:r>
              <a:rPr lang="en"/>
              <a:t> downsides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Copy takes space &amp; time.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I.e., not appropriate for large collections.</a:t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Mitigated if we start w. parallel collection: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i="1" lang="en"/>
              <a:t>ParVector</a:t>
            </a:r>
            <a:r>
              <a:rPr lang="en"/>
              <a:t>, </a:t>
            </a:r>
            <a:r>
              <a:rPr i="1" lang="en"/>
              <a:t>ParSeq</a:t>
            </a:r>
            <a:r>
              <a:rPr lang="en"/>
              <a:t>, </a:t>
            </a:r>
            <a:r>
              <a:rPr i="1" lang="en"/>
              <a:t>ParHashMap</a:t>
            </a:r>
            <a:r>
              <a:rPr lang="en"/>
              <a:t>, etc.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 Unclear when you have a parallel collection.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3. No order dependency in HOF </a:t>
            </a:r>
            <a:r>
              <a:rPr i="1" lang="en"/>
              <a:t>function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Traversable collections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25" y="1046053"/>
            <a:ext cx="5029200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573225" y="4474850"/>
            <a:ext cx="58911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for instance here for known subclasses of </a:t>
            </a:r>
            <a:r>
              <a:rPr lang="en" u="sng">
                <a:solidFill>
                  <a:schemeClr val="hlink"/>
                </a:solidFill>
                <a:hlinkClick r:id="rId4"/>
              </a:rPr>
              <a:t>Seq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Set</a:t>
            </a:r>
            <a:r>
              <a:rPr lang="en"/>
              <a:t>, and </a:t>
            </a:r>
            <a:r>
              <a:rPr lang="en" u="sng">
                <a:solidFill>
                  <a:schemeClr val="hlink"/>
                </a:solidFill>
                <a:hlinkClick r:id="rId6"/>
              </a:rPr>
              <a:t>Map</a:t>
            </a:r>
            <a:r>
              <a:rPr lang="en"/>
              <a:t>.</a:t>
            </a:r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727750" y="4071800"/>
            <a:ext cx="1064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</a:t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2424375" y="4071800"/>
            <a:ext cx="1326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duplicates</a:t>
            </a:r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4180650" y="4071800"/>
            <a:ext cx="1566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Key-value pairs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.par</a:t>
            </a:r>
            <a:r>
              <a:rPr lang="en"/>
              <a:t> order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What’s the difference?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1) </a:t>
            </a:r>
            <a:r>
              <a:rPr lang="en"/>
              <a:t>list.</a:t>
            </a:r>
            <a:r>
              <a:rPr b="1" lang="en">
                <a:solidFill>
                  <a:srgbClr val="0000FF"/>
                </a:solidFill>
              </a:rPr>
              <a:t>par</a:t>
            </a:r>
            <a:r>
              <a:rPr lang="en"/>
              <a:t>.map { n =&gt; n * 2 }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2) list.map.</a:t>
            </a:r>
            <a:r>
              <a:rPr b="1" lang="en">
                <a:solidFill>
                  <a:srgbClr val="0000FF"/>
                </a:solidFill>
              </a:rPr>
              <a:t>par</a:t>
            </a:r>
            <a:r>
              <a:rPr lang="en"/>
              <a:t> { </a:t>
            </a:r>
            <a:r>
              <a:rPr lang="en"/>
              <a:t>n =&gt; n * 2 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3) list.map { n =&gt; n * 2 }.</a:t>
            </a:r>
            <a:r>
              <a:rPr b="1" lang="en">
                <a:solidFill>
                  <a:srgbClr val="0000FF"/>
                </a:solidFill>
              </a:rPr>
              <a:t>par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</a:t>
            </a:r>
            <a:r>
              <a:rPr i="1" lang="en"/>
              <a:t>.par</a:t>
            </a:r>
            <a:endParaRPr i="1"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have a...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Parallelizable problem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Long running problem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“Medium” size data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en" sz="3000"/>
              <a:t>Depends on machine capacity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en" sz="3000"/>
              <a:t>100s - low 1000s elements </a:t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 for this week</a:t>
            </a:r>
            <a:endParaRPr/>
          </a:p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Introduce parallel collections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Parallel collections</a:t>
            </a:r>
            <a:r>
              <a:rPr lang="en" sz="3000"/>
              <a:t>--how do they work?</a:t>
            </a:r>
            <a:endParaRPr sz="3000"/>
          </a:p>
        </p:txBody>
      </p:sp>
      <p:sp>
        <p:nvSpPr>
          <p:cNvPr id="182" name="Google Shape;182;p27"/>
          <p:cNvSpPr txBox="1"/>
          <p:nvPr/>
        </p:nvSpPr>
        <p:spPr>
          <a:xfrm>
            <a:off x="778350" y="1336575"/>
            <a:ext cx="3102900" cy="49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list.par.map { n =&gt; n * 2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7"/>
          <p:cNvSpPr/>
          <p:nvPr/>
        </p:nvSpPr>
        <p:spPr>
          <a:xfrm>
            <a:off x="5027775" y="1307325"/>
            <a:ext cx="1598700" cy="85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5811300" y="1759675"/>
            <a:ext cx="241800" cy="22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5811300" y="1402075"/>
            <a:ext cx="241800" cy="22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/>
          <p:nvPr/>
        </p:nvSpPr>
        <p:spPr>
          <a:xfrm>
            <a:off x="5374675" y="1822500"/>
            <a:ext cx="241800" cy="22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5442925" y="1480525"/>
            <a:ext cx="241800" cy="22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/>
          <p:nvPr/>
        </p:nvSpPr>
        <p:spPr>
          <a:xfrm>
            <a:off x="6179675" y="1480525"/>
            <a:ext cx="241800" cy="22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3649900" y="2498175"/>
            <a:ext cx="1114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Scheduler</a:t>
            </a:r>
            <a:endParaRPr/>
          </a:p>
        </p:txBody>
      </p:sp>
      <p:sp>
        <p:nvSpPr>
          <p:cNvPr id="190" name="Google Shape;190;p27"/>
          <p:cNvSpPr/>
          <p:nvPr/>
        </p:nvSpPr>
        <p:spPr>
          <a:xfrm>
            <a:off x="4117900" y="2848400"/>
            <a:ext cx="178800" cy="5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/>
        </p:nvSpPr>
        <p:spPr>
          <a:xfrm>
            <a:off x="3018775" y="3410275"/>
            <a:ext cx="3030600" cy="78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run( 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answer(index,{n =&gt; n*2})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6626475" y="1533300"/>
            <a:ext cx="13200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pool</a:t>
            </a:r>
            <a:endParaRPr/>
          </a:p>
        </p:txBody>
      </p:sp>
      <p:sp>
        <p:nvSpPr>
          <p:cNvPr id="193" name="Google Shape;193;p27"/>
          <p:cNvSpPr/>
          <p:nvPr/>
        </p:nvSpPr>
        <p:spPr>
          <a:xfrm>
            <a:off x="6137125" y="1759675"/>
            <a:ext cx="241800" cy="22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/>
          <p:nvPr/>
        </p:nvSpPr>
        <p:spPr>
          <a:xfrm>
            <a:off x="1924875" y="2217525"/>
            <a:ext cx="241800" cy="207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/>
          <p:nvPr/>
        </p:nvSpPr>
        <p:spPr>
          <a:xfrm>
            <a:off x="1924875" y="2498175"/>
            <a:ext cx="241800" cy="207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1924875" y="2985125"/>
            <a:ext cx="241800" cy="207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1998375" y="1879500"/>
            <a:ext cx="94800" cy="289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"/>
          <p:cNvSpPr txBox="1"/>
          <p:nvPr/>
        </p:nvSpPr>
        <p:spPr>
          <a:xfrm>
            <a:off x="778350" y="2498175"/>
            <a:ext cx="1114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endParaRPr/>
          </a:p>
        </p:txBody>
      </p:sp>
      <p:cxnSp>
        <p:nvCxnSpPr>
          <p:cNvPr id="199" name="Google Shape;199;p27"/>
          <p:cNvCxnSpPr>
            <a:stCxn id="196" idx="2"/>
            <a:endCxn id="189" idx="1"/>
          </p:cNvCxnSpPr>
          <p:nvPr/>
        </p:nvCxnSpPr>
        <p:spPr>
          <a:xfrm rot="-5400000">
            <a:off x="2611125" y="2153675"/>
            <a:ext cx="473400" cy="1604100"/>
          </a:xfrm>
          <a:prstGeom prst="bentConnector4">
            <a:avLst>
              <a:gd fmla="val -50301" name="adj1"/>
              <a:gd fmla="val 5376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7"/>
          <p:cNvCxnSpPr>
            <a:stCxn id="186" idx="1"/>
            <a:endCxn id="189" idx="3"/>
          </p:cNvCxnSpPr>
          <p:nvPr/>
        </p:nvCxnSpPr>
        <p:spPr>
          <a:xfrm flipH="1">
            <a:off x="4764775" y="1932900"/>
            <a:ext cx="609900" cy="7863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7"/>
          <p:cNvCxnSpPr>
            <a:stCxn id="191" idx="2"/>
            <a:endCxn id="184" idx="2"/>
          </p:cNvCxnSpPr>
          <p:nvPr/>
        </p:nvCxnSpPr>
        <p:spPr>
          <a:xfrm rot="-5400000">
            <a:off x="4125025" y="2389525"/>
            <a:ext cx="2216100" cy="1398000"/>
          </a:xfrm>
          <a:prstGeom prst="bentConnector5">
            <a:avLst>
              <a:gd fmla="val -17004" name="adj1"/>
              <a:gd fmla="val 125424" name="adj2"/>
              <a:gd fmla="val 67741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7"/>
          <p:cNvSpPr txBox="1"/>
          <p:nvPr/>
        </p:nvSpPr>
        <p:spPr>
          <a:xfrm rot="-5400000">
            <a:off x="1824825" y="2643275"/>
            <a:ext cx="347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203" name="Google Shape;203;p27"/>
          <p:cNvSpPr txBox="1"/>
          <p:nvPr/>
        </p:nvSpPr>
        <p:spPr>
          <a:xfrm>
            <a:off x="2098350" y="1879500"/>
            <a:ext cx="4629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</a:t>
            </a:r>
            <a:endParaRPr/>
          </a:p>
        </p:txBody>
      </p:sp>
      <p:sp>
        <p:nvSpPr>
          <p:cNvPr id="204" name="Google Shape;204;p27"/>
          <p:cNvSpPr txBox="1"/>
          <p:nvPr/>
        </p:nvSpPr>
        <p:spPr>
          <a:xfrm>
            <a:off x="2303350" y="3120775"/>
            <a:ext cx="4629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</a:t>
            </a:r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4564875" y="2294975"/>
            <a:ext cx="4629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(3)</a:t>
            </a:r>
            <a:endParaRPr/>
          </a:p>
        </p:txBody>
      </p:sp>
      <p:sp>
        <p:nvSpPr>
          <p:cNvPr id="206" name="Google Shape;206;p27"/>
          <p:cNvSpPr txBox="1"/>
          <p:nvPr/>
        </p:nvSpPr>
        <p:spPr>
          <a:xfrm>
            <a:off x="4280975" y="2930038"/>
            <a:ext cx="4629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(4)</a:t>
            </a:r>
            <a:endParaRPr/>
          </a:p>
        </p:txBody>
      </p:sp>
      <p:sp>
        <p:nvSpPr>
          <p:cNvPr id="207" name="Google Shape;207;p27"/>
          <p:cNvSpPr txBox="1"/>
          <p:nvPr/>
        </p:nvSpPr>
        <p:spPr>
          <a:xfrm>
            <a:off x="5179338" y="4283888"/>
            <a:ext cx="4629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(5)</a:t>
            </a:r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2414650" y="4318600"/>
            <a:ext cx="19974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Puts element n*2 in new collection at index</a:t>
            </a:r>
            <a:endParaRPr/>
          </a:p>
        </p:txBody>
      </p:sp>
      <p:cxnSp>
        <p:nvCxnSpPr>
          <p:cNvPr id="209" name="Google Shape;209;p27"/>
          <p:cNvCxnSpPr>
            <a:stCxn id="208" idx="0"/>
          </p:cNvCxnSpPr>
          <p:nvPr/>
        </p:nvCxnSpPr>
        <p:spPr>
          <a:xfrm flipH="1" rot="10800000">
            <a:off x="3413350" y="3926800"/>
            <a:ext cx="231900" cy="3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collection PNF</a:t>
            </a:r>
            <a:endParaRPr/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457200" y="1063375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need a </a:t>
            </a:r>
            <a:r>
              <a:rPr i="1" lang="en"/>
              <a:t>traversable collection</a:t>
            </a:r>
            <a:r>
              <a:rPr lang="en"/>
              <a:t>...of what?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Ranges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Lower &amp; upper ranges to check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do we need after this?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Reduce the partial sum to final sum.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8"/>
          <p:cNvSpPr txBox="1"/>
          <p:nvPr/>
        </p:nvSpPr>
        <p:spPr>
          <a:xfrm>
            <a:off x="5489600" y="257600"/>
            <a:ext cx="21471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Perfect Number Finder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collection ranges?</a:t>
            </a:r>
            <a:endParaRPr/>
          </a:p>
        </p:txBody>
      </p:sp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a comprehension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I say “range”, I don’t mean Range.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No, I mean for one a pair of numbers--a 2-tuple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 txBox="1"/>
          <p:nvPr/>
        </p:nvSpPr>
        <p:spPr>
          <a:xfrm>
            <a:off x="5207600" y="1588800"/>
            <a:ext cx="3608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scala.collection.immutable.Range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&amp; upper range</a:t>
            </a:r>
            <a:endParaRPr/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already know how to calculate that.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numPartitions = ⌈ n / RANGE ⌉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lower = k*RANGE + 1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upper = candidate min (k+1)* RANGE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Yield (lower, upper) as a 2-tuple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 we get: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Seq[Tuple2]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map → partial sum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Isn’t this problem really just…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(lower, upper) =&gt; partial sum?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the partial sum</a:t>
            </a:r>
            <a:endParaRPr/>
          </a:p>
        </p:txBody>
      </p:sp>
      <p:sp>
        <p:nvSpPr>
          <p:cNvPr id="241" name="Google Shape;241;p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Still need to sum the partial sums.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But...guess what?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Reduction sum is also a parallel operation -- if you have a parallel collection.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See earlier example.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Standard collections are serial.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Parallel collections backed by threads.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400"/>
              <a:t>.par</a:t>
            </a:r>
            <a:r>
              <a:rPr lang="en" sz="2400"/>
              <a:t> creates parallel collection as copy.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Seq vs. parallel algorithm distinction not always clear.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Parallel collections better used with medium size collection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</a:t>
            </a:r>
            <a:endParaRPr/>
          </a:p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Parallel collections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Futures--how do they work?</a:t>
            </a:r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778350" y="1336575"/>
            <a:ext cx="3102900" cy="49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 future = Future { 1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" name="Google Shape;48;p10"/>
          <p:cNvSpPr/>
          <p:nvPr/>
        </p:nvSpPr>
        <p:spPr>
          <a:xfrm>
            <a:off x="5027775" y="1307325"/>
            <a:ext cx="1598700" cy="85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" name="Google Shape;49;p10"/>
          <p:cNvSpPr/>
          <p:nvPr/>
        </p:nvSpPr>
        <p:spPr>
          <a:xfrm>
            <a:off x="5811300" y="1759675"/>
            <a:ext cx="241800" cy="22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/>
          <p:nvPr/>
        </p:nvSpPr>
        <p:spPr>
          <a:xfrm>
            <a:off x="5811300" y="1402075"/>
            <a:ext cx="241800" cy="22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>
            <a:off x="5374675" y="1822500"/>
            <a:ext cx="241800" cy="22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/>
          <p:nvPr/>
        </p:nvSpPr>
        <p:spPr>
          <a:xfrm>
            <a:off x="5442925" y="1480525"/>
            <a:ext cx="241800" cy="22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6179675" y="1480525"/>
            <a:ext cx="241800" cy="22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 txBox="1"/>
          <p:nvPr/>
        </p:nvSpPr>
        <p:spPr>
          <a:xfrm>
            <a:off x="3649900" y="2498175"/>
            <a:ext cx="1114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Scheduler</a:t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>
            <a:off x="4117900" y="2848400"/>
            <a:ext cx="178800" cy="5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/>
        </p:nvSpPr>
        <p:spPr>
          <a:xfrm>
            <a:off x="3439475" y="3410275"/>
            <a:ext cx="1683000" cy="78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run( 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promise(1)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" name="Google Shape;57;p10"/>
          <p:cNvSpPr txBox="1"/>
          <p:nvPr/>
        </p:nvSpPr>
        <p:spPr>
          <a:xfrm>
            <a:off x="6626475" y="1533300"/>
            <a:ext cx="13200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pool</a:t>
            </a: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6137125" y="1759675"/>
            <a:ext cx="241800" cy="22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1924875" y="2217525"/>
            <a:ext cx="241800" cy="207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/>
          <p:nvPr/>
        </p:nvSpPr>
        <p:spPr>
          <a:xfrm>
            <a:off x="1924875" y="2498175"/>
            <a:ext cx="241800" cy="207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1924875" y="2985125"/>
            <a:ext cx="241800" cy="207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1998375" y="1879500"/>
            <a:ext cx="94800" cy="289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0"/>
          <p:cNvSpPr txBox="1"/>
          <p:nvPr/>
        </p:nvSpPr>
        <p:spPr>
          <a:xfrm>
            <a:off x="778350" y="2498175"/>
            <a:ext cx="1114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xecution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endParaRPr/>
          </a:p>
        </p:txBody>
      </p:sp>
      <p:cxnSp>
        <p:nvCxnSpPr>
          <p:cNvPr id="64" name="Google Shape;64;p10"/>
          <p:cNvCxnSpPr>
            <a:stCxn id="61" idx="2"/>
            <a:endCxn id="54" idx="1"/>
          </p:cNvCxnSpPr>
          <p:nvPr/>
        </p:nvCxnSpPr>
        <p:spPr>
          <a:xfrm rot="-5400000">
            <a:off x="2611125" y="2153675"/>
            <a:ext cx="473400" cy="1604100"/>
          </a:xfrm>
          <a:prstGeom prst="bentConnector4">
            <a:avLst>
              <a:gd fmla="val -50301" name="adj1"/>
              <a:gd fmla="val 5376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0"/>
          <p:cNvCxnSpPr>
            <a:stCxn id="51" idx="1"/>
            <a:endCxn id="54" idx="3"/>
          </p:cNvCxnSpPr>
          <p:nvPr/>
        </p:nvCxnSpPr>
        <p:spPr>
          <a:xfrm flipH="1">
            <a:off x="4764775" y="1932900"/>
            <a:ext cx="609900" cy="7863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0"/>
          <p:cNvCxnSpPr>
            <a:stCxn id="56" idx="2"/>
            <a:endCxn id="49" idx="2"/>
          </p:cNvCxnSpPr>
          <p:nvPr/>
        </p:nvCxnSpPr>
        <p:spPr>
          <a:xfrm rot="-5400000">
            <a:off x="3998525" y="2262925"/>
            <a:ext cx="2216100" cy="1651200"/>
          </a:xfrm>
          <a:prstGeom prst="bentConnector3">
            <a:avLst>
              <a:gd fmla="val -1074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0"/>
          <p:cNvSpPr txBox="1"/>
          <p:nvPr/>
        </p:nvSpPr>
        <p:spPr>
          <a:xfrm rot="-5400000">
            <a:off x="1824825" y="2643275"/>
            <a:ext cx="347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8" name="Google Shape;68;p10"/>
          <p:cNvSpPr txBox="1"/>
          <p:nvPr/>
        </p:nvSpPr>
        <p:spPr>
          <a:xfrm>
            <a:off x="2098350" y="1879500"/>
            <a:ext cx="4629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</a:t>
            </a:r>
            <a:endParaRPr/>
          </a:p>
        </p:txBody>
      </p:sp>
      <p:sp>
        <p:nvSpPr>
          <p:cNvPr id="69" name="Google Shape;69;p10"/>
          <p:cNvSpPr txBox="1"/>
          <p:nvPr/>
        </p:nvSpPr>
        <p:spPr>
          <a:xfrm>
            <a:off x="2303350" y="3120775"/>
            <a:ext cx="4629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</a:t>
            </a:r>
            <a:endParaRPr/>
          </a:p>
        </p:txBody>
      </p:sp>
      <p:sp>
        <p:nvSpPr>
          <p:cNvPr id="70" name="Google Shape;70;p10"/>
          <p:cNvSpPr txBox="1"/>
          <p:nvPr/>
        </p:nvSpPr>
        <p:spPr>
          <a:xfrm>
            <a:off x="4564875" y="2294975"/>
            <a:ext cx="4629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(3)</a:t>
            </a:r>
            <a:endParaRPr/>
          </a:p>
        </p:txBody>
      </p:sp>
      <p:sp>
        <p:nvSpPr>
          <p:cNvPr id="71" name="Google Shape;71;p10"/>
          <p:cNvSpPr txBox="1"/>
          <p:nvPr/>
        </p:nvSpPr>
        <p:spPr>
          <a:xfrm>
            <a:off x="4280975" y="2930038"/>
            <a:ext cx="4629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(4)</a:t>
            </a:r>
            <a:endParaRPr/>
          </a:p>
        </p:txBody>
      </p:sp>
      <p:sp>
        <p:nvSpPr>
          <p:cNvPr id="72" name="Google Shape;72;p10"/>
          <p:cNvSpPr txBox="1"/>
          <p:nvPr/>
        </p:nvSpPr>
        <p:spPr>
          <a:xfrm>
            <a:off x="5264125" y="4145188"/>
            <a:ext cx="4629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Futures</a:t>
            </a:r>
            <a:endParaRPr/>
          </a:p>
        </p:txBody>
      </p:sp>
      <p:graphicFrame>
        <p:nvGraphicFramePr>
          <p:cNvPr id="78" name="Google Shape;78;p11"/>
          <p:cNvGraphicFramePr/>
          <p:nvPr/>
        </p:nvGraphicFramePr>
        <p:xfrm>
          <a:off x="457200" y="143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{78AB4D5E-CE70-4CCD-82C0-F7A307D3A163}</a:tableStyleId>
              </a:tblPr>
              <a:tblGrid>
                <a:gridCol w="3500800"/>
                <a:gridCol w="4555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Strengths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Weaknesses</a:t>
                      </a:r>
                      <a:endParaRPr sz="3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</a:rPr>
                        <a:t>Scale-up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</a:rPr>
                        <a:t>Scale-out</a:t>
                      </a:r>
                      <a:endParaRPr sz="3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</a:rPr>
                        <a:t>Portable concept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</a:rPr>
                        <a:t>Requires synchronization</a:t>
                      </a:r>
                      <a:endParaRPr sz="3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</a:rPr>
                        <a:t>FP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</a:rPr>
                        <a:t>Not widely known</a:t>
                      </a:r>
                      <a:endParaRPr sz="3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Data parallelism</a:t>
            </a:r>
            <a:endParaRPr/>
          </a:p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Same</a:t>
            </a:r>
            <a:r>
              <a:rPr lang="en"/>
              <a:t> operation performed on subsets of data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Synchronous computation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Never has “wait”, “join”, “await,” etc.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 (inherent) concurrency hazards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Nothing to block -- operations execute lockstep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Doesn’t care about sequence of operation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map</a:t>
            </a:r>
            <a:endParaRPr/>
          </a:p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200150"/>
            <a:ext cx="82296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 X = </a:t>
            </a:r>
            <a:r>
              <a:rPr lang="en"/>
              <a:t>{1, 3, 4, 5, 12, 2, 7, 9}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x ∈ X</a:t>
            </a:r>
            <a:r>
              <a:rPr lang="en"/>
              <a:t>, multiply each x by two.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Write a Scala snippet to do this. </a:t>
            </a:r>
            <a:r>
              <a:rPr baseline="30000" lang="en"/>
              <a:t>1</a:t>
            </a:r>
            <a:endParaRPr baseline="30000"/>
          </a:p>
        </p:txBody>
      </p:sp>
      <p:sp>
        <p:nvSpPr>
          <p:cNvPr id="91" name="Google Shape;91;p13"/>
          <p:cNvSpPr txBox="1"/>
          <p:nvPr/>
        </p:nvSpPr>
        <p:spPr>
          <a:xfrm>
            <a:off x="608625" y="3897425"/>
            <a:ext cx="8078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If you get stuck, see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SequentialMultAdder1.scala</a:t>
            </a:r>
            <a:r>
              <a:rPr lang="en"/>
              <a:t> in package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parascale.sfjp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HOF </a:t>
            </a:r>
            <a:r>
              <a:rPr i="1" lang="en"/>
              <a:t>function</a:t>
            </a:r>
            <a:endParaRPr i="1"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Operates in parallel across dataset.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But...obviously could be done in parallel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Assumes: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Don’t introduce </a:t>
            </a:r>
            <a:r>
              <a:rPr i="1" lang="en"/>
              <a:t>var</a:t>
            </a:r>
            <a:r>
              <a:rPr lang="en"/>
              <a:t> outside scope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Use only functions w. no side-effects.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Avoid ordering dependency.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collections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Complements standard collections.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Modelled on data parallelism.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Backed by threads.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Requires t</a:t>
            </a:r>
            <a:r>
              <a:rPr lang="en"/>
              <a:t>raversable data structure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Meant to invoke HOF </a:t>
            </a:r>
            <a:r>
              <a:rPr i="1" lang="en"/>
              <a:t>function</a:t>
            </a:r>
            <a:r>
              <a:rPr lang="en"/>
              <a:t> object in parallel.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.par</a:t>
            </a:r>
            <a:r>
              <a:rPr lang="en"/>
              <a:t> -- “Free lunch”?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Creates a new collection.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.par</a:t>
            </a:r>
            <a:r>
              <a:rPr lang="en"/>
              <a:t> is a</a:t>
            </a:r>
            <a:r>
              <a:rPr lang="en"/>
              <a:t> function that returns copy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Copy behaves like a sequential collection…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except it’s backed by threads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you write FP as if it were sequential.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reality it operates in parallel.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