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e3080f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e3080f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3080f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e3080f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e3080f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e3080f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e3080f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e3080f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3080f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e3080f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e3080f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e3080f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e3080f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e3080f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e3080f3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e3080f3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e3080f3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e3080f3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e3080f3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e3080f3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67d575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67d575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e3080f3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e3080f3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e3080f3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e3080f3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e3080f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e3080f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e3080f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e3080f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e3080f3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e3080f3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e3080f3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e3080f3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e3080f3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e3080f3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e3080f3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e3080f3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e3080f3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e3080f3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621a7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621a7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 nums = lis.foldLeft(List[Int]()) { (ns, n) =&gt; n :: ns }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e3080f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2e3080f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621a72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621a72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 nums_ = nums.</a:t>
            </a:r>
            <a:r>
              <a:rPr lang="en"/>
              <a:t>sortWith {  (a, b) =&gt; a &gt; b }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e3080f3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e3080f3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e3080f3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e3080f3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e3080f3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e3080f3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e3080f3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e3080f3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br>
              <a:rPr lang="en"/>
            </a:br>
            <a:r>
              <a:rPr lang="en"/>
              <a:t>(0 until 1000).map { n =&gt; n * 2 }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e3080f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e3080f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e3080f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e3080f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e3080f3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e3080f3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e3080f3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e3080f3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e3080f3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e3080f3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579c2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579c2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e3080f3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e3080f3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e3080f3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e3080f3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e3080f3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e3080f3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e3080f3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e3080f3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621a72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621a72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621a72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621a72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621a72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621a72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621a72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621a72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e3b931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e3b931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e3b931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e3b931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579c2e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579c2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e3b931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2e3b931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2e3b931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2e3b931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579c2e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e579c2e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579c2e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e579c2e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67d575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67d575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579c2e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579c2e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e3080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e3080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e3080f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e3080f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579c2e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579c2e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cala-lang.org/api/2.12.3/scala/collection/immutable/Lis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cala-lang.org/api/2.12.3/scala/collection/immutable/Lis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is.upenn.edu/~matuszek/Concise%20Guides/Concise%20Scala.htm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cala-lang.org/download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Concise Intro to Scala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Ron Coleman, Ph.D.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 files end in </a:t>
            </a:r>
            <a:r>
              <a:rPr i="1" lang="en"/>
              <a:t>.scala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Java, file name does </a:t>
            </a:r>
            <a:r>
              <a:rPr lang="en" u="sng"/>
              <a:t>not </a:t>
            </a:r>
            <a:r>
              <a:rPr lang="en"/>
              <a:t>have to be name of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</a:t>
            </a:r>
            <a:r>
              <a:rPr i="1" lang="en"/>
              <a:t>HelloWorld.scala</a:t>
            </a:r>
            <a:r>
              <a:rPr lang="en"/>
              <a:t> could also be </a:t>
            </a:r>
            <a:r>
              <a:rPr i="1" lang="en"/>
              <a:t>A.scala</a:t>
            </a:r>
            <a:r>
              <a:rPr lang="en"/>
              <a:t>.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57200" y="3727800"/>
            <a:ext cx="5283300" cy="10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object HelloWorld extends App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println("Hello, World!")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Names just what you expect…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Must start with _ or alpha-character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Can follow with alphanumeric.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No $, @, {, },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+, -, *, /, !, &amp;&amp;, || ==, +=, new,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supported as you expect</a:t>
            </a:r>
            <a:r>
              <a:rPr lang="en"/>
              <a:t>: --, ++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= is statement, not an operator!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5, 99, 3.14, </a:t>
            </a:r>
            <a:r>
              <a:rPr i="1" lang="en"/>
              <a:t>true</a:t>
            </a:r>
            <a:r>
              <a:rPr lang="en"/>
              <a:t>, </a:t>
            </a:r>
            <a:r>
              <a:rPr i="1" lang="en"/>
              <a:t>false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h</a:t>
            </a:r>
            <a:r>
              <a:rPr lang="en"/>
              <a:t>ello”, ‘hola’, “””bonjour”””, `नमस्ते`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Must be </a:t>
            </a:r>
            <a:r>
              <a:rPr i="1" lang="en"/>
              <a:t>var</a:t>
            </a:r>
            <a:r>
              <a:rPr lang="en"/>
              <a:t> or </a:t>
            </a:r>
            <a:r>
              <a:rPr i="1" lang="en"/>
              <a:t>val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r>
              <a:rPr i="1" lang="en"/>
              <a:t>ar</a:t>
            </a:r>
            <a:r>
              <a:rPr lang="en"/>
              <a:t> =&gt; can be reassigned.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Discouraged, why?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r>
              <a:rPr i="1" lang="en"/>
              <a:t>al</a:t>
            </a:r>
            <a:r>
              <a:rPr lang="en"/>
              <a:t> =&gt; cannot be reassigned.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Preferred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primitive types (e.g., int, long, etc.)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Int, Long, Double, String,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null (discouraged)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Any, AnyRef--general reference like Object in Java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inference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“Static” =&gt; determined at compile-time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“Inference” =&gt; Compiler figures out type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But...you can specify type.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Discouraged, why?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457200" y="3604250"/>
            <a:ext cx="7973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 index1 = 1       // Encouraged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 index2: Int = 2  // Permitted but discouraged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 has many </a:t>
            </a:r>
            <a:r>
              <a:rPr i="1" lang="en"/>
              <a:t>standard</a:t>
            </a:r>
            <a:r>
              <a:rPr lang="en"/>
              <a:t> collections.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Mutable and immutable types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Ordered: Array, Vector, Iterator, Seq, List,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Non-linear: Map, Tree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7150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valuable in FP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Immutable -- once created cannot be modified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Why is this preferred?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Elements </a:t>
            </a:r>
            <a:r>
              <a:rPr i="1" lang="en"/>
              <a:t>must</a:t>
            </a:r>
            <a:r>
              <a:rPr lang="en"/>
              <a:t> be of same type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546100" y="3405925"/>
            <a:ext cx="8051700" cy="13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val lis = List(1,2,3,4)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val lis: List[Int] = List(1,2,3,4)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val lis = List(1,2,3,4,3.14) // is the type?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lis(0) = 99 // ERROR!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construction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 anything?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i="1" lang="en"/>
              <a:t>new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Can’t even invoke </a:t>
            </a:r>
            <a:r>
              <a:rPr i="1" lang="en"/>
              <a:t>new</a:t>
            </a:r>
            <a:r>
              <a:rPr lang="en"/>
              <a:t> on List!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a </a:t>
            </a:r>
            <a:r>
              <a:rPr i="1" lang="en"/>
              <a:t>factory</a:t>
            </a:r>
            <a:r>
              <a:rPr lang="en"/>
              <a:t> method to make lists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Generally true for all collections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this week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Introduce basic features of Scala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manipulation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99 :: lis  // prepends to list, creates new list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 ::: lis2 // concats two lists, creates new list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 ++ lis2 // same but concats any collection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</a:t>
            </a:r>
            <a:r>
              <a:rPr lang="en"/>
              <a:t>l</a:t>
            </a:r>
            <a:r>
              <a:rPr lang="en"/>
              <a:t>is ++ “hello” // List(1,2,3,4,h,e,l,l,o)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List functions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57200" y="1063375"/>
            <a:ext cx="8229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i="1" lang="en"/>
              <a:t>n</a:t>
            </a:r>
            <a:r>
              <a:rPr lang="en"/>
              <a:t>) =&gt; element at index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length</a:t>
            </a:r>
            <a:r>
              <a:rPr lang="en"/>
              <a:t> or size =&gt; list length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head</a:t>
            </a:r>
            <a:r>
              <a:rPr lang="en"/>
              <a:t> =&gt; first element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tail</a:t>
            </a:r>
            <a:r>
              <a:rPr lang="en"/>
              <a:t> =&gt; last element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everse</a:t>
            </a:r>
            <a:r>
              <a:rPr lang="en"/>
              <a:t> =&gt; reversed immutable copy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take</a:t>
            </a:r>
            <a:r>
              <a:rPr lang="en"/>
              <a:t>(n) =&gt; first n elements as immutable copy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drop</a:t>
            </a:r>
            <a:r>
              <a:rPr lang="en"/>
              <a:t>(n) =&gt; immutable copy without first 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higher-order functions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 that take functions as arguments.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</a:t>
            </a:r>
            <a:r>
              <a:rPr i="1" lang="en"/>
              <a:t>map</a:t>
            </a:r>
            <a:r>
              <a:rPr lang="en"/>
              <a:t> function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 member</a:t>
            </a:r>
            <a:r>
              <a:rPr lang="en"/>
              <a:t> of List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Transforms (or maps) elements, each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Difference: takes another function to do map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Returns a new List with copied elements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example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57200" y="2359650"/>
            <a:ext cx="82296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But...where’s the function?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n =&gt; 2 * n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Called </a:t>
            </a:r>
            <a:r>
              <a:rPr i="1" lang="en"/>
              <a:t>lambda</a:t>
            </a:r>
            <a:r>
              <a:rPr lang="en"/>
              <a:t>--an anonymous function object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ap</a:t>
            </a:r>
            <a:r>
              <a:rPr lang="en"/>
              <a:t> runs lamba &amp; copy result into new List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596900" y="1292850"/>
            <a:ext cx="55371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lis2 = lis.map { n =&gt; 2 * n }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lis2 is List(2,4,6,8)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Non-lambda m</a:t>
            </a:r>
            <a:r>
              <a:rPr lang="en"/>
              <a:t>ap example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57200" y="2880350"/>
            <a:ext cx="82296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ult2</a:t>
            </a:r>
            <a:r>
              <a:rPr lang="en"/>
              <a:t> matches </a:t>
            </a:r>
            <a:r>
              <a:rPr i="1" lang="en"/>
              <a:t>map</a:t>
            </a:r>
            <a:r>
              <a:rPr lang="en"/>
              <a:t> signature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reqs</a:t>
            </a:r>
            <a:r>
              <a:rPr lang="en"/>
              <a:t>:</a:t>
            </a:r>
            <a:br>
              <a:rPr lang="en"/>
            </a:br>
            <a:r>
              <a:rPr lang="en"/>
              <a:t>	</a:t>
            </a:r>
            <a:r>
              <a:rPr i="1" lang="en"/>
              <a:t>def map(f: (A) ⇒ B): List[B]</a:t>
            </a:r>
            <a:endParaRPr i="1"/>
          </a:p>
        </p:txBody>
      </p:sp>
      <p:sp>
        <p:nvSpPr>
          <p:cNvPr id="182" name="Google Shape;182;p31"/>
          <p:cNvSpPr txBox="1"/>
          <p:nvPr/>
        </p:nvSpPr>
        <p:spPr>
          <a:xfrm>
            <a:off x="596900" y="1292850"/>
            <a:ext cx="5537100" cy="142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mult2(n: Int) = 2 * 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lis2 = lis.map (mult2)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lis2 is List(2,4,6,8)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chaining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57200" y="1200150"/>
            <a:ext cx="82296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connection functions together.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suppose wanted next to sum to elements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558800" y="2448550"/>
            <a:ext cx="5537100" cy="115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lis2 = lis.map { n =&gt; 2 * n }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val sum = lis2.sum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 sum =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lis.map { n =&gt; 2 * n }.sum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generic aggregation: very important!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 two main parts: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Initial value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Function object with two parameters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Aggregation so far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Element of operation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fold as sum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57200" y="1200150"/>
            <a:ext cx="82296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Simplest way to sum a list: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But...with fold: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5207000" y="1356350"/>
            <a:ext cx="2781300" cy="49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 sum = lis.sum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57200" y="2435850"/>
            <a:ext cx="7658100" cy="104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val sum = lis.foldLeft(0) { (total, n) =&gt;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otal + n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left vs. right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foldLeft</a:t>
            </a:r>
            <a:r>
              <a:rPr lang="en"/>
              <a:t> starts at left to fold -- preferred.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foldRight</a:t>
            </a:r>
            <a:r>
              <a:rPr lang="en"/>
              <a:t> starts at right but recursively!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Why is </a:t>
            </a:r>
            <a:r>
              <a:rPr i="1" lang="en"/>
              <a:t>foldRight</a:t>
            </a:r>
            <a:r>
              <a:rPr lang="en"/>
              <a:t> NOT preferred?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example: reverse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457200" y="1200150"/>
            <a:ext cx="82296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write using foldLeft?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457200" y="2051100"/>
            <a:ext cx="7658100" cy="6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val nums_ = lis.reverse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Concise introduction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 is a large, complex JVM language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 lots of boilerplate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Yet deceptively simple, permissive syntax, e.g.,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Happy with but does not need “;”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Ditto for “.” (dot)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Often no need for variable names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100" y="205975"/>
            <a:ext cx="2552699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/>
        </p:nvSpPr>
        <p:spPr>
          <a:xfrm>
            <a:off x="5384800" y="205975"/>
            <a:ext cx="2184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Scissorhands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r>
              <a:rPr lang="en"/>
              <a:t> example: reverse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457200" y="1200150"/>
            <a:ext cx="82296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write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sort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def sortWith(lt:(A, A) =&gt; Boolean): List[A]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function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457200" y="1200150"/>
            <a:ext cx="82296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map, </a:t>
            </a:r>
            <a:r>
              <a:rPr i="1" lang="en"/>
              <a:t>foreach</a:t>
            </a:r>
            <a:r>
              <a:rPr lang="en"/>
              <a:t> is void (aka </a:t>
            </a:r>
            <a:r>
              <a:rPr i="1" lang="en"/>
              <a:t>Unit</a:t>
            </a:r>
            <a:r>
              <a:rPr lang="en"/>
              <a:t>) returning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to output each element of a List:</a:t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457200" y="2435850"/>
            <a:ext cx="7658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is.foreach { n =&gt; println(n)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lis.foreach(println(_))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statement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457200" y="971550"/>
            <a:ext cx="82296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Mostly what it looks like but not exactly.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No test, increment parts--just a collection.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FOR</a:t>
            </a:r>
            <a:r>
              <a:rPr lang="en"/>
              <a:t> can </a:t>
            </a:r>
            <a:r>
              <a:rPr i="1" lang="en"/>
              <a:t>yield</a:t>
            </a:r>
            <a:r>
              <a:rPr lang="en"/>
              <a:t> a value -- very important!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457200" y="3147150"/>
            <a:ext cx="7658100" cy="16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Output elements to standard-out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for(n &lt;- lis) println(n)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Output elements to another collection (lis2)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val lis2 = for(n &lt;- lis) yield n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Comprehensions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yield</a:t>
            </a:r>
            <a:r>
              <a:rPr lang="en"/>
              <a:t> says output value but...to a collection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Yield type depends on input collection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suppose wanted List of [0: 2,000) by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Going to type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List(0, 2, 4, 6, …)</a:t>
            </a:r>
            <a:r>
              <a:rPr lang="en"/>
              <a:t>?--NO!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You’ll use a </a:t>
            </a:r>
            <a:r>
              <a:rPr i="1" lang="en"/>
              <a:t>Range</a:t>
            </a:r>
            <a:r>
              <a:rPr lang="en"/>
              <a:t> type with comprehension.</a:t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6832500" y="2207250"/>
            <a:ext cx="978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exclusive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Comprehension example</a:t>
            </a:r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457200" y="1063375"/>
            <a:ext cx="76581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val lis3 =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for(n &lt;- 0 until 1000) yield 2*n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0 until 1000 is a type: Range 0 until 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You see, it looks like Java FOR but it’s not same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lis3 type is Vector[Int]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457200" y="25590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would you do same thing with map?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457200" y="11699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 </a:t>
            </a:r>
            <a:r>
              <a:rPr i="1" lang="en"/>
              <a:t>static</a:t>
            </a:r>
            <a:r>
              <a:rPr lang="en"/>
              <a:t> members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run, it must have a </a:t>
            </a:r>
            <a:r>
              <a:rPr i="1" lang="en"/>
              <a:t>main</a:t>
            </a:r>
            <a:r>
              <a:rPr lang="en"/>
              <a:t> method: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/>
        </p:nvSpPr>
        <p:spPr>
          <a:xfrm>
            <a:off x="457200" y="2537450"/>
            <a:ext cx="4914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object HelloObject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println("In object")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def main(args: Array[String])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println("In main")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42"/>
          <p:cNvCxnSpPr/>
          <p:nvPr/>
        </p:nvCxnSpPr>
        <p:spPr>
          <a:xfrm flipH="1">
            <a:off x="4813500" y="2827950"/>
            <a:ext cx="1854000" cy="549300"/>
          </a:xfrm>
          <a:prstGeom prst="straightConnector1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42"/>
          <p:cNvSpPr txBox="1"/>
          <p:nvPr/>
        </p:nvSpPr>
        <p:spPr>
          <a:xfrm>
            <a:off x="6718300" y="2473950"/>
            <a:ext cx="1968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 same signature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Java main method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ontain </a:t>
            </a:r>
            <a:r>
              <a:rPr i="1" lang="en"/>
              <a:t>instance</a:t>
            </a:r>
            <a:r>
              <a:rPr lang="en"/>
              <a:t> members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Objects &amp; classes must be in same </a:t>
            </a:r>
            <a:r>
              <a:rPr i="1" lang="en"/>
              <a:t>.scala</a:t>
            </a:r>
            <a:r>
              <a:rPr lang="en"/>
              <a:t> file.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Constructor is the class itself!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Members by default public!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#1</a:t>
            </a:r>
            <a:endParaRPr/>
          </a:p>
        </p:txBody>
      </p:sp>
      <p:sp>
        <p:nvSpPr>
          <p:cNvPr id="271" name="Google Shape;271;p44"/>
          <p:cNvSpPr txBox="1"/>
          <p:nvPr/>
        </p:nvSpPr>
        <p:spPr>
          <a:xfrm>
            <a:off x="662025" y="1397900"/>
            <a:ext cx="7320600" cy="27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class Person(name: String, age: Int) {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def getName(): String = { name }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def getAge = age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bugs = new Person(“Bugs Bunny”, 78)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println(bugs.getName)</a:t>
            </a:r>
            <a:endParaRPr sz="1800">
              <a:solidFill>
                <a:srgbClr val="585858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"/>
          <p:cNvSpPr/>
          <p:nvPr/>
        </p:nvSpPr>
        <p:spPr>
          <a:xfrm>
            <a:off x="5563425" y="1816125"/>
            <a:ext cx="458400" cy="85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6021825" y="1939275"/>
            <a:ext cx="1960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Boilerplate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#2</a:t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662025" y="1397900"/>
            <a:ext cx="7320600" cy="27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class Person(</a:t>
            </a:r>
            <a:r>
              <a:rPr b="1" lang="en" sz="1800">
                <a:solidFill>
                  <a:srgbClr val="0000FF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name: String, </a:t>
            </a:r>
            <a:r>
              <a:rPr b="1" lang="en" sz="1800">
                <a:solidFill>
                  <a:srgbClr val="0000FF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age: Int)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bugs = new Person(“Bugs Bunny”, 78)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println(bugs.name)</a:t>
            </a:r>
            <a:endParaRPr sz="1800">
              <a:solidFill>
                <a:srgbClr val="585858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#3</a:t>
            </a:r>
            <a:endParaRPr/>
          </a:p>
        </p:txBody>
      </p:sp>
      <p:sp>
        <p:nvSpPr>
          <p:cNvPr id="285" name="Google Shape;285;p46"/>
          <p:cNvSpPr txBox="1"/>
          <p:nvPr/>
        </p:nvSpPr>
        <p:spPr>
          <a:xfrm>
            <a:off x="662025" y="1397900"/>
            <a:ext cx="7804500" cy="27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class Person(val name: String,val age: Int) {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al PROLOGUE = “What’s up “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ef greet(you: String) = println(PROLOGUE+you+”?”)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bugs = new Person(“Bugs Bunny”, 78)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bugs.greet(“Doc”)</a:t>
            </a:r>
            <a:endParaRPr sz="1800">
              <a:solidFill>
                <a:srgbClr val="585858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here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lots of books on Scala.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are large and complex.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Matuszek</a:t>
            </a:r>
            <a:r>
              <a:rPr lang="en"/>
              <a:t> is concise and free.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switch statement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idea: match on objects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Numbers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Strings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User-defined </a:t>
            </a:r>
            <a:r>
              <a:rPr i="1" lang="en"/>
              <a:t>case class</a:t>
            </a:r>
            <a:endParaRPr i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class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regular classes except…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Don’t require </a:t>
            </a:r>
            <a:r>
              <a:rPr i="1" lang="en"/>
              <a:t>new</a:t>
            </a:r>
            <a:r>
              <a:rPr lang="en"/>
              <a:t> to instantiate.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Can pattern match them -- very important!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class example #1 </a:t>
            </a:r>
            <a:endParaRPr/>
          </a:p>
        </p:txBody>
      </p:sp>
      <p:sp>
        <p:nvSpPr>
          <p:cNvPr id="303" name="Google Shape;303;p49"/>
          <p:cNvSpPr txBox="1"/>
          <p:nvPr/>
        </p:nvSpPr>
        <p:spPr>
          <a:xfrm>
            <a:off x="457200" y="1063375"/>
            <a:ext cx="7804500" cy="29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class Person(val name: String,val age: Int)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bugs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= Person(“bugs”, 107)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al elmer = Person(“elmer”, 105)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bugs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match {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ase Person(n,a) =&gt;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  println(a)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585858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class example #2 </a:t>
            </a:r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457200" y="1063375"/>
            <a:ext cx="7804500" cy="386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class Person(val name: String,val age: Int)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bugs = Person(“bugs”, 107)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elmer = Person(“elmer”, 105)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bugs match {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case Person(n,a) if n == “elmer” =&gt;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  println(a)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ase _  =&gt;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  println(“nobody”)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585858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Works in sequence.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No “fallthrough”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Requires default case -- otherwise you’ll get match exception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Plays big role, especially databases.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i="1" lang="en"/>
              <a:t>find</a:t>
            </a:r>
            <a:r>
              <a:rPr lang="en"/>
              <a:t> higher-order function.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def find(p: (A) =&gt; Boolean): Option[A]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instances: Some, None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Stops at first match.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example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suppose wanted find 3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 you write it?</a:t>
            </a:r>
            <a:endParaRPr/>
          </a:p>
        </p:txBody>
      </p:sp>
      <p:sp>
        <p:nvSpPr>
          <p:cNvPr id="328" name="Google Shape;328;p53"/>
          <p:cNvSpPr txBox="1"/>
          <p:nvPr/>
        </p:nvSpPr>
        <p:spPr>
          <a:xfrm>
            <a:off x="568800" y="2499300"/>
            <a:ext cx="5239800" cy="18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lis.find { _ == 100} match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case Some(k)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println("found "+k)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case None =&gt;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println("none found")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find complexity?</a:t>
            </a:r>
            <a:endParaRPr/>
          </a:p>
        </p:txBody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Unsorted: O(n)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Sorted: O(log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Parallel: O(1)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457200" y="10067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Mutable &amp; immutable </a:t>
            </a:r>
            <a:r>
              <a:rPr lang="en"/>
              <a:t>(default) </a:t>
            </a:r>
            <a:r>
              <a:rPr lang="en"/>
              <a:t>versions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What’s big-O complexity?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Key-value stored as 2-tuple: Tuple2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Like List except…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exactly two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Returned as single object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Referenced using ._1, ._2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</a:t>
            </a:r>
            <a:endParaRPr/>
          </a:p>
        </p:txBody>
      </p:sp>
      <p:sp>
        <p:nvSpPr>
          <p:cNvPr id="346" name="Google Shape;346;p56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a = Map("AL" -&gt; "Alabama")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a(“AL”)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a(“FL”) // Error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a(“FL”) = “Florida” // Error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a.getOrElse(“FL”,”Florida”)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b = a + ("AK" -&gt; "Alaska")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585858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85858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(REPL)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Matuszek assumes REPL.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Download Scala command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Scroll to “Other ways to install Scala”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 “D</a:t>
            </a:r>
            <a:r>
              <a:rPr lang="en"/>
              <a:t>ownload </a:t>
            </a:r>
            <a:r>
              <a:rPr lang="en"/>
              <a:t>the Scala binaries”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Install binaries.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Invoke “scala” command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3419775" y="423125"/>
            <a:ext cx="3054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Execute Print Loop</a:t>
            </a:r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5918775" y="2778750"/>
            <a:ext cx="2895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Windows </a:t>
            </a:r>
            <a:r>
              <a:rPr i="1" lang="en"/>
              <a:t>.msi</a:t>
            </a:r>
            <a:r>
              <a:rPr lang="en"/>
              <a:t>; for osx, .tgz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through map</a:t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b.foreach { e =&gt;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val (k, v) = e   // Each element a 2-tuple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println(k+” “+v) // println(e._1+” “+e._2)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asList = b.toList // List of 2-tuples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Val asList.foreach { e =&gt;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val (k, v) = e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println(k+” “+v)</a:t>
            </a:r>
            <a:b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2-Tuples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 tup = (1, “hello”)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up._1 //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up._2 // “hello”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 (i, s) = tup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//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// “hello”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 (j, _) = tup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4" name="Google Shape;364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 blends object and functional styles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JVM language, it can use Java libraries.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REPL useful for scripts, experiments,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val</a:t>
            </a:r>
            <a:r>
              <a:rPr lang="en"/>
              <a:t> preferred over </a:t>
            </a:r>
            <a:r>
              <a:rPr i="1" lang="en"/>
              <a:t>var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Type inference preferred over type declaration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 is the most important collection.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do this week</a:t>
            </a:r>
            <a:endParaRPr/>
          </a:p>
        </p:txBody>
      </p:sp>
      <p:sp>
        <p:nvSpPr>
          <p:cNvPr id="370" name="Google Shape;370;p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Do homework #1.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Work on forum question #2 in Piazza.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Complete Lab #2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3937650" y="2148725"/>
            <a:ext cx="393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</a:t>
            </a:r>
            <a:r>
              <a:rPr i="1" lang="en"/>
              <a:t>this</a:t>
            </a:r>
            <a:r>
              <a:rPr lang="en"/>
              <a:t> week -- see Assignments in iLearn.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command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0978"/>
            <a:ext cx="6544680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Lab 1 for installation instructions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for Scala development.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Writing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Testing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Debugging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Project assignments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features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 vs. class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Identifiers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Declarations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concurrency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Supports four models of concurrency: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Java threads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Actors (via Akka)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Futures &amp; promises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Parallel collections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