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D49E4A63-5D23-49A4-A528-91E5DBE38A32}">
  <a:tblStyle styleId="{D49E4A63-5D23-49A4-A528-91E5DBE38A3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slide" Target="slides/slide39.xml"/><Relationship Id="rId21" Type="http://schemas.openxmlformats.org/officeDocument/2006/relationships/slide" Target="slides/slide16.xml"/><Relationship Id="rId43" Type="http://schemas.openxmlformats.org/officeDocument/2006/relationships/slide" Target="slides/slide38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" name="Google Shape;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2938323b0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2938323b0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2938323b0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2938323b0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2938323b0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2938323b0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2938323b0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2938323b0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2938323b0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2938323b0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2938323b0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2938323b0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4df5396fb2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4df5396fb2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2938323b0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2938323b0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2938323b0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2938323b0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2938323b0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2938323b0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Answer: avoids potential deadlock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c67d5755f_0_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" name="Google Shape;38;gc67d5755f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2938323b0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2938323b0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Answer: wait(millis) -- avoids potential deadlock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2938323b0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2938323b0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2938323b0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2938323b0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e48998b00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e48998b00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Answer: extend Runnable -- it doesn’t use single inheritance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2938323b0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2938323b0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2938323b0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2938323b0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2938323b0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32938323b0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2938323b0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32938323b0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32938323b0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32938323b0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32938323b0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32938323b0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32938323b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32938323b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2e48998b0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2e48998b0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4df5396fb2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4df5396fb2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4df5396fb2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4df5396fb2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4df5396fb2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4df5396fb2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4df5396fb2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4df5396fb2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4df5396fb2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4df5396fb2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4baf071e90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4baf071e9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4baf071e9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4baf071e9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4df5396fb2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4df5396fb2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4df5396fb2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4df5396fb2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4df5396fb2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" name="Google Shape;50;g4df5396fb2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c67d5755f_0_4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c67d5755f_0_4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32938323b0_0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32938323b0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2938323b0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32938323b0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2938323b0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2938323b0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2938323b0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2938323b0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2938323b0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2938323b0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685800" y="2840054"/>
            <a:ext cx="7772400" cy="784738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457200" y="1200150"/>
            <a:ext cx="8229600" cy="3725681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457200" y="1200150"/>
            <a:ext cx="3994526" cy="3725681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2" type="body"/>
          </p:nvPr>
        </p:nvSpPr>
        <p:spPr>
          <a:xfrm>
            <a:off x="4692274" y="1200150"/>
            <a:ext cx="3994526" cy="3725681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idx="1" type="body"/>
          </p:nvPr>
        </p:nvSpPr>
        <p:spPr>
          <a:xfrm>
            <a:off x="457200" y="4406309"/>
            <a:ext cx="8229600" cy="51952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idx="12" type="sldNum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0"/>
            <a:ext cx="8229600" cy="372568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  <a:defRPr sz="3000">
                <a:solidFill>
                  <a:schemeClr val="dk1"/>
                </a:solidFill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>
                <a:solidFill>
                  <a:schemeClr val="dk1"/>
                </a:solidFill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 sz="2400">
                <a:solidFill>
                  <a:schemeClr val="dk1"/>
                </a:solidFill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</a:defRPr>
            </a:lvl1pPr>
            <a:lvl2pPr lvl="1" algn="r">
              <a:buNone/>
              <a:defRPr sz="1300">
                <a:solidFill>
                  <a:schemeClr val="dk1"/>
                </a:solidFill>
              </a:defRPr>
            </a:lvl2pPr>
            <a:lvl3pPr lvl="2" algn="r">
              <a:buNone/>
              <a:defRPr sz="1300">
                <a:solidFill>
                  <a:schemeClr val="dk1"/>
                </a:solidFill>
              </a:defRPr>
            </a:lvl3pPr>
            <a:lvl4pPr lvl="3" algn="r">
              <a:buNone/>
              <a:defRPr sz="1300">
                <a:solidFill>
                  <a:schemeClr val="dk1"/>
                </a:solidFill>
              </a:defRPr>
            </a:lvl4pPr>
            <a:lvl5pPr lvl="4" algn="r">
              <a:buNone/>
              <a:defRPr sz="1300">
                <a:solidFill>
                  <a:schemeClr val="dk1"/>
                </a:solidFill>
              </a:defRPr>
            </a:lvl5pPr>
            <a:lvl6pPr lvl="5" algn="r">
              <a:buNone/>
              <a:defRPr sz="1300">
                <a:solidFill>
                  <a:schemeClr val="dk1"/>
                </a:solidFill>
              </a:defRPr>
            </a:lvl6pPr>
            <a:lvl7pPr lvl="6" algn="r">
              <a:buNone/>
              <a:defRPr sz="1300">
                <a:solidFill>
                  <a:schemeClr val="dk1"/>
                </a:solidFill>
              </a:defRPr>
            </a:lvl7pPr>
            <a:lvl8pPr lvl="7" algn="r">
              <a:buNone/>
              <a:defRPr sz="1300">
                <a:solidFill>
                  <a:schemeClr val="dk1"/>
                </a:solidFill>
              </a:defRPr>
            </a:lvl8pPr>
            <a:lvl9pPr lvl="8" algn="r">
              <a:buNone/>
              <a:defRPr sz="13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hyperlink" Target="https://www.kdnuggets.com/2016/06/top-nosql-database-engines.html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5.jpg"/><Relationship Id="rId5" Type="http://schemas.openxmlformats.org/officeDocument/2006/relationships/image" Target="../media/image7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Parallel Processing</a:t>
            </a:r>
            <a:endParaRPr/>
          </a:p>
        </p:txBody>
      </p:sp>
      <p:sp>
        <p:nvSpPr>
          <p:cNvPr id="35" name="Google Shape;35;p8"/>
          <p:cNvSpPr txBox="1"/>
          <p:nvPr>
            <p:ph idx="1" type="subTitle"/>
          </p:nvPr>
        </p:nvSpPr>
        <p:spPr>
          <a:xfrm>
            <a:off x="685800" y="2840054"/>
            <a:ext cx="7772400" cy="784738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Threads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Ron Coleman, Ph.D.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>
            <p:ph type="title"/>
          </p:nvPr>
        </p:nvSpPr>
        <p:spPr>
          <a:xfrm>
            <a:off x="522650" y="200000"/>
            <a:ext cx="51312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Lights</a:t>
            </a:r>
            <a:endParaRPr/>
          </a:p>
        </p:txBody>
      </p:sp>
      <p:sp>
        <p:nvSpPr>
          <p:cNvPr id="99" name="Google Shape;99;p17"/>
          <p:cNvSpPr txBox="1"/>
          <p:nvPr>
            <p:ph idx="1" type="body"/>
          </p:nvPr>
        </p:nvSpPr>
        <p:spPr>
          <a:xfrm>
            <a:off x="522650" y="105740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Called </a:t>
            </a:r>
            <a:r>
              <a:rPr i="1" lang="en"/>
              <a:t>monitors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Coordinated, spatially d</a:t>
            </a:r>
            <a:r>
              <a:rPr lang="en"/>
              <a:t>istributed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Failure could result in…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	crash: </a:t>
            </a:r>
            <a:r>
              <a:rPr lang="en">
                <a:latin typeface="Impact"/>
                <a:ea typeface="Impact"/>
                <a:cs typeface="Impact"/>
                <a:sym typeface="Impact"/>
              </a:rPr>
              <a:t>race condition</a:t>
            </a:r>
            <a:r>
              <a:rPr lang="en"/>
              <a:t> -- fail to obey monitor</a:t>
            </a:r>
            <a:endParaRPr/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lockout: </a:t>
            </a:r>
            <a:r>
              <a:rPr lang="en">
                <a:latin typeface="Impact"/>
                <a:ea typeface="Impact"/>
                <a:cs typeface="Impact"/>
                <a:sym typeface="Impact"/>
              </a:rPr>
              <a:t>deadlock</a:t>
            </a:r>
            <a:r>
              <a:rPr lang="en"/>
              <a:t> -- stuck in red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Impact"/>
                <a:ea typeface="Impact"/>
                <a:cs typeface="Impact"/>
                <a:sym typeface="Impact"/>
              </a:rPr>
              <a:t>Starvation</a:t>
            </a:r>
            <a:r>
              <a:rPr lang="en"/>
              <a:t>: if green in one direction too long</a:t>
            </a:r>
            <a:endParaRPr/>
          </a:p>
        </p:txBody>
      </p:sp>
      <p:pic>
        <p:nvPicPr>
          <p:cNvPr id="100" name="Google Shape;10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78422" y="200000"/>
            <a:ext cx="940825" cy="1106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Synchronization hazards</a:t>
            </a:r>
            <a:endParaRPr/>
          </a:p>
        </p:txBody>
      </p:sp>
      <p:sp>
        <p:nvSpPr>
          <p:cNvPr id="106" name="Google Shape;106;p18"/>
          <p:cNvSpPr txBox="1"/>
          <p:nvPr/>
        </p:nvSpPr>
        <p:spPr>
          <a:xfrm>
            <a:off x="457200" y="1345400"/>
            <a:ext cx="3355800" cy="15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u="sng"/>
              <a:t>Too little results in:</a:t>
            </a:r>
            <a:endParaRPr sz="3000"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Race </a:t>
            </a:r>
            <a:r>
              <a:rPr lang="en" sz="3000"/>
              <a:t>condition</a:t>
            </a:r>
            <a:endParaRPr sz="3000"/>
          </a:p>
        </p:txBody>
      </p:sp>
      <p:sp>
        <p:nvSpPr>
          <p:cNvPr id="107" name="Google Shape;107;p18"/>
          <p:cNvSpPr txBox="1"/>
          <p:nvPr/>
        </p:nvSpPr>
        <p:spPr>
          <a:xfrm>
            <a:off x="4471400" y="1345400"/>
            <a:ext cx="3641100" cy="15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u="sng"/>
              <a:t>Too much results in:</a:t>
            </a:r>
            <a:endParaRPr sz="3000"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Deadlock</a:t>
            </a:r>
            <a:endParaRPr sz="3000"/>
          </a:p>
        </p:txBody>
      </p:sp>
      <p:sp>
        <p:nvSpPr>
          <p:cNvPr id="108" name="Google Shape;108;p18"/>
          <p:cNvSpPr txBox="1"/>
          <p:nvPr/>
        </p:nvSpPr>
        <p:spPr>
          <a:xfrm>
            <a:off x="1501100" y="3567225"/>
            <a:ext cx="6467700" cy="12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u="sng"/>
              <a:t>Not enough CPU cycles results in:</a:t>
            </a:r>
            <a:endParaRPr sz="3000"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Starvation</a:t>
            </a:r>
            <a:endParaRPr sz="3000"/>
          </a:p>
        </p:txBody>
      </p:sp>
      <p:sp>
        <p:nvSpPr>
          <p:cNvPr id="109" name="Google Shape;109;p18"/>
          <p:cNvSpPr/>
          <p:nvPr/>
        </p:nvSpPr>
        <p:spPr>
          <a:xfrm>
            <a:off x="3940200" y="1306850"/>
            <a:ext cx="405900" cy="2027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Definitions &amp; symptoms</a:t>
            </a:r>
            <a:endParaRPr/>
          </a:p>
        </p:txBody>
      </p:sp>
      <p:sp>
        <p:nvSpPr>
          <p:cNvPr id="115" name="Google Shape;115;p19"/>
          <p:cNvSpPr txBox="1"/>
          <p:nvPr>
            <p:ph idx="1" type="body"/>
          </p:nvPr>
        </p:nvSpPr>
        <p:spPr>
          <a:xfrm>
            <a:off x="457200" y="1200150"/>
            <a:ext cx="8229600" cy="320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</a:t>
            </a:r>
            <a:r>
              <a:rPr lang="en"/>
              <a:t>ef. </a:t>
            </a:r>
            <a:r>
              <a:rPr i="1" lang="en"/>
              <a:t>R</a:t>
            </a:r>
            <a:r>
              <a:rPr i="1" lang="en"/>
              <a:t>ace condition</a:t>
            </a:r>
            <a:br>
              <a:rPr lang="en"/>
            </a:br>
            <a:r>
              <a:rPr lang="en"/>
              <a:t>Correctness of program depends on relative speed of threads.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Symptom? Seemingly random results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Thread gains access to critical region unpredictably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Definitions &amp; symptoms</a:t>
            </a:r>
            <a:endParaRPr/>
          </a:p>
        </p:txBody>
      </p:sp>
      <p:sp>
        <p:nvSpPr>
          <p:cNvPr id="121" name="Google Shape;121;p20"/>
          <p:cNvSpPr txBox="1"/>
          <p:nvPr>
            <p:ph idx="1" type="body"/>
          </p:nvPr>
        </p:nvSpPr>
        <p:spPr>
          <a:xfrm>
            <a:off x="457200" y="1200150"/>
            <a:ext cx="8229600" cy="305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def. </a:t>
            </a:r>
            <a:r>
              <a:rPr i="1" lang="en"/>
              <a:t>Deadlock</a:t>
            </a:r>
            <a:br>
              <a:rPr lang="en"/>
            </a:br>
            <a:r>
              <a:rPr lang="en"/>
              <a:t>Thread needs resource it can’t access.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Symptom? Program appears to hang.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It’s waiting indefinitely.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Thread class</a:t>
            </a:r>
            <a:endParaRPr/>
          </a:p>
        </p:txBody>
      </p:sp>
      <p:sp>
        <p:nvSpPr>
          <p:cNvPr id="127" name="Google Shape;127;p21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Imported directly from Java.</a:t>
            </a:r>
            <a:endParaRPr/>
          </a:p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AutoNum type="arabicPeriod"/>
            </a:pPr>
            <a:r>
              <a:rPr lang="en"/>
              <a:t>Extend Thread, override </a:t>
            </a:r>
            <a:r>
              <a:rPr i="1" lang="en">
                <a:latin typeface="Courier New"/>
                <a:ea typeface="Courier New"/>
                <a:cs typeface="Courier New"/>
                <a:sym typeface="Courier New"/>
              </a:rPr>
              <a:t>run</a:t>
            </a:r>
            <a:endParaRPr i="1">
              <a:latin typeface="Courier New"/>
              <a:ea typeface="Courier New"/>
              <a:cs typeface="Courier New"/>
              <a:sym typeface="Courier New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"/>
              <a:t>Create an instance, </a:t>
            </a:r>
            <a:r>
              <a:rPr i="1" lang="en">
                <a:latin typeface="Courier New"/>
                <a:ea typeface="Courier New"/>
                <a:cs typeface="Courier New"/>
                <a:sym typeface="Courier New"/>
              </a:rPr>
              <a:t>t</a:t>
            </a:r>
            <a:endParaRPr i="1">
              <a:latin typeface="Courier New"/>
              <a:ea typeface="Courier New"/>
              <a:cs typeface="Courier New"/>
              <a:sym typeface="Courier New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i="1" lang="en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i="1" lang="en">
                <a:latin typeface="Courier New"/>
                <a:ea typeface="Courier New"/>
                <a:cs typeface="Courier New"/>
                <a:sym typeface="Courier New"/>
              </a:rPr>
              <a:t>ew Thread(t).start</a:t>
            </a:r>
            <a:br>
              <a:rPr lang="en"/>
            </a:br>
            <a:r>
              <a:rPr lang="en"/>
              <a:t>Forks control to </a:t>
            </a:r>
            <a:r>
              <a:rPr i="1" lang="en">
                <a:latin typeface="Courier New"/>
                <a:ea typeface="Courier New"/>
                <a:cs typeface="Courier New"/>
                <a:sym typeface="Courier New"/>
              </a:rPr>
              <a:t>run</a:t>
            </a:r>
            <a:r>
              <a:rPr lang="en"/>
              <a:t> method.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"/>
              <a:t>Stops when </a:t>
            </a:r>
            <a:r>
              <a:rPr i="1" lang="en">
                <a:latin typeface="Courier New"/>
                <a:ea typeface="Courier New"/>
                <a:cs typeface="Courier New"/>
                <a:sym typeface="Courier New"/>
              </a:rPr>
              <a:t>run</a:t>
            </a:r>
            <a:r>
              <a:rPr lang="en"/>
              <a:t> </a:t>
            </a:r>
            <a:r>
              <a:rPr lang="en"/>
              <a:t>reaches</a:t>
            </a:r>
            <a:r>
              <a:rPr i="1"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"/>
              <a:t> or </a:t>
            </a:r>
            <a:r>
              <a:rPr i="1" lang="en"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endParaRPr i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8" name="Google Shape;128;p21"/>
          <p:cNvSpPr txBox="1"/>
          <p:nvPr/>
        </p:nvSpPr>
        <p:spPr>
          <a:xfrm>
            <a:off x="5426900" y="2625700"/>
            <a:ext cx="2505900" cy="5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Identical to Java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Runnable interface</a:t>
            </a:r>
            <a:endParaRPr/>
          </a:p>
        </p:txBody>
      </p:sp>
      <p:sp>
        <p:nvSpPr>
          <p:cNvPr id="134" name="Google Shape;134;p22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 Scala “interface” called “trait”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Works same way…</a:t>
            </a:r>
            <a:endParaRPr/>
          </a:p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AutoNum type="arabicPeriod"/>
            </a:pPr>
            <a:r>
              <a:rPr lang="en"/>
              <a:t>Extend (rather than implement) </a:t>
            </a:r>
            <a:r>
              <a:rPr i="1" lang="en">
                <a:latin typeface="Courier New"/>
                <a:ea typeface="Courier New"/>
                <a:cs typeface="Courier New"/>
                <a:sym typeface="Courier New"/>
              </a:rPr>
              <a:t>Runnable</a:t>
            </a:r>
            <a:r>
              <a:rPr lang="en"/>
              <a:t>.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"/>
              <a:t>Override </a:t>
            </a:r>
            <a:r>
              <a:rPr i="1" lang="en">
                <a:latin typeface="Courier New"/>
                <a:ea typeface="Courier New"/>
                <a:cs typeface="Courier New"/>
                <a:sym typeface="Courier New"/>
              </a:rPr>
              <a:t>run</a:t>
            </a:r>
            <a:r>
              <a:rPr lang="en"/>
              <a:t>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Synchronized methods</a:t>
            </a:r>
            <a:endParaRPr/>
          </a:p>
        </p:txBody>
      </p:sp>
      <p:sp>
        <p:nvSpPr>
          <p:cNvPr id="140" name="Google Shape;140;p23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They’re</a:t>
            </a:r>
            <a:r>
              <a:rPr lang="en"/>
              <a:t> just like the tunnel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Exactly one thread allowed to execute inside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All other threads block outside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Unspecified thread allowed in provided…</a:t>
            </a:r>
            <a:endParaRPr/>
          </a:p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AutoNum type="arabicParenR"/>
            </a:pPr>
            <a:r>
              <a:rPr lang="en"/>
              <a:t>One inside exits OR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arenR"/>
            </a:pPr>
            <a:r>
              <a:rPr lang="en"/>
              <a:t>Waits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Thread </a:t>
            </a:r>
            <a:r>
              <a:rPr lang="en"/>
              <a:t>life cycle</a:t>
            </a:r>
            <a:endParaRPr/>
          </a:p>
        </p:txBody>
      </p:sp>
      <p:pic>
        <p:nvPicPr>
          <p:cNvPr id="146" name="Google Shape;14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063378"/>
            <a:ext cx="4702737" cy="37753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Sleep</a:t>
            </a:r>
            <a:endParaRPr/>
          </a:p>
        </p:txBody>
      </p:sp>
      <p:sp>
        <p:nvSpPr>
          <p:cNvPr id="152" name="Google Shape;152;p25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Form of synchronization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Member of </a:t>
            </a:r>
            <a:r>
              <a:rPr i="1" lang="en"/>
              <a:t>Thread</a:t>
            </a:r>
            <a:endParaRPr i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Can be invoked anywhere.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Causes thread to block for period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Eventually it awakens after timeout.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join method</a:t>
            </a:r>
            <a:endParaRPr/>
          </a:p>
        </p:txBody>
      </p:sp>
      <p:sp>
        <p:nvSpPr>
          <p:cNvPr id="158" name="Google Shape;158;p26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Form of synchronization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Member of Thread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Blocks or waits for another thread to terminate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i="1" lang="en"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rPr i="1" lang="en">
                <a:latin typeface="Courier New"/>
                <a:ea typeface="Courier New"/>
                <a:cs typeface="Courier New"/>
                <a:sym typeface="Courier New"/>
              </a:rPr>
              <a:t>oin</a:t>
            </a:r>
            <a:r>
              <a:rPr lang="en"/>
              <a:t> waits indefinitely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i="1" lang="en">
                <a:latin typeface="Courier New"/>
                <a:ea typeface="Courier New"/>
                <a:cs typeface="Courier New"/>
                <a:sym typeface="Courier New"/>
              </a:rPr>
              <a:t>join(long millis) </a:t>
            </a:r>
            <a:r>
              <a:rPr lang="en"/>
              <a:t>-- waits no more than </a:t>
            </a:r>
            <a:r>
              <a:rPr i="1" lang="en">
                <a:latin typeface="Courier New"/>
                <a:ea typeface="Courier New"/>
                <a:cs typeface="Courier New"/>
                <a:sym typeface="Courier New"/>
              </a:rPr>
              <a:t>millis</a:t>
            </a:r>
            <a:r>
              <a:rPr lang="en"/>
              <a:t> -- preferred. Why?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 objectives for this week</a:t>
            </a:r>
            <a:endParaRPr/>
          </a:p>
        </p:txBody>
      </p:sp>
      <p:sp>
        <p:nvSpPr>
          <p:cNvPr id="41" name="Google Shape;41;p9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Introduce Scala threads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wait</a:t>
            </a:r>
            <a:endParaRPr/>
          </a:p>
        </p:txBody>
      </p:sp>
      <p:sp>
        <p:nvSpPr>
          <p:cNvPr id="164" name="Google Shape;164;p27"/>
          <p:cNvSpPr txBox="1"/>
          <p:nvPr>
            <p:ph idx="1" type="body"/>
          </p:nvPr>
        </p:nvSpPr>
        <p:spPr>
          <a:xfrm>
            <a:off x="457200" y="946325"/>
            <a:ext cx="8229600" cy="39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Form of synchronization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Blocks until awaked with notify.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Can only be invoked in synchronized method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wait</a:t>
            </a:r>
            <a:r>
              <a:rPr lang="en"/>
              <a:t> waits indefinitely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i="1" lang="en">
                <a:latin typeface="Courier New"/>
                <a:ea typeface="Courier New"/>
                <a:cs typeface="Courier New"/>
                <a:sym typeface="Courier New"/>
              </a:rPr>
              <a:t>wait(long millis)</a:t>
            </a:r>
            <a:r>
              <a:rPr lang="en"/>
              <a:t> </a:t>
            </a:r>
            <a:r>
              <a:rPr lang="en"/>
              <a:t>-- waits no more than </a:t>
            </a:r>
            <a:r>
              <a:rPr i="1" lang="en">
                <a:latin typeface="Courier New"/>
                <a:ea typeface="Courier New"/>
                <a:cs typeface="Courier New"/>
                <a:sym typeface="Courier New"/>
              </a:rPr>
              <a:t>millis</a:t>
            </a:r>
            <a:r>
              <a:rPr lang="en"/>
              <a:t> -- preferred. Why?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Question: what do you do if timeout?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Notify</a:t>
            </a:r>
            <a:endParaRPr/>
          </a:p>
        </p:txBody>
      </p:sp>
      <p:sp>
        <p:nvSpPr>
          <p:cNvPr id="170" name="Google Shape;170;p28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Wakes up exactly one thread </a:t>
            </a:r>
            <a:r>
              <a:rPr lang="en" u="sng"/>
              <a:t>if one waiting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Not buffered -- no memory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Can only be invoked inside </a:t>
            </a:r>
            <a:r>
              <a:rPr lang="en"/>
              <a:t>synchronized</a:t>
            </a:r>
            <a:r>
              <a:rPr lang="en"/>
              <a:t> block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Thread safety</a:t>
            </a:r>
            <a:endParaRPr/>
          </a:p>
        </p:txBody>
      </p:sp>
      <p:sp>
        <p:nvSpPr>
          <p:cNvPr id="176" name="Google Shape;176;p29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i="1" lang="en"/>
              <a:t>def.</a:t>
            </a:r>
            <a:r>
              <a:rPr lang="en"/>
              <a:t> method functions correctly for ≥1 threads concurrently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Two ways to guarantee:</a:t>
            </a:r>
            <a:endParaRPr/>
          </a:p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AutoNum type="arabicPeriod"/>
            </a:pPr>
            <a:r>
              <a:rPr lang="en"/>
              <a:t>Synchronize shared data structures.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"/>
              <a:t>Share nothing.</a:t>
            </a:r>
            <a:endParaRPr/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AutoNum type="alphaLcPeriod"/>
            </a:pPr>
            <a:r>
              <a:rPr lang="en" sz="3000"/>
              <a:t>Use immutable data structures.</a:t>
            </a:r>
            <a:endParaRPr sz="3000"/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AutoNum type="alphaLcPeriod"/>
            </a:pPr>
            <a:r>
              <a:rPr lang="en" sz="3000"/>
              <a:t>Make copies.</a:t>
            </a:r>
            <a:endParaRPr sz="3000"/>
          </a:p>
        </p:txBody>
      </p:sp>
      <p:sp>
        <p:nvSpPr>
          <p:cNvPr id="177" name="Google Shape;177;p29"/>
          <p:cNvSpPr/>
          <p:nvPr/>
        </p:nvSpPr>
        <p:spPr>
          <a:xfrm>
            <a:off x="6831825" y="3452550"/>
            <a:ext cx="366600" cy="12825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9"/>
          <p:cNvSpPr txBox="1"/>
          <p:nvPr/>
        </p:nvSpPr>
        <p:spPr>
          <a:xfrm>
            <a:off x="7198425" y="3830100"/>
            <a:ext cx="1341600" cy="5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Strength of FP</a:t>
            </a:r>
            <a:endParaRPr sz="24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Extend Thread or Runnable?</a:t>
            </a:r>
            <a:endParaRPr sz="3000"/>
          </a:p>
        </p:txBody>
      </p:sp>
      <p:sp>
        <p:nvSpPr>
          <p:cNvPr id="184" name="Google Shape;184;p30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Which should we prefer?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Both work.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Consumer-producer</a:t>
            </a:r>
            <a:endParaRPr/>
          </a:p>
        </p:txBody>
      </p:sp>
      <p:sp>
        <p:nvSpPr>
          <p:cNvPr id="190" name="Google Shape;190;p31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classic concurrency problem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Universal in consumerist economy.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Ubiquitous in process engineering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Producer makes items, consumer buys them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They work in parallel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But...speeds not necessarily matched</a:t>
            </a:r>
            <a:endParaRPr/>
          </a:p>
        </p:txBody>
      </p:sp>
      <p:sp>
        <p:nvSpPr>
          <p:cNvPr id="191" name="Google Shape;191;p31"/>
          <p:cNvSpPr txBox="1"/>
          <p:nvPr/>
        </p:nvSpPr>
        <p:spPr>
          <a:xfrm>
            <a:off x="6571200" y="1808825"/>
            <a:ext cx="2115600" cy="10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Manufacturing, inventory/warehousing, transportation, call centers, etc.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Dispatcher-worker design pattern</a:t>
            </a:r>
            <a:endParaRPr/>
          </a:p>
        </p:txBody>
      </p:sp>
      <p:sp>
        <p:nvSpPr>
          <p:cNvPr id="197" name="Google Shape;197;p32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Simple yet powerful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Inherently parallelizable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Answer </a:t>
            </a:r>
            <a:r>
              <a:rPr lang="en"/>
              <a:t>to consumer-producer problems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 dispatcher, N workers</a:t>
            </a:r>
            <a:endParaRPr/>
          </a:p>
        </p:txBody>
      </p:sp>
      <p:sp>
        <p:nvSpPr>
          <p:cNvPr id="203" name="Google Shape;203;p33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AutoNum type="arabicPeriod"/>
            </a:pPr>
            <a:r>
              <a:rPr lang="en"/>
              <a:t>D. organizes some task(s) &amp; sends to Ws.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"/>
              <a:t>A buffer -- </a:t>
            </a:r>
            <a:r>
              <a:rPr lang="en">
                <a:latin typeface="Impact"/>
                <a:ea typeface="Impact"/>
                <a:cs typeface="Impact"/>
                <a:sym typeface="Impact"/>
              </a:rPr>
              <a:t>work queue</a:t>
            </a:r>
            <a:r>
              <a:rPr lang="en"/>
              <a:t> -- between D-W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"/>
              <a:t>W. does task in order received &amp; waits if </a:t>
            </a:r>
            <a:r>
              <a:rPr lang="en" u="sng"/>
              <a:t>its</a:t>
            </a:r>
            <a:r>
              <a:rPr lang="en"/>
              <a:t> queue empty.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"/>
              <a:t>W. sends result to result queue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"/>
              <a:t>D. waits for all W. to finish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4"/>
          <p:cNvSpPr/>
          <p:nvPr/>
        </p:nvSpPr>
        <p:spPr>
          <a:xfrm>
            <a:off x="4125250" y="1517513"/>
            <a:ext cx="863700" cy="8574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209" name="Google Shape;209;p34"/>
          <p:cNvSpPr/>
          <p:nvPr/>
        </p:nvSpPr>
        <p:spPr>
          <a:xfrm>
            <a:off x="4046500" y="722738"/>
            <a:ext cx="314100" cy="1905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34"/>
          <p:cNvSpPr/>
          <p:nvPr/>
        </p:nvSpPr>
        <p:spPr>
          <a:xfrm>
            <a:off x="5012638" y="937538"/>
            <a:ext cx="314100" cy="1905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34"/>
          <p:cNvSpPr/>
          <p:nvPr/>
        </p:nvSpPr>
        <p:spPr>
          <a:xfrm>
            <a:off x="4400050" y="1098750"/>
            <a:ext cx="314100" cy="1905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34"/>
          <p:cNvSpPr txBox="1"/>
          <p:nvPr/>
        </p:nvSpPr>
        <p:spPr>
          <a:xfrm>
            <a:off x="4105450" y="380563"/>
            <a:ext cx="706800" cy="2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  <p:cxnSp>
        <p:nvCxnSpPr>
          <p:cNvPr id="213" name="Google Shape;213;p34"/>
          <p:cNvCxnSpPr>
            <a:stCxn id="211" idx="2"/>
            <a:endCxn id="208" idx="0"/>
          </p:cNvCxnSpPr>
          <p:nvPr/>
        </p:nvCxnSpPr>
        <p:spPr>
          <a:xfrm>
            <a:off x="4557100" y="1289250"/>
            <a:ext cx="0" cy="22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4" name="Google Shape;214;p34"/>
          <p:cNvSpPr/>
          <p:nvPr/>
        </p:nvSpPr>
        <p:spPr>
          <a:xfrm>
            <a:off x="2722475" y="3567663"/>
            <a:ext cx="863700" cy="857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</a:t>
            </a:r>
            <a:r>
              <a:rPr lang="en" sz="1100"/>
              <a:t>1</a:t>
            </a:r>
            <a:endParaRPr sz="1100"/>
          </a:p>
        </p:txBody>
      </p:sp>
      <p:sp>
        <p:nvSpPr>
          <p:cNvPr id="215" name="Google Shape;215;p34"/>
          <p:cNvSpPr/>
          <p:nvPr/>
        </p:nvSpPr>
        <p:spPr>
          <a:xfrm>
            <a:off x="2997275" y="2539613"/>
            <a:ext cx="314100" cy="1905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34"/>
          <p:cNvSpPr/>
          <p:nvPr/>
        </p:nvSpPr>
        <p:spPr>
          <a:xfrm>
            <a:off x="2997275" y="2730113"/>
            <a:ext cx="314100" cy="1905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34"/>
          <p:cNvSpPr/>
          <p:nvPr/>
        </p:nvSpPr>
        <p:spPr>
          <a:xfrm>
            <a:off x="2997275" y="3148875"/>
            <a:ext cx="314100" cy="1905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34"/>
          <p:cNvSpPr/>
          <p:nvPr/>
        </p:nvSpPr>
        <p:spPr>
          <a:xfrm>
            <a:off x="4203700" y="2518025"/>
            <a:ext cx="314100" cy="1905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34"/>
          <p:cNvSpPr/>
          <p:nvPr/>
        </p:nvSpPr>
        <p:spPr>
          <a:xfrm>
            <a:off x="4203700" y="2708525"/>
            <a:ext cx="314100" cy="1905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34"/>
          <p:cNvSpPr/>
          <p:nvPr/>
        </p:nvSpPr>
        <p:spPr>
          <a:xfrm>
            <a:off x="4203700" y="3127288"/>
            <a:ext cx="314100" cy="1905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34"/>
          <p:cNvSpPr/>
          <p:nvPr/>
        </p:nvSpPr>
        <p:spPr>
          <a:xfrm>
            <a:off x="6312275" y="2480100"/>
            <a:ext cx="314100" cy="1905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34"/>
          <p:cNvSpPr/>
          <p:nvPr/>
        </p:nvSpPr>
        <p:spPr>
          <a:xfrm>
            <a:off x="6312275" y="2670600"/>
            <a:ext cx="314100" cy="1905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34"/>
          <p:cNvSpPr/>
          <p:nvPr/>
        </p:nvSpPr>
        <p:spPr>
          <a:xfrm>
            <a:off x="6312275" y="3089363"/>
            <a:ext cx="314100" cy="1905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24" name="Google Shape;224;p34"/>
          <p:cNvCxnSpPr>
            <a:stCxn id="208" idx="3"/>
            <a:endCxn id="215" idx="0"/>
          </p:cNvCxnSpPr>
          <p:nvPr/>
        </p:nvCxnSpPr>
        <p:spPr>
          <a:xfrm flipH="1">
            <a:off x="3154336" y="2249349"/>
            <a:ext cx="1097400" cy="29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5" name="Google Shape;225;p34"/>
          <p:cNvCxnSpPr>
            <a:stCxn id="208" idx="4"/>
            <a:endCxn id="218" idx="0"/>
          </p:cNvCxnSpPr>
          <p:nvPr/>
        </p:nvCxnSpPr>
        <p:spPr>
          <a:xfrm flipH="1">
            <a:off x="4360600" y="2374913"/>
            <a:ext cx="196500" cy="14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6" name="Google Shape;226;p34"/>
          <p:cNvCxnSpPr>
            <a:stCxn id="208" idx="5"/>
            <a:endCxn id="221" idx="0"/>
          </p:cNvCxnSpPr>
          <p:nvPr/>
        </p:nvCxnSpPr>
        <p:spPr>
          <a:xfrm>
            <a:off x="4862464" y="2249349"/>
            <a:ext cx="1606800" cy="23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7" name="Google Shape;227;p34"/>
          <p:cNvSpPr/>
          <p:nvPr/>
        </p:nvSpPr>
        <p:spPr>
          <a:xfrm>
            <a:off x="3928900" y="3546038"/>
            <a:ext cx="863700" cy="857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</a:t>
            </a:r>
            <a:r>
              <a:rPr lang="en" sz="1100"/>
              <a:t>2</a:t>
            </a:r>
            <a:endParaRPr sz="1100"/>
          </a:p>
        </p:txBody>
      </p:sp>
      <p:sp>
        <p:nvSpPr>
          <p:cNvPr id="228" name="Google Shape;228;p34"/>
          <p:cNvSpPr/>
          <p:nvPr/>
        </p:nvSpPr>
        <p:spPr>
          <a:xfrm>
            <a:off x="6037475" y="3567663"/>
            <a:ext cx="863700" cy="857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</a:t>
            </a:r>
            <a:r>
              <a:rPr lang="en" sz="1100"/>
              <a:t>N</a:t>
            </a:r>
            <a:endParaRPr sz="1100"/>
          </a:p>
        </p:txBody>
      </p:sp>
      <p:cxnSp>
        <p:nvCxnSpPr>
          <p:cNvPr id="229" name="Google Shape;229;p34"/>
          <p:cNvCxnSpPr>
            <a:stCxn id="217" idx="2"/>
            <a:endCxn id="214" idx="0"/>
          </p:cNvCxnSpPr>
          <p:nvPr/>
        </p:nvCxnSpPr>
        <p:spPr>
          <a:xfrm>
            <a:off x="3154325" y="3339375"/>
            <a:ext cx="0" cy="22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0" name="Google Shape;230;p34"/>
          <p:cNvCxnSpPr>
            <a:endCxn id="227" idx="0"/>
          </p:cNvCxnSpPr>
          <p:nvPr/>
        </p:nvCxnSpPr>
        <p:spPr>
          <a:xfrm>
            <a:off x="4360750" y="3317738"/>
            <a:ext cx="0" cy="22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1" name="Google Shape;231;p34"/>
          <p:cNvCxnSpPr>
            <a:stCxn id="223" idx="2"/>
            <a:endCxn id="228" idx="0"/>
          </p:cNvCxnSpPr>
          <p:nvPr/>
        </p:nvCxnSpPr>
        <p:spPr>
          <a:xfrm>
            <a:off x="6469325" y="3279863"/>
            <a:ext cx="0" cy="28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2" name="Google Shape;232;p34"/>
          <p:cNvSpPr/>
          <p:nvPr/>
        </p:nvSpPr>
        <p:spPr>
          <a:xfrm>
            <a:off x="1596875" y="4568213"/>
            <a:ext cx="314100" cy="1905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34"/>
          <p:cNvSpPr/>
          <p:nvPr/>
        </p:nvSpPr>
        <p:spPr>
          <a:xfrm>
            <a:off x="1282775" y="4568213"/>
            <a:ext cx="314100" cy="1905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34"/>
          <p:cNvSpPr/>
          <p:nvPr/>
        </p:nvSpPr>
        <p:spPr>
          <a:xfrm>
            <a:off x="708425" y="4568213"/>
            <a:ext cx="314100" cy="1905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5" name="Google Shape;235;p34"/>
          <p:cNvCxnSpPr>
            <a:stCxn id="214" idx="4"/>
            <a:endCxn id="232" idx="3"/>
          </p:cNvCxnSpPr>
          <p:nvPr/>
        </p:nvCxnSpPr>
        <p:spPr>
          <a:xfrm rot="5400000">
            <a:off x="2413475" y="3922713"/>
            <a:ext cx="238500" cy="1243200"/>
          </a:xfrm>
          <a:prstGeom prst="bentConnector2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236" name="Google Shape;236;p34"/>
          <p:cNvCxnSpPr/>
          <p:nvPr/>
        </p:nvCxnSpPr>
        <p:spPr>
          <a:xfrm rot="5400000">
            <a:off x="3697925" y="3922563"/>
            <a:ext cx="238500" cy="1243500"/>
          </a:xfrm>
          <a:prstGeom prst="bentConnector2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237" name="Google Shape;237;p34"/>
          <p:cNvCxnSpPr/>
          <p:nvPr/>
        </p:nvCxnSpPr>
        <p:spPr>
          <a:xfrm rot="5400000">
            <a:off x="5787325" y="3922663"/>
            <a:ext cx="238500" cy="1243500"/>
          </a:xfrm>
          <a:prstGeom prst="bentConnector2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238" name="Google Shape;238;p34"/>
          <p:cNvCxnSpPr>
            <a:stCxn id="208" idx="2"/>
            <a:endCxn id="234" idx="1"/>
          </p:cNvCxnSpPr>
          <p:nvPr/>
        </p:nvCxnSpPr>
        <p:spPr>
          <a:xfrm flipH="1">
            <a:off x="708550" y="1946213"/>
            <a:ext cx="3416700" cy="2717400"/>
          </a:xfrm>
          <a:prstGeom prst="bentConnector3">
            <a:avLst>
              <a:gd fmla="val 106973" name="adj1"/>
            </a:avLst>
          </a:prstGeom>
          <a:noFill/>
          <a:ln cap="flat" cmpd="sng" w="19050">
            <a:solidFill>
              <a:schemeClr val="dk2"/>
            </a:solidFill>
            <a:prstDash val="dash"/>
            <a:round/>
            <a:headEnd len="med" w="med" type="triangle"/>
            <a:tailEnd len="med" w="med" type="none"/>
          </a:ln>
        </p:spPr>
      </p:cxnSp>
      <p:sp>
        <p:nvSpPr>
          <p:cNvPr id="239" name="Google Shape;239;p34"/>
          <p:cNvSpPr txBox="1"/>
          <p:nvPr>
            <p:ph type="title"/>
          </p:nvPr>
        </p:nvSpPr>
        <p:spPr>
          <a:xfrm>
            <a:off x="457200" y="205975"/>
            <a:ext cx="25923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DW model</a:t>
            </a:r>
            <a:endParaRPr/>
          </a:p>
        </p:txBody>
      </p:sp>
      <p:sp>
        <p:nvSpPr>
          <p:cNvPr id="240" name="Google Shape;240;p34"/>
          <p:cNvSpPr/>
          <p:nvPr/>
        </p:nvSpPr>
        <p:spPr>
          <a:xfrm>
            <a:off x="5634100" y="298400"/>
            <a:ext cx="196500" cy="10557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34"/>
          <p:cNvSpPr txBox="1"/>
          <p:nvPr/>
        </p:nvSpPr>
        <p:spPr>
          <a:xfrm>
            <a:off x="5868200" y="701225"/>
            <a:ext cx="1097400" cy="4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Tasks</a:t>
            </a:r>
            <a:endParaRPr/>
          </a:p>
        </p:txBody>
      </p:sp>
      <p:sp>
        <p:nvSpPr>
          <p:cNvPr id="242" name="Google Shape;242;p34"/>
          <p:cNvSpPr/>
          <p:nvPr/>
        </p:nvSpPr>
        <p:spPr>
          <a:xfrm>
            <a:off x="4596388" y="679963"/>
            <a:ext cx="314100" cy="1905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34"/>
          <p:cNvSpPr/>
          <p:nvPr/>
        </p:nvSpPr>
        <p:spPr>
          <a:xfrm>
            <a:off x="5115238" y="539413"/>
            <a:ext cx="314100" cy="1905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34"/>
          <p:cNvSpPr txBox="1"/>
          <p:nvPr/>
        </p:nvSpPr>
        <p:spPr>
          <a:xfrm>
            <a:off x="1452750" y="2541575"/>
            <a:ext cx="1477200" cy="4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 queue: 1</a:t>
            </a:r>
            <a:endParaRPr/>
          </a:p>
        </p:txBody>
      </p:sp>
      <p:sp>
        <p:nvSpPr>
          <p:cNvPr id="245" name="Google Shape;245;p34"/>
          <p:cNvSpPr txBox="1"/>
          <p:nvPr/>
        </p:nvSpPr>
        <p:spPr>
          <a:xfrm>
            <a:off x="3771263" y="2541575"/>
            <a:ext cx="392700" cy="4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246" name="Google Shape;246;p34"/>
          <p:cNvSpPr txBox="1"/>
          <p:nvPr/>
        </p:nvSpPr>
        <p:spPr>
          <a:xfrm>
            <a:off x="5868188" y="2486988"/>
            <a:ext cx="392700" cy="4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</a:t>
            </a:r>
            <a:endParaRPr/>
          </a:p>
        </p:txBody>
      </p:sp>
      <p:sp>
        <p:nvSpPr>
          <p:cNvPr id="247" name="Google Shape;247;p34"/>
          <p:cNvSpPr txBox="1"/>
          <p:nvPr/>
        </p:nvSpPr>
        <p:spPr>
          <a:xfrm>
            <a:off x="701225" y="4162925"/>
            <a:ext cx="1477200" cy="4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 queue</a:t>
            </a:r>
            <a:endParaRPr/>
          </a:p>
        </p:txBody>
      </p:sp>
      <p:sp>
        <p:nvSpPr>
          <p:cNvPr id="248" name="Google Shape;248;p34"/>
          <p:cNvSpPr/>
          <p:nvPr/>
        </p:nvSpPr>
        <p:spPr>
          <a:xfrm>
            <a:off x="4672588" y="380563"/>
            <a:ext cx="314100" cy="1905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34"/>
          <p:cNvSpPr txBox="1"/>
          <p:nvPr/>
        </p:nvSpPr>
        <p:spPr>
          <a:xfrm>
            <a:off x="2997275" y="2768213"/>
            <a:ext cx="706800" cy="2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  <p:sp>
        <p:nvSpPr>
          <p:cNvPr id="250" name="Google Shape;250;p34"/>
          <p:cNvSpPr txBox="1"/>
          <p:nvPr/>
        </p:nvSpPr>
        <p:spPr>
          <a:xfrm>
            <a:off x="4203700" y="2746625"/>
            <a:ext cx="706800" cy="2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  <p:sp>
        <p:nvSpPr>
          <p:cNvPr id="251" name="Google Shape;251;p34"/>
          <p:cNvSpPr txBox="1"/>
          <p:nvPr/>
        </p:nvSpPr>
        <p:spPr>
          <a:xfrm>
            <a:off x="6312275" y="2708700"/>
            <a:ext cx="706800" cy="2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queues?</a:t>
            </a:r>
            <a:endParaRPr/>
          </a:p>
        </p:txBody>
      </p:sp>
      <p:sp>
        <p:nvSpPr>
          <p:cNvPr id="257" name="Google Shape;257;p35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Flow control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If D. is faster than W., queue is a buffer but…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/>
              <a:t>q</a:t>
            </a:r>
            <a:r>
              <a:rPr lang="en"/>
              <a:t>ueue MUST be thread-safe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Could use </a:t>
            </a:r>
            <a:r>
              <a:rPr i="1" lang="en">
                <a:latin typeface="Courier New"/>
                <a:ea typeface="Courier New"/>
                <a:cs typeface="Courier New"/>
                <a:sym typeface="Courier New"/>
              </a:rPr>
              <a:t>ListBuffer</a:t>
            </a:r>
            <a:r>
              <a:rPr lang="en"/>
              <a:t> -- but not thread-safe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Instead use synchronized </a:t>
            </a:r>
            <a:r>
              <a:rPr i="1" lang="en">
                <a:latin typeface="Courier New"/>
                <a:ea typeface="Courier New"/>
                <a:cs typeface="Courier New"/>
                <a:sym typeface="Courier New"/>
              </a:rPr>
              <a:t>ListBuffer</a:t>
            </a:r>
            <a:r>
              <a:rPr lang="en"/>
              <a:t> =&gt;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</a:t>
            </a:r>
            <a:r>
              <a:rPr lang="en"/>
              <a:t>.k.a., </a:t>
            </a:r>
            <a:r>
              <a:rPr i="1" lang="en">
                <a:latin typeface="Courier New"/>
                <a:ea typeface="Courier New"/>
                <a:cs typeface="Courier New"/>
                <a:sym typeface="Courier New"/>
              </a:rPr>
              <a:t>Mailbox</a:t>
            </a:r>
            <a:endParaRPr i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Dispatcher design</a:t>
            </a:r>
            <a:endParaRPr/>
          </a:p>
        </p:txBody>
      </p:sp>
      <p:sp>
        <p:nvSpPr>
          <p:cNvPr id="263" name="Google Shape;263;p36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Dispatching could become bottleneck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Tasks handed out merely reference work -- they are not the work themselves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They do not contain lots of data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 fact, want to avoid large data transfers, why?</a:t>
            </a:r>
            <a:endParaRPr/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Increased latency, for Amdahl’s law, increases </a:t>
            </a:r>
            <a:r>
              <a:rPr i="1" lang="en"/>
              <a:t>s</a:t>
            </a:r>
            <a:r>
              <a:rPr lang="en"/>
              <a:t>.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Threads</a:t>
            </a:r>
            <a:endParaRPr/>
          </a:p>
        </p:txBody>
      </p:sp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Large, diverse topic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Affects many system aspects from…</a:t>
            </a:r>
            <a:endParaRPr/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Hardware design to web design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Different implementations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ParaScale project</a:t>
            </a:r>
            <a:endParaRPr baseline="30000"/>
          </a:p>
        </p:txBody>
      </p:sp>
      <p:sp>
        <p:nvSpPr>
          <p:cNvPr id="269" name="Google Shape;269;p37"/>
          <p:cNvSpPr txBox="1"/>
          <p:nvPr>
            <p:ph idx="1" type="body"/>
          </p:nvPr>
        </p:nvSpPr>
        <p:spPr>
          <a:xfrm>
            <a:off x="457200" y="1200150"/>
            <a:ext cx="8229600" cy="35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Original Scala codes written by me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Two distinct but related packages:</a:t>
            </a:r>
            <a:endParaRPr/>
          </a:p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AutoNum type="arabicParenR"/>
            </a:pPr>
            <a:r>
              <a:rPr lang="en"/>
              <a:t>ParaScala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arenR"/>
            </a:pPr>
            <a:r>
              <a:rPr lang="en"/>
              <a:t>ParaBond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We study these for remainder of semester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ParaScale package</a:t>
            </a:r>
            <a:endParaRPr baseline="30000"/>
          </a:p>
        </p:txBody>
      </p:sp>
      <p:sp>
        <p:nvSpPr>
          <p:cNvPr id="275" name="Google Shape;275;p38"/>
          <p:cNvSpPr txBox="1"/>
          <p:nvPr>
            <p:ph idx="1" type="body"/>
          </p:nvPr>
        </p:nvSpPr>
        <p:spPr>
          <a:xfrm>
            <a:off x="457200" y="1200150"/>
            <a:ext cx="8229600" cy="35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Instructional codes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Demonstrates…</a:t>
            </a:r>
            <a:endParaRPr/>
          </a:p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AutoNum type="arabicParenR"/>
            </a:pPr>
            <a:r>
              <a:rPr lang="en"/>
              <a:t>Threads, actors, futures, parallel collections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arenR"/>
            </a:pPr>
            <a:r>
              <a:rPr lang="en"/>
              <a:t>DW pattern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6" name="Google Shape;27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7425" y="504625"/>
            <a:ext cx="1018700" cy="2600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ParaBond package</a:t>
            </a:r>
            <a:endParaRPr/>
          </a:p>
        </p:txBody>
      </p:sp>
      <p:sp>
        <p:nvSpPr>
          <p:cNvPr id="282" name="Google Shape;282;p39"/>
          <p:cNvSpPr txBox="1"/>
          <p:nvPr>
            <p:ph idx="1" type="body"/>
          </p:nvPr>
        </p:nvSpPr>
        <p:spPr>
          <a:xfrm>
            <a:off x="457200" y="1200150"/>
            <a:ext cx="8229600" cy="277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Research codes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Demonstrates...</a:t>
            </a:r>
            <a:endParaRPr/>
          </a:p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AutoNum type="arabicParenR"/>
            </a:pPr>
            <a:r>
              <a:rPr lang="en"/>
              <a:t>NoSQL database: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arenR"/>
            </a:pPr>
            <a:r>
              <a:rPr lang="en"/>
              <a:t>Bond portfolio valuation using </a:t>
            </a:r>
            <a:r>
              <a:rPr i="1" lang="en"/>
              <a:t>scale-up</a:t>
            </a:r>
            <a:r>
              <a:rPr lang="en"/>
              <a:t> -- parallel collections and mapreduce futures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3" name="Google Shape;283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1838" y="504625"/>
            <a:ext cx="1029975" cy="26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71800" y="2417388"/>
            <a:ext cx="1447800" cy="428625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39"/>
          <p:cNvSpPr txBox="1"/>
          <p:nvPr/>
        </p:nvSpPr>
        <p:spPr>
          <a:xfrm>
            <a:off x="457200" y="4350275"/>
            <a:ext cx="7691400" cy="4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1. </a:t>
            </a:r>
            <a:r>
              <a:rPr lang="en">
                <a:solidFill>
                  <a:schemeClr val="dk1"/>
                </a:solidFill>
              </a:rPr>
              <a:t>A</a:t>
            </a:r>
            <a:r>
              <a:rPr lang="en">
                <a:solidFill>
                  <a:schemeClr val="dk1"/>
                </a:solidFill>
              </a:rPr>
              <a:t>s of 30 Jan 2019 </a:t>
            </a:r>
            <a:r>
              <a:rPr lang="en"/>
              <a:t>a</a:t>
            </a:r>
            <a:r>
              <a:rPr lang="en"/>
              <a:t>ccording to KDnuggets, </a:t>
            </a:r>
            <a:r>
              <a:rPr lang="en" u="sng">
                <a:solidFill>
                  <a:schemeClr val="hlink"/>
                </a:solidFill>
                <a:hlinkClick r:id="rId5"/>
              </a:rPr>
              <a:t>“Top NoSQL Database Engines,”</a:t>
            </a:r>
            <a:r>
              <a:rPr lang="en"/>
              <a:t> MongoDB remains the dominant NoSQL database. 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ParaBond extension</a:t>
            </a:r>
            <a:endParaRPr/>
          </a:p>
        </p:txBody>
      </p:sp>
      <p:sp>
        <p:nvSpPr>
          <p:cNvPr id="291" name="Google Shape;291;p40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You’re going to </a:t>
            </a:r>
            <a:r>
              <a:rPr i="1" lang="en"/>
              <a:t>scale-out</a:t>
            </a:r>
            <a:r>
              <a:rPr lang="en"/>
              <a:t> ParaBond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Exploit DW using futures &amp; remote actors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Need small cluster configuration -- TBD later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ParaScale thread code examples #1</a:t>
            </a:r>
            <a:endParaRPr/>
          </a:p>
        </p:txBody>
      </p:sp>
      <p:sp>
        <p:nvSpPr>
          <p:cNvPr id="297" name="Google Shape;297;p41"/>
          <p:cNvSpPr txBox="1"/>
          <p:nvPr>
            <p:ph idx="1" type="body"/>
          </p:nvPr>
        </p:nvSpPr>
        <p:spPr>
          <a:xfrm>
            <a:off x="457200" y="1200150"/>
            <a:ext cx="8229600" cy="284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See package: </a:t>
            </a:r>
            <a:r>
              <a:rPr lang="en" sz="2800">
                <a:latin typeface="Courier New"/>
                <a:ea typeface="Courier New"/>
                <a:cs typeface="Courier New"/>
                <a:sym typeface="Courier New"/>
              </a:rPr>
              <a:t>parascale.thread.basic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800">
                <a:latin typeface="Courier New"/>
                <a:ea typeface="Courier New"/>
                <a:cs typeface="Courier New"/>
                <a:sym typeface="Courier New"/>
              </a:rPr>
              <a:t>ParentWithThread.scala</a:t>
            </a:r>
            <a:r>
              <a:rPr lang="en"/>
              <a:t> -- parent thread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800">
                <a:latin typeface="Courier New"/>
                <a:ea typeface="Courier New"/>
                <a:cs typeface="Courier New"/>
                <a:sym typeface="Courier New"/>
              </a:rPr>
              <a:t>ChildThread.scala</a:t>
            </a:r>
            <a:r>
              <a:rPr lang="en"/>
              <a:t> -- child thread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Study </a:t>
            </a:r>
            <a:r>
              <a:rPr lang="en" sz="2800">
                <a:latin typeface="Courier New"/>
                <a:ea typeface="Courier New"/>
                <a:cs typeface="Courier New"/>
                <a:sym typeface="Courier New"/>
              </a:rPr>
              <a:t>ParentWithThread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Run </a:t>
            </a:r>
            <a:r>
              <a:rPr lang="en" sz="2800">
                <a:latin typeface="Courier New"/>
                <a:ea typeface="Courier New"/>
                <a:cs typeface="Courier New"/>
                <a:sym typeface="Courier New"/>
              </a:rPr>
              <a:t>ParentWithThread</a:t>
            </a:r>
            <a:r>
              <a:rPr lang="en"/>
              <a:t> to see results. </a:t>
            </a:r>
            <a:r>
              <a:rPr baseline="30000" lang="en"/>
              <a:t>1</a:t>
            </a:r>
            <a:endParaRPr baseline="30000"/>
          </a:p>
        </p:txBody>
      </p:sp>
      <p:sp>
        <p:nvSpPr>
          <p:cNvPr id="298" name="Google Shape;298;p41"/>
          <p:cNvSpPr txBox="1"/>
          <p:nvPr/>
        </p:nvSpPr>
        <p:spPr>
          <a:xfrm>
            <a:off x="514475" y="4595550"/>
            <a:ext cx="6352800" cy="4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Right-click on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ParentWithThread.scala</a:t>
            </a:r>
            <a:r>
              <a:rPr lang="en"/>
              <a:t> &gt; Run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ParaScale thread code examples #2</a:t>
            </a:r>
            <a:endParaRPr/>
          </a:p>
        </p:txBody>
      </p:sp>
      <p:sp>
        <p:nvSpPr>
          <p:cNvPr id="304" name="Google Shape;304;p42"/>
          <p:cNvSpPr txBox="1"/>
          <p:nvPr>
            <p:ph idx="1" type="body"/>
          </p:nvPr>
        </p:nvSpPr>
        <p:spPr>
          <a:xfrm>
            <a:off x="457200" y="1200150"/>
            <a:ext cx="8229600" cy="284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See package: </a:t>
            </a:r>
            <a:r>
              <a:rPr lang="en" sz="2800">
                <a:latin typeface="Courier New"/>
                <a:ea typeface="Courier New"/>
                <a:cs typeface="Courier New"/>
                <a:sym typeface="Courier New"/>
              </a:rPr>
              <a:t>parascale.thread.basic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800">
                <a:latin typeface="Courier New"/>
                <a:ea typeface="Courier New"/>
                <a:cs typeface="Courier New"/>
                <a:sym typeface="Courier New"/>
              </a:rPr>
              <a:t>ParentWithRunnable.scala</a:t>
            </a:r>
            <a:r>
              <a:rPr lang="en"/>
              <a:t> -- parent thread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800">
                <a:latin typeface="Courier New"/>
                <a:ea typeface="Courier New"/>
                <a:cs typeface="Courier New"/>
                <a:sym typeface="Courier New"/>
              </a:rPr>
              <a:t>ChildRunnable.scala</a:t>
            </a:r>
            <a:r>
              <a:rPr lang="en" sz="2800"/>
              <a:t> -- child runnable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Study </a:t>
            </a:r>
            <a:r>
              <a:rPr lang="en" sz="2800">
                <a:latin typeface="Courier New"/>
                <a:ea typeface="Courier New"/>
                <a:cs typeface="Courier New"/>
                <a:sym typeface="Courier New"/>
              </a:rPr>
              <a:t>ParentWithRunnable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Run </a:t>
            </a:r>
            <a:r>
              <a:rPr lang="en" sz="2800">
                <a:latin typeface="Courier New"/>
                <a:ea typeface="Courier New"/>
                <a:cs typeface="Courier New"/>
                <a:sym typeface="Courier New"/>
              </a:rPr>
              <a:t>ParentWithRunnmable</a:t>
            </a:r>
            <a:r>
              <a:rPr lang="en"/>
              <a:t> to see results.</a:t>
            </a:r>
            <a:endParaRPr baseline="300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ParaScale thread code examples #1</a:t>
            </a:r>
            <a:endParaRPr/>
          </a:p>
        </p:txBody>
      </p:sp>
      <p:sp>
        <p:nvSpPr>
          <p:cNvPr id="310" name="Google Shape;310;p43"/>
          <p:cNvSpPr txBox="1"/>
          <p:nvPr>
            <p:ph idx="1" type="body"/>
          </p:nvPr>
        </p:nvSpPr>
        <p:spPr>
          <a:xfrm>
            <a:off x="457200" y="1200150"/>
            <a:ext cx="8229600" cy="284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See package: </a:t>
            </a:r>
            <a:r>
              <a:rPr lang="en" sz="2800"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" sz="2800">
                <a:latin typeface="Courier New"/>
                <a:ea typeface="Courier New"/>
                <a:cs typeface="Courier New"/>
                <a:sym typeface="Courier New"/>
              </a:rPr>
              <a:t>arascale.thread.basic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800">
                <a:latin typeface="Courier New"/>
                <a:ea typeface="Courier New"/>
                <a:cs typeface="Courier New"/>
                <a:sym typeface="Courier New"/>
              </a:rPr>
              <a:t>ParentWithThread.scala</a:t>
            </a:r>
            <a:r>
              <a:rPr lang="en"/>
              <a:t> -- parent thread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800">
                <a:latin typeface="Courier New"/>
                <a:ea typeface="Courier New"/>
                <a:cs typeface="Courier New"/>
                <a:sym typeface="Courier New"/>
              </a:rPr>
              <a:t>ChildThread.scala</a:t>
            </a:r>
            <a:r>
              <a:rPr lang="en"/>
              <a:t> -- child thread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Study </a:t>
            </a:r>
            <a:r>
              <a:rPr lang="en" sz="2800">
                <a:latin typeface="Courier New"/>
                <a:ea typeface="Courier New"/>
                <a:cs typeface="Courier New"/>
                <a:sym typeface="Courier New"/>
              </a:rPr>
              <a:t>ParentWithThread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Run </a:t>
            </a:r>
            <a:r>
              <a:rPr lang="en" sz="2800">
                <a:latin typeface="Courier New"/>
                <a:ea typeface="Courier New"/>
                <a:cs typeface="Courier New"/>
                <a:sym typeface="Courier New"/>
              </a:rPr>
              <a:t>ParentWithThread</a:t>
            </a:r>
            <a:r>
              <a:rPr lang="en"/>
              <a:t> to see results. </a:t>
            </a:r>
            <a:r>
              <a:rPr baseline="30000" lang="en"/>
              <a:t>1</a:t>
            </a:r>
            <a:endParaRPr baseline="30000"/>
          </a:p>
        </p:txBody>
      </p:sp>
      <p:sp>
        <p:nvSpPr>
          <p:cNvPr id="311" name="Google Shape;311;p43"/>
          <p:cNvSpPr txBox="1"/>
          <p:nvPr/>
        </p:nvSpPr>
        <p:spPr>
          <a:xfrm>
            <a:off x="514475" y="4595550"/>
            <a:ext cx="6352800" cy="4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Right-click on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ParentWithThread.scala</a:t>
            </a:r>
            <a:r>
              <a:rPr lang="en"/>
              <a:t> &gt; Run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ParaScale thread code examples #2</a:t>
            </a:r>
            <a:endParaRPr/>
          </a:p>
        </p:txBody>
      </p:sp>
      <p:sp>
        <p:nvSpPr>
          <p:cNvPr id="317" name="Google Shape;317;p44"/>
          <p:cNvSpPr txBox="1"/>
          <p:nvPr>
            <p:ph idx="1" type="body"/>
          </p:nvPr>
        </p:nvSpPr>
        <p:spPr>
          <a:xfrm>
            <a:off x="457200" y="1200150"/>
            <a:ext cx="8229600" cy="284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See package: </a:t>
            </a:r>
            <a:r>
              <a:rPr lang="en" sz="2800">
                <a:latin typeface="Courier New"/>
                <a:ea typeface="Courier New"/>
                <a:cs typeface="Courier New"/>
                <a:sym typeface="Courier New"/>
              </a:rPr>
              <a:t>parascale.thread.basic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800">
                <a:latin typeface="Courier New"/>
                <a:ea typeface="Courier New"/>
                <a:cs typeface="Courier New"/>
                <a:sym typeface="Courier New"/>
              </a:rPr>
              <a:t>ParentWithRunnable.scala</a:t>
            </a:r>
            <a:r>
              <a:rPr lang="en"/>
              <a:t> -- parent thread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800">
                <a:latin typeface="Courier New"/>
                <a:ea typeface="Courier New"/>
                <a:cs typeface="Courier New"/>
                <a:sym typeface="Courier New"/>
              </a:rPr>
              <a:t>ChildRunnable.scala</a:t>
            </a:r>
            <a:r>
              <a:rPr lang="en" sz="2800"/>
              <a:t> -- child runnable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Study </a:t>
            </a:r>
            <a:r>
              <a:rPr lang="en" sz="2800">
                <a:latin typeface="Courier New"/>
                <a:ea typeface="Courier New"/>
                <a:cs typeface="Courier New"/>
                <a:sym typeface="Courier New"/>
              </a:rPr>
              <a:t>ParentWithRunnable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Run </a:t>
            </a:r>
            <a:r>
              <a:rPr lang="en" sz="2800">
                <a:latin typeface="Courier New"/>
                <a:ea typeface="Courier New"/>
                <a:cs typeface="Courier New"/>
                <a:sym typeface="Courier New"/>
              </a:rPr>
              <a:t>ParentWithRunnmable</a:t>
            </a:r>
            <a:r>
              <a:rPr lang="en"/>
              <a:t> to see results.</a:t>
            </a:r>
            <a:endParaRPr baseline="300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323" name="Google Shape;323;p45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Threads are basis of </a:t>
            </a:r>
            <a:r>
              <a:rPr i="1" lang="en" sz="2400"/>
              <a:t>all</a:t>
            </a:r>
            <a:r>
              <a:rPr lang="en" sz="2400"/>
              <a:t> JVM parallelism.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Green threads managed by JVM.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Hyperthreads managed by hardware.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Starting threads is easy.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Synchronizing threads pose concurrency hazards.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DW is powerful pattern for parallel processing.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Actors are concurrent objects dependent on threads.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ParaScale codes used for instruction and research.</a:t>
            </a:r>
            <a:endParaRPr sz="24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Tasks to do this week</a:t>
            </a:r>
            <a:endParaRPr/>
          </a:p>
        </p:txBody>
      </p:sp>
      <p:sp>
        <p:nvSpPr>
          <p:cNvPr id="329" name="Google Shape;329;p46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AutoNum type="arabicPeriod"/>
            </a:pPr>
            <a:r>
              <a:rPr lang="en"/>
              <a:t>Work on forum question #3 in Piazza.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"/>
              <a:t>Complete Lab #3.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46"/>
          <p:cNvSpPr txBox="1"/>
          <p:nvPr/>
        </p:nvSpPr>
        <p:spPr>
          <a:xfrm>
            <a:off x="4069525" y="1789050"/>
            <a:ext cx="3933300" cy="4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due </a:t>
            </a:r>
            <a:r>
              <a:rPr i="1" lang="en"/>
              <a:t>this</a:t>
            </a:r>
            <a:r>
              <a:rPr lang="en"/>
              <a:t> week -- see Assignments in iLearn.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Thread definition</a:t>
            </a:r>
            <a:endParaRPr/>
          </a:p>
        </p:txBody>
      </p:sp>
      <p:sp>
        <p:nvSpPr>
          <p:cNvPr id="53" name="Google Shape;53;p11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Def. </a:t>
            </a:r>
            <a:r>
              <a:rPr i="1" lang="en"/>
              <a:t>Single stream of execution</a:t>
            </a:r>
            <a:endParaRPr i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Hyperthreads =&gt; managed by hardware/OS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>
                <a:solidFill>
                  <a:srgbClr val="00E900"/>
                </a:solidFill>
                <a:latin typeface="Impact"/>
                <a:ea typeface="Impact"/>
                <a:cs typeface="Impact"/>
                <a:sym typeface="Impact"/>
              </a:rPr>
              <a:t>Green</a:t>
            </a:r>
            <a:r>
              <a:rPr lang="en"/>
              <a:t> threads =&gt; managed by JVM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Basis of </a:t>
            </a:r>
            <a:r>
              <a:rPr i="1" lang="en"/>
              <a:t>all</a:t>
            </a:r>
            <a:r>
              <a:rPr lang="en"/>
              <a:t> JVM parallelism: threads underly…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Actors, futures, parallel collections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time</a:t>
            </a:r>
            <a:endParaRPr/>
          </a:p>
        </p:txBody>
      </p:sp>
      <p:sp>
        <p:nvSpPr>
          <p:cNvPr id="336" name="Google Shape;336;p47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Actors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Threads pros</a:t>
            </a:r>
            <a:r>
              <a:rPr lang="en"/>
              <a:t> &amp; cons</a:t>
            </a:r>
            <a:endParaRPr/>
          </a:p>
        </p:txBody>
      </p:sp>
      <p:sp>
        <p:nvSpPr>
          <p:cNvPr id="59" name="Google Shape;59;p12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Upsides:</a:t>
            </a:r>
            <a:endParaRPr/>
          </a:p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AutoNum type="arabicParenR"/>
            </a:pPr>
            <a:r>
              <a:rPr lang="en"/>
              <a:t>Very easy to start: can </a:t>
            </a:r>
            <a:r>
              <a:rPr i="1" lang="en"/>
              <a:t>scale-up</a:t>
            </a:r>
            <a:endParaRPr i="1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arenR"/>
            </a:pPr>
            <a:r>
              <a:rPr lang="en"/>
              <a:t>Portable wherever there’s a JVM.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Downsides: </a:t>
            </a:r>
            <a:endParaRPr/>
          </a:p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AutoNum type="arabicParenR"/>
            </a:pPr>
            <a:r>
              <a:rPr lang="en"/>
              <a:t>Dependent on shared memory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arenR"/>
            </a:pPr>
            <a:r>
              <a:rPr lang="en"/>
              <a:t>Can’t cross JVM boundaries: can’t </a:t>
            </a:r>
            <a:r>
              <a:rPr i="1" lang="en"/>
              <a:t>scale-out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Communication</a:t>
            </a:r>
            <a:endParaRPr/>
          </a:p>
        </p:txBody>
      </p:sp>
      <p:sp>
        <p:nvSpPr>
          <p:cNvPr id="65" name="Google Shape;65;p13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Threads </a:t>
            </a:r>
            <a:r>
              <a:rPr i="1" lang="en"/>
              <a:t>must</a:t>
            </a:r>
            <a:r>
              <a:rPr lang="en"/>
              <a:t> share info -- </a:t>
            </a:r>
            <a:r>
              <a:rPr i="1" lang="en"/>
              <a:t>eventually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App not done until all its threads finish.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Leads to need for </a:t>
            </a:r>
            <a:r>
              <a:rPr i="1" lang="en"/>
              <a:t>synchronization</a:t>
            </a:r>
            <a:r>
              <a:rPr lang="en"/>
              <a:t>.</a:t>
            </a:r>
            <a:endParaRPr/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E.g., need to wait for thread to finish work and send back results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Synchronization &amp; tradeoffs</a:t>
            </a:r>
            <a:endParaRPr/>
          </a:p>
        </p:txBody>
      </p:sp>
      <p:graphicFrame>
        <p:nvGraphicFramePr>
          <p:cNvPr id="71" name="Google Shape;71;p14"/>
          <p:cNvGraphicFramePr/>
          <p:nvPr/>
        </p:nvGraphicFramePr>
        <p:xfrm>
          <a:off x="457200" y="1542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{D49E4A63-5D23-49A4-A528-91E5DBE38A32}</a:tableStyleId>
              </a:tblPr>
              <a:tblGrid>
                <a:gridCol w="2214325"/>
                <a:gridCol w="1508425"/>
                <a:gridCol w="43604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Method</a:t>
                      </a:r>
                      <a:endParaRPr b="1"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Upside</a:t>
                      </a:r>
                      <a:endParaRPr b="1"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Downside</a:t>
                      </a:r>
                      <a:endParaRPr b="1" sz="18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Polling</a:t>
                      </a:r>
                      <a:endParaRPr sz="18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Simple</a:t>
                      </a:r>
                      <a:endParaRPr sz="18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Inefficient</a:t>
                      </a:r>
                      <a:endParaRPr sz="18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Semaphores </a:t>
                      </a:r>
                      <a:r>
                        <a:rPr baseline="30000" lang="en" sz="1800"/>
                        <a:t>1</a:t>
                      </a:r>
                      <a:endParaRPr baseline="30000"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Efficient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Unstructured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Message passing</a:t>
                      </a:r>
                      <a:endParaRPr sz="18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Elegant</a:t>
                      </a:r>
                      <a:endParaRPr sz="18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Costly: high communication latency</a:t>
                      </a:r>
                      <a:endParaRPr sz="18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Callbacks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Cheap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“Who’s calling?”, “Why?”</a:t>
                      </a:r>
                      <a:endParaRPr sz="1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72" name="Google Shape;72;p14"/>
          <p:cNvSpPr txBox="1"/>
          <p:nvPr/>
        </p:nvSpPr>
        <p:spPr>
          <a:xfrm>
            <a:off x="499200" y="4170450"/>
            <a:ext cx="80832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Method used inherently by JVM; all other methods coded by programmer or Java library.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Semaphore</a:t>
            </a:r>
            <a:endParaRPr/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063378"/>
            <a:ext cx="6954962" cy="377532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9" name="Google Shape;79;p15"/>
          <p:cNvCxnSpPr/>
          <p:nvPr/>
        </p:nvCxnSpPr>
        <p:spPr>
          <a:xfrm rot="10800000">
            <a:off x="4700700" y="2169950"/>
            <a:ext cx="2619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0" name="Google Shape;80;p15"/>
          <p:cNvSpPr/>
          <p:nvPr/>
        </p:nvSpPr>
        <p:spPr>
          <a:xfrm>
            <a:off x="2329625" y="2274650"/>
            <a:ext cx="261750" cy="170150"/>
          </a:xfrm>
          <a:custGeom>
            <a:rect b="b" l="l" r="r" t="t"/>
            <a:pathLst>
              <a:path extrusionOk="0" h="6806" w="10470">
                <a:moveTo>
                  <a:pt x="0" y="6806"/>
                </a:moveTo>
                <a:cubicBezTo>
                  <a:pt x="1745" y="5672"/>
                  <a:pt x="8725" y="1134"/>
                  <a:pt x="10470" y="0"/>
                </a:cubicBez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cxnSp>
        <p:nvCxnSpPr>
          <p:cNvPr id="81" name="Google Shape;81;p15"/>
          <p:cNvCxnSpPr/>
          <p:nvPr/>
        </p:nvCxnSpPr>
        <p:spPr>
          <a:xfrm flipH="1">
            <a:off x="2892300" y="3059925"/>
            <a:ext cx="13200" cy="274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82" name="Google Shape;82;p15"/>
          <p:cNvCxnSpPr/>
          <p:nvPr/>
        </p:nvCxnSpPr>
        <p:spPr>
          <a:xfrm>
            <a:off x="2892400" y="3334775"/>
            <a:ext cx="1806000" cy="13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83" name="Google Shape;83;p15"/>
          <p:cNvCxnSpPr/>
          <p:nvPr/>
        </p:nvCxnSpPr>
        <p:spPr>
          <a:xfrm flipH="1" rot="10800000">
            <a:off x="4696200" y="3072875"/>
            <a:ext cx="13200" cy="261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pic>
        <p:nvPicPr>
          <p:cNvPr id="84" name="Google Shape;8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57373" y="742650"/>
            <a:ext cx="866425" cy="1155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96624" y="1289550"/>
            <a:ext cx="866425" cy="1155248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5"/>
          <p:cNvSpPr txBox="1"/>
          <p:nvPr/>
        </p:nvSpPr>
        <p:spPr>
          <a:xfrm>
            <a:off x="5096038" y="334950"/>
            <a:ext cx="2189100" cy="4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Marist campus</a:t>
            </a:r>
            <a:endParaRPr/>
          </a:p>
        </p:txBody>
      </p:sp>
      <p:sp>
        <p:nvSpPr>
          <p:cNvPr id="87" name="Google Shape;87;p15"/>
          <p:cNvSpPr txBox="1"/>
          <p:nvPr/>
        </p:nvSpPr>
        <p:spPr>
          <a:xfrm>
            <a:off x="457188" y="122050"/>
            <a:ext cx="2189100" cy="4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Real world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Tunnel</a:t>
            </a:r>
            <a:endParaRPr/>
          </a:p>
        </p:txBody>
      </p:sp>
      <p:sp>
        <p:nvSpPr>
          <p:cNvPr id="93" name="Google Shape;93;p16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Allows exactly one car at a time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I.e., car requires </a:t>
            </a:r>
            <a:r>
              <a:rPr i="1" lang="en"/>
              <a:t>mutually exclusive access</a:t>
            </a:r>
            <a:endParaRPr i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Tunnel c</a:t>
            </a:r>
            <a:r>
              <a:rPr lang="en"/>
              <a:t>alled </a:t>
            </a:r>
            <a:r>
              <a:rPr i="1" lang="en"/>
              <a:t>critical region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