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4" r:id="rId5"/>
    <p:sldId id="258"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9"/>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0BFA00-6F52-4995-91BE-965ABA1E0387}"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AFDEE70B-9432-4887-A420-38F59FA77256}">
      <dgm:prSet custT="1"/>
      <dgm:spPr/>
      <dgm:t>
        <a:bodyPr/>
        <a:lstStyle/>
        <a:p>
          <a:pPr>
            <a:lnSpc>
              <a:spcPct val="100000"/>
            </a:lnSpc>
          </a:pPr>
          <a:r>
            <a:rPr lang="en-US" sz="2800" dirty="0"/>
            <a:t>The videogame industry has shown a great need for accurate sales data. This project aims to explore how a study of a variety of variables can help to predict the videogame sales. </a:t>
          </a:r>
        </a:p>
      </dgm:t>
    </dgm:pt>
    <dgm:pt modelId="{EB720310-85D1-4D7B-9F03-4D35B8586DA5}" type="parTrans" cxnId="{F30897C4-34E4-4AEF-B74D-1CF39DD79961}">
      <dgm:prSet/>
      <dgm:spPr/>
      <dgm:t>
        <a:bodyPr/>
        <a:lstStyle/>
        <a:p>
          <a:endParaRPr lang="en-US"/>
        </a:p>
      </dgm:t>
    </dgm:pt>
    <dgm:pt modelId="{45100DFA-7DDD-4785-B681-18F6E130636A}" type="sibTrans" cxnId="{F30897C4-34E4-4AEF-B74D-1CF39DD79961}">
      <dgm:prSet/>
      <dgm:spPr/>
      <dgm:t>
        <a:bodyPr/>
        <a:lstStyle/>
        <a:p>
          <a:endParaRPr lang="en-US"/>
        </a:p>
      </dgm:t>
    </dgm:pt>
    <dgm:pt modelId="{77E62E56-90E6-4B2E-9B74-AC04F0D7FE5C}">
      <dgm:prSet custT="1"/>
      <dgm:spPr/>
      <dgm:t>
        <a:bodyPr/>
        <a:lstStyle/>
        <a:p>
          <a:pPr>
            <a:lnSpc>
              <a:spcPct val="100000"/>
            </a:lnSpc>
          </a:pPr>
          <a:r>
            <a:rPr lang="en-US" sz="2400" dirty="0"/>
            <a:t>- Our hypothesis is that the sales are related to publisher, platform, genre, critic score, or a combination of all of the above.</a:t>
          </a:r>
        </a:p>
        <a:p>
          <a:pPr>
            <a:lnSpc>
              <a:spcPct val="100000"/>
            </a:lnSpc>
          </a:pPr>
          <a:r>
            <a:rPr lang="en-US" sz="2400" dirty="0"/>
            <a:t>- Dataset includes more than 7000 games.</a:t>
          </a:r>
        </a:p>
        <a:p>
          <a:pPr>
            <a:lnSpc>
              <a:spcPct val="100000"/>
            </a:lnSpc>
          </a:pPr>
          <a:r>
            <a:rPr lang="en-US" sz="2400" dirty="0"/>
            <a:t>If this model can accurately predict game sales in 2016, such a model could prove useful to forecast sales in future years.</a:t>
          </a:r>
        </a:p>
      </dgm:t>
    </dgm:pt>
    <dgm:pt modelId="{710A6EBE-C936-473A-A3DC-553EE26CAC35}" type="sibTrans" cxnId="{5C9F15F0-3A15-45C5-AA97-47252515CFF5}">
      <dgm:prSet/>
      <dgm:spPr/>
      <dgm:t>
        <a:bodyPr/>
        <a:lstStyle/>
        <a:p>
          <a:endParaRPr lang="en-US"/>
        </a:p>
      </dgm:t>
    </dgm:pt>
    <dgm:pt modelId="{9A6F3A27-F449-4E8E-89E2-C244253E97E5}" type="parTrans" cxnId="{5C9F15F0-3A15-45C5-AA97-47252515CFF5}">
      <dgm:prSet/>
      <dgm:spPr/>
      <dgm:t>
        <a:bodyPr/>
        <a:lstStyle/>
        <a:p>
          <a:endParaRPr lang="en-US"/>
        </a:p>
      </dgm:t>
    </dgm:pt>
    <dgm:pt modelId="{ED474A9F-7025-46C3-8E10-9766B29A2385}" type="pres">
      <dgm:prSet presAssocID="{D40BFA00-6F52-4995-91BE-965ABA1E0387}" presName="root" presStyleCnt="0">
        <dgm:presLayoutVars>
          <dgm:dir/>
          <dgm:resizeHandles val="exact"/>
        </dgm:presLayoutVars>
      </dgm:prSet>
      <dgm:spPr/>
    </dgm:pt>
    <dgm:pt modelId="{E9499189-B8E2-412E-A835-F8442E2F3EE2}" type="pres">
      <dgm:prSet presAssocID="{AFDEE70B-9432-4887-A420-38F59FA77256}" presName="compNode" presStyleCnt="0"/>
      <dgm:spPr/>
    </dgm:pt>
    <dgm:pt modelId="{D3898464-4F08-4C65-80CB-D7F7A23DD418}" type="pres">
      <dgm:prSet presAssocID="{AFDEE70B-9432-4887-A420-38F59FA77256}" presName="bgRect" presStyleLbl="bgShp" presStyleIdx="0" presStyleCnt="2" custScaleY="401166" custLinFactNeighborY="11283"/>
      <dgm:spPr/>
    </dgm:pt>
    <dgm:pt modelId="{4B450120-7953-4BEB-82DF-BB1194B7B2F6}" type="pres">
      <dgm:prSet presAssocID="{AFDEE70B-9432-4887-A420-38F59FA772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BFD0F93-0C94-448F-AC07-0D0B62E94913}" type="pres">
      <dgm:prSet presAssocID="{AFDEE70B-9432-4887-A420-38F59FA77256}" presName="spaceRect" presStyleCnt="0"/>
      <dgm:spPr/>
    </dgm:pt>
    <dgm:pt modelId="{B671BF41-9F77-40AD-BA71-749E4436634A}" type="pres">
      <dgm:prSet presAssocID="{AFDEE70B-9432-4887-A420-38F59FA77256}" presName="parTx" presStyleLbl="revTx" presStyleIdx="0" presStyleCnt="2" custLinFactNeighborX="1115" custLinFactNeighborY="-22360">
        <dgm:presLayoutVars>
          <dgm:chMax val="0"/>
          <dgm:chPref val="0"/>
        </dgm:presLayoutVars>
      </dgm:prSet>
      <dgm:spPr/>
    </dgm:pt>
    <dgm:pt modelId="{142F1C4F-BB3A-45B7-A354-FE4E4FF89513}" type="pres">
      <dgm:prSet presAssocID="{45100DFA-7DDD-4785-B681-18F6E130636A}" presName="sibTrans" presStyleCnt="0"/>
      <dgm:spPr/>
    </dgm:pt>
    <dgm:pt modelId="{E49D8055-87A0-468A-8E25-9FE2F9AF65C7}" type="pres">
      <dgm:prSet presAssocID="{77E62E56-90E6-4B2E-9B74-AC04F0D7FE5C}" presName="compNode" presStyleCnt="0"/>
      <dgm:spPr/>
    </dgm:pt>
    <dgm:pt modelId="{13353532-2C72-440B-9AA6-5A4E47CDBF61}" type="pres">
      <dgm:prSet presAssocID="{77E62E56-90E6-4B2E-9B74-AC04F0D7FE5C}" presName="bgRect" presStyleLbl="bgShp" presStyleIdx="1" presStyleCnt="2" custScaleY="295841"/>
      <dgm:spPr/>
    </dgm:pt>
    <dgm:pt modelId="{FECC53D6-B28F-4D54-BBEB-0071364A346C}" type="pres">
      <dgm:prSet presAssocID="{77E62E56-90E6-4B2E-9B74-AC04F0D7FE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ss Pieces"/>
        </a:ext>
      </dgm:extLst>
    </dgm:pt>
    <dgm:pt modelId="{30FD9FCD-19A9-4E31-A603-9AE792AC1E27}" type="pres">
      <dgm:prSet presAssocID="{77E62E56-90E6-4B2E-9B74-AC04F0D7FE5C}" presName="spaceRect" presStyleCnt="0"/>
      <dgm:spPr/>
    </dgm:pt>
    <dgm:pt modelId="{4A561432-C6A3-4EC9-B313-F069A442F8B5}" type="pres">
      <dgm:prSet presAssocID="{77E62E56-90E6-4B2E-9B74-AC04F0D7FE5C}" presName="parTx" presStyleLbl="revTx" presStyleIdx="1" presStyleCnt="2" custScaleY="76173" custLinFactNeighborX="1636" custLinFactNeighborY="-10800">
        <dgm:presLayoutVars>
          <dgm:chMax val="0"/>
          <dgm:chPref val="0"/>
        </dgm:presLayoutVars>
      </dgm:prSet>
      <dgm:spPr/>
    </dgm:pt>
  </dgm:ptLst>
  <dgm:cxnLst>
    <dgm:cxn modelId="{61175444-611C-BC41-B2B3-825C802500B6}" type="presOf" srcId="{D40BFA00-6F52-4995-91BE-965ABA1E0387}" destId="{ED474A9F-7025-46C3-8E10-9766B29A2385}" srcOrd="0" destOrd="0" presId="urn:microsoft.com/office/officeart/2018/2/layout/IconVerticalSolidList"/>
    <dgm:cxn modelId="{43F9AAA0-96D8-094F-90AB-6971B6ED2162}" type="presOf" srcId="{77E62E56-90E6-4B2E-9B74-AC04F0D7FE5C}" destId="{4A561432-C6A3-4EC9-B313-F069A442F8B5}" srcOrd="0" destOrd="0" presId="urn:microsoft.com/office/officeart/2018/2/layout/IconVerticalSolidList"/>
    <dgm:cxn modelId="{F30897C4-34E4-4AEF-B74D-1CF39DD79961}" srcId="{D40BFA00-6F52-4995-91BE-965ABA1E0387}" destId="{AFDEE70B-9432-4887-A420-38F59FA77256}" srcOrd="0" destOrd="0" parTransId="{EB720310-85D1-4D7B-9F03-4D35B8586DA5}" sibTransId="{45100DFA-7DDD-4785-B681-18F6E130636A}"/>
    <dgm:cxn modelId="{9FA6D3C9-B6E4-4744-B052-D5DE3F90B237}" type="presOf" srcId="{AFDEE70B-9432-4887-A420-38F59FA77256}" destId="{B671BF41-9F77-40AD-BA71-749E4436634A}" srcOrd="0" destOrd="0" presId="urn:microsoft.com/office/officeart/2018/2/layout/IconVerticalSolidList"/>
    <dgm:cxn modelId="{5C9F15F0-3A15-45C5-AA97-47252515CFF5}" srcId="{D40BFA00-6F52-4995-91BE-965ABA1E0387}" destId="{77E62E56-90E6-4B2E-9B74-AC04F0D7FE5C}" srcOrd="1" destOrd="0" parTransId="{9A6F3A27-F449-4E8E-89E2-C244253E97E5}" sibTransId="{710A6EBE-C936-473A-A3DC-553EE26CAC35}"/>
    <dgm:cxn modelId="{6D186E89-D45F-694F-8F5E-C4AD0F625B9B}" type="presParOf" srcId="{ED474A9F-7025-46C3-8E10-9766B29A2385}" destId="{E9499189-B8E2-412E-A835-F8442E2F3EE2}" srcOrd="0" destOrd="0" presId="urn:microsoft.com/office/officeart/2018/2/layout/IconVerticalSolidList"/>
    <dgm:cxn modelId="{D4F1EC0D-B11E-224F-9173-DF91E0D047B5}" type="presParOf" srcId="{E9499189-B8E2-412E-A835-F8442E2F3EE2}" destId="{D3898464-4F08-4C65-80CB-D7F7A23DD418}" srcOrd="0" destOrd="0" presId="urn:microsoft.com/office/officeart/2018/2/layout/IconVerticalSolidList"/>
    <dgm:cxn modelId="{D5F57A28-43C7-2549-8BDA-657BDD3B3583}" type="presParOf" srcId="{E9499189-B8E2-412E-A835-F8442E2F3EE2}" destId="{4B450120-7953-4BEB-82DF-BB1194B7B2F6}" srcOrd="1" destOrd="0" presId="urn:microsoft.com/office/officeart/2018/2/layout/IconVerticalSolidList"/>
    <dgm:cxn modelId="{132ACED2-1DE1-B04E-9A11-5BE8CA45F5E4}" type="presParOf" srcId="{E9499189-B8E2-412E-A835-F8442E2F3EE2}" destId="{7BFD0F93-0C94-448F-AC07-0D0B62E94913}" srcOrd="2" destOrd="0" presId="urn:microsoft.com/office/officeart/2018/2/layout/IconVerticalSolidList"/>
    <dgm:cxn modelId="{1D24321D-1FC7-3746-9851-0D6CE79D9C55}" type="presParOf" srcId="{E9499189-B8E2-412E-A835-F8442E2F3EE2}" destId="{B671BF41-9F77-40AD-BA71-749E4436634A}" srcOrd="3" destOrd="0" presId="urn:microsoft.com/office/officeart/2018/2/layout/IconVerticalSolidList"/>
    <dgm:cxn modelId="{5176F7C2-E02B-2643-8889-383DF6220574}" type="presParOf" srcId="{ED474A9F-7025-46C3-8E10-9766B29A2385}" destId="{142F1C4F-BB3A-45B7-A354-FE4E4FF89513}" srcOrd="1" destOrd="0" presId="urn:microsoft.com/office/officeart/2018/2/layout/IconVerticalSolidList"/>
    <dgm:cxn modelId="{6A5ECDC4-ECDD-FF48-933D-10E5E8F49F05}" type="presParOf" srcId="{ED474A9F-7025-46C3-8E10-9766B29A2385}" destId="{E49D8055-87A0-468A-8E25-9FE2F9AF65C7}" srcOrd="2" destOrd="0" presId="urn:microsoft.com/office/officeart/2018/2/layout/IconVerticalSolidList"/>
    <dgm:cxn modelId="{70B93588-DE8A-0B42-81D2-954F506A585F}" type="presParOf" srcId="{E49D8055-87A0-468A-8E25-9FE2F9AF65C7}" destId="{13353532-2C72-440B-9AA6-5A4E47CDBF61}" srcOrd="0" destOrd="0" presId="urn:microsoft.com/office/officeart/2018/2/layout/IconVerticalSolidList"/>
    <dgm:cxn modelId="{2793F8BA-71C8-3E48-B35B-B977880188A9}" type="presParOf" srcId="{E49D8055-87A0-468A-8E25-9FE2F9AF65C7}" destId="{FECC53D6-B28F-4D54-BBEB-0071364A346C}" srcOrd="1" destOrd="0" presId="urn:microsoft.com/office/officeart/2018/2/layout/IconVerticalSolidList"/>
    <dgm:cxn modelId="{3A9213F5-0E06-084E-8F4A-8BD85987BD0C}" type="presParOf" srcId="{E49D8055-87A0-468A-8E25-9FE2F9AF65C7}" destId="{30FD9FCD-19A9-4E31-A603-9AE792AC1E27}" srcOrd="2" destOrd="0" presId="urn:microsoft.com/office/officeart/2018/2/layout/IconVerticalSolidList"/>
    <dgm:cxn modelId="{2E036C4A-1669-F640-A6E0-D550E07DFEF6}" type="presParOf" srcId="{E49D8055-87A0-468A-8E25-9FE2F9AF65C7}" destId="{4A561432-C6A3-4EC9-B313-F069A442F8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98464-4F08-4C65-80CB-D7F7A23DD418}">
      <dsp:nvSpPr>
        <dsp:cNvPr id="0" name=""/>
        <dsp:cNvSpPr/>
      </dsp:nvSpPr>
      <dsp:spPr>
        <a:xfrm>
          <a:off x="0" y="80026"/>
          <a:ext cx="10363200" cy="2723026"/>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50120-7953-4BEB-82DF-BB1194B7B2F6}">
      <dsp:nvSpPr>
        <dsp:cNvPr id="0" name=""/>
        <dsp:cNvSpPr/>
      </dsp:nvSpPr>
      <dsp:spPr>
        <a:xfrm>
          <a:off x="607451" y="812724"/>
          <a:ext cx="1105536" cy="1104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1BF41-9F77-40AD-BA71-749E4436634A}">
      <dsp:nvSpPr>
        <dsp:cNvPr id="0" name=""/>
        <dsp:cNvSpPr/>
      </dsp:nvSpPr>
      <dsp:spPr>
        <a:xfrm>
          <a:off x="2404845" y="850775"/>
          <a:ext cx="7570054" cy="78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30" tIns="82730" rIns="82730" bIns="82730" numCol="1" spcCol="1270" anchor="ctr" anchorCtr="0">
          <a:noAutofit/>
        </a:bodyPr>
        <a:lstStyle/>
        <a:p>
          <a:pPr marL="0" lvl="0" indent="0" algn="l" defTabSz="1244600">
            <a:lnSpc>
              <a:spcPct val="100000"/>
            </a:lnSpc>
            <a:spcBef>
              <a:spcPct val="0"/>
            </a:spcBef>
            <a:spcAft>
              <a:spcPct val="35000"/>
            </a:spcAft>
            <a:buNone/>
          </a:pPr>
          <a:r>
            <a:rPr lang="en-US" sz="2800" kern="1200" dirty="0"/>
            <a:t>The videogame industry has shown a great need for accurate sales data. This project aims to explore how a study of a variety of variables can help to predict the videogame sales. </a:t>
          </a:r>
        </a:p>
      </dsp:txBody>
      <dsp:txXfrm>
        <a:off x="2404845" y="850775"/>
        <a:ext cx="7570054" cy="781703"/>
      </dsp:txXfrm>
    </dsp:sp>
    <dsp:sp modelId="{13353532-2C72-440B-9AA6-5A4E47CDBF61}">
      <dsp:nvSpPr>
        <dsp:cNvPr id="0" name=""/>
        <dsp:cNvSpPr/>
      </dsp:nvSpPr>
      <dsp:spPr>
        <a:xfrm>
          <a:off x="0" y="3402860"/>
          <a:ext cx="10363200" cy="200810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C53D6-B28F-4D54-BBEB-0071364A346C}">
      <dsp:nvSpPr>
        <dsp:cNvPr id="0" name=""/>
        <dsp:cNvSpPr/>
      </dsp:nvSpPr>
      <dsp:spPr>
        <a:xfrm>
          <a:off x="607451" y="3854683"/>
          <a:ext cx="1105536" cy="1104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61432-C6A3-4EC9-B313-F069A442F8B5}">
      <dsp:nvSpPr>
        <dsp:cNvPr id="0" name=""/>
        <dsp:cNvSpPr/>
      </dsp:nvSpPr>
      <dsp:spPr>
        <a:xfrm>
          <a:off x="2444285" y="4076227"/>
          <a:ext cx="7570054" cy="595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730" tIns="82730" rIns="82730" bIns="82730" numCol="1" spcCol="1270" anchor="ctr" anchorCtr="0">
          <a:noAutofit/>
        </a:bodyPr>
        <a:lstStyle/>
        <a:p>
          <a:pPr marL="0" lvl="0" indent="0" algn="l" defTabSz="1066800">
            <a:lnSpc>
              <a:spcPct val="100000"/>
            </a:lnSpc>
            <a:spcBef>
              <a:spcPct val="0"/>
            </a:spcBef>
            <a:spcAft>
              <a:spcPct val="35000"/>
            </a:spcAft>
            <a:buNone/>
          </a:pPr>
          <a:r>
            <a:rPr lang="en-US" sz="2400" kern="1200" dirty="0"/>
            <a:t>- Our hypothesis is that the sales are related to publisher, platform, genre, critic score, or a combination of all of the above.</a:t>
          </a:r>
        </a:p>
        <a:p>
          <a:pPr marL="0" lvl="0" indent="0" algn="l" defTabSz="1066800">
            <a:lnSpc>
              <a:spcPct val="100000"/>
            </a:lnSpc>
            <a:spcBef>
              <a:spcPct val="0"/>
            </a:spcBef>
            <a:spcAft>
              <a:spcPct val="35000"/>
            </a:spcAft>
            <a:buNone/>
          </a:pPr>
          <a:r>
            <a:rPr lang="en-US" sz="2400" kern="1200" dirty="0"/>
            <a:t>- Dataset includes more than 7000 games.</a:t>
          </a:r>
        </a:p>
        <a:p>
          <a:pPr marL="0" lvl="0" indent="0" algn="l" defTabSz="1066800">
            <a:lnSpc>
              <a:spcPct val="100000"/>
            </a:lnSpc>
            <a:spcBef>
              <a:spcPct val="0"/>
            </a:spcBef>
            <a:spcAft>
              <a:spcPct val="35000"/>
            </a:spcAft>
            <a:buNone/>
          </a:pPr>
          <a:r>
            <a:rPr lang="en-US" sz="2400" kern="1200" dirty="0"/>
            <a:t>If this model can accurately predict game sales in 2016, such a model could prove useful to forecast sales in future years.</a:t>
          </a:r>
        </a:p>
      </dsp:txBody>
      <dsp:txXfrm>
        <a:off x="2444285" y="4076227"/>
        <a:ext cx="7570054" cy="5954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10/22/19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srb.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rush4ratio/video-game-sales-with-rating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7A8989-D7C3-5D4E-A0F7-910E2814A7DC}"/>
              </a:ext>
            </a:extLst>
          </p:cNvPr>
          <p:cNvPicPr>
            <a:picLocks noChangeAspect="1"/>
          </p:cNvPicPr>
          <p:nvPr/>
        </p:nvPicPr>
        <p:blipFill rotWithShape="1">
          <a:blip r:embed="rId2"/>
          <a:srcRect l="13053" r="23338" b="-1"/>
          <a:stretch/>
        </p:blipFill>
        <p:spPr>
          <a:xfrm>
            <a:off x="8860" y="10"/>
            <a:ext cx="6924201" cy="6857990"/>
          </a:xfrm>
          <a:prstGeom prst="rect">
            <a:avLst/>
          </a:prstGeom>
        </p:spPr>
      </p:pic>
      <p:sp>
        <p:nvSpPr>
          <p:cNvPr id="12" name="Rectangle 11">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9DF5BA-5260-194D-A4AB-A1F2C9D5ADD9}"/>
              </a:ext>
            </a:extLst>
          </p:cNvPr>
          <p:cNvSpPr>
            <a:spLocks noGrp="1"/>
          </p:cNvSpPr>
          <p:nvPr>
            <p:ph type="ctrTitle"/>
          </p:nvPr>
        </p:nvSpPr>
        <p:spPr>
          <a:xfrm>
            <a:off x="7570382" y="1358901"/>
            <a:ext cx="3707844" cy="2730498"/>
          </a:xfrm>
        </p:spPr>
        <p:txBody>
          <a:bodyPr>
            <a:normAutofit/>
          </a:bodyPr>
          <a:lstStyle/>
          <a:p>
            <a:r>
              <a:rPr lang="en-US" sz="4800"/>
              <a:t>VIDEO GAME SALES</a:t>
            </a:r>
          </a:p>
        </p:txBody>
      </p:sp>
      <p:sp>
        <p:nvSpPr>
          <p:cNvPr id="3" name="Subtitle 2">
            <a:extLst>
              <a:ext uri="{FF2B5EF4-FFF2-40B4-BE49-F238E27FC236}">
                <a16:creationId xmlns:a16="http://schemas.microsoft.com/office/drawing/2014/main" id="{177D03E4-0F57-F840-B91F-0B0079FA0EA0}"/>
              </a:ext>
            </a:extLst>
          </p:cNvPr>
          <p:cNvSpPr>
            <a:spLocks noGrp="1"/>
          </p:cNvSpPr>
          <p:nvPr>
            <p:ph type="subTitle" idx="1"/>
          </p:nvPr>
        </p:nvSpPr>
        <p:spPr>
          <a:xfrm>
            <a:off x="7238786" y="5541431"/>
            <a:ext cx="3487479" cy="855134"/>
          </a:xfrm>
        </p:spPr>
        <p:txBody>
          <a:bodyPr>
            <a:normAutofit/>
          </a:bodyPr>
          <a:lstStyle/>
          <a:p>
            <a:r>
              <a:rPr lang="en-US" sz="2200" dirty="0"/>
              <a:t> BRENDA ZHU</a:t>
            </a:r>
          </a:p>
        </p:txBody>
      </p:sp>
    </p:spTree>
    <p:extLst>
      <p:ext uri="{BB962C8B-B14F-4D97-AF65-F5344CB8AC3E}">
        <p14:creationId xmlns:p14="http://schemas.microsoft.com/office/powerpoint/2010/main" val="123594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71996">
              <a:srgbClr val="CCCCCC"/>
            </a:gs>
            <a:gs pos="42965">
              <a:srgbClr val="E0E0E0"/>
            </a:gs>
            <a:gs pos="15000">
              <a:srgbClr val="F4F4F4"/>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F3A682FB-B878-45B7-AAC1-A1D6354AB203}"/>
              </a:ext>
            </a:extLst>
          </p:cNvPr>
          <p:cNvGraphicFramePr/>
          <p:nvPr>
            <p:extLst>
              <p:ext uri="{D42A27DB-BD31-4B8C-83A1-F6EECF244321}">
                <p14:modId xmlns:p14="http://schemas.microsoft.com/office/powerpoint/2010/main" val="786869384"/>
              </p:ext>
            </p:extLst>
          </p:nvPr>
        </p:nvGraphicFramePr>
        <p:xfrm>
          <a:off x="914400" y="270933"/>
          <a:ext cx="10363200" cy="607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3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5" name="TextBox 4">
            <a:extLst>
              <a:ext uri="{FF2B5EF4-FFF2-40B4-BE49-F238E27FC236}">
                <a16:creationId xmlns:a16="http://schemas.microsoft.com/office/drawing/2014/main" id="{94966E6E-BB4C-7C4A-AF52-F68AB525B335}"/>
              </a:ext>
            </a:extLst>
          </p:cNvPr>
          <p:cNvSpPr txBox="1"/>
          <p:nvPr/>
        </p:nvSpPr>
        <p:spPr>
          <a:xfrm>
            <a:off x="4348355" y="387927"/>
            <a:ext cx="7843644" cy="2492990"/>
          </a:xfrm>
          <a:prstGeom prst="rect">
            <a:avLst/>
          </a:prstGeom>
          <a:noFill/>
        </p:spPr>
        <p:txBody>
          <a:bodyPr wrap="square" rtlCol="0">
            <a:spAutoFit/>
          </a:bodyPr>
          <a:lstStyle/>
          <a:p>
            <a:r>
              <a:rPr lang="en-US" sz="2800" b="1" dirty="0"/>
              <a:t>The Purpose of the Project:</a:t>
            </a:r>
          </a:p>
          <a:p>
            <a:endParaRPr lang="en-US" sz="1400" dirty="0"/>
          </a:p>
          <a:p>
            <a:pPr marL="342900" indent="-342900">
              <a:buFont typeface="Arial" panose="020B0604020202020204" pitchFamily="34" charset="0"/>
              <a:buChar char="•"/>
            </a:pPr>
            <a:r>
              <a:rPr lang="en-US" sz="2400" dirty="0">
                <a:solidFill>
                  <a:srgbClr val="C00000"/>
                </a:solidFill>
              </a:rPr>
              <a:t>Game company </a:t>
            </a:r>
            <a:r>
              <a:rPr lang="en-US" sz="2400" dirty="0"/>
              <a:t>– keep track of competitors’ product sales </a:t>
            </a:r>
          </a:p>
          <a:p>
            <a:pPr marL="342900" indent="-342900">
              <a:buFont typeface="Arial" panose="020B0604020202020204" pitchFamily="34" charset="0"/>
              <a:buChar char="•"/>
            </a:pPr>
            <a:r>
              <a:rPr lang="en-US" sz="2400" dirty="0">
                <a:solidFill>
                  <a:srgbClr val="C00000"/>
                </a:solidFill>
              </a:rPr>
              <a:t>Investors</a:t>
            </a:r>
            <a:r>
              <a:rPr lang="en-US" sz="2400" dirty="0"/>
              <a:t> – keep track of sales when planning investments</a:t>
            </a:r>
          </a:p>
          <a:p>
            <a:pPr marL="342900" indent="-342900">
              <a:buFont typeface="Arial" panose="020B0604020202020204" pitchFamily="34" charset="0"/>
              <a:buChar char="•"/>
            </a:pPr>
            <a:r>
              <a:rPr lang="en-US" sz="2400" dirty="0">
                <a:solidFill>
                  <a:srgbClr val="C00000"/>
                </a:solidFill>
              </a:rPr>
              <a:t>Publishers</a:t>
            </a:r>
            <a:r>
              <a:rPr lang="en-US" sz="2400" dirty="0"/>
              <a:t> –  effects of an advertising campaign</a:t>
            </a:r>
          </a:p>
          <a:p>
            <a:r>
              <a:rPr lang="en-US" sz="2400" dirty="0"/>
              <a:t>                   – budget effectively: study demographics </a:t>
            </a:r>
          </a:p>
          <a:p>
            <a:endParaRPr lang="en-US" dirty="0"/>
          </a:p>
        </p:txBody>
      </p:sp>
      <p:sp>
        <p:nvSpPr>
          <p:cNvPr id="6" name="TextBox 5">
            <a:extLst>
              <a:ext uri="{FF2B5EF4-FFF2-40B4-BE49-F238E27FC236}">
                <a16:creationId xmlns:a16="http://schemas.microsoft.com/office/drawing/2014/main" id="{AF3FB84D-AE10-024B-A786-D5AA6541A2DC}"/>
              </a:ext>
            </a:extLst>
          </p:cNvPr>
          <p:cNvSpPr txBox="1"/>
          <p:nvPr/>
        </p:nvSpPr>
        <p:spPr>
          <a:xfrm>
            <a:off x="4525913" y="3107929"/>
            <a:ext cx="7458269" cy="2308324"/>
          </a:xfrm>
          <a:prstGeom prst="rect">
            <a:avLst/>
          </a:prstGeom>
          <a:noFill/>
        </p:spPr>
        <p:txBody>
          <a:bodyPr wrap="square" rtlCol="0">
            <a:spAutoFit/>
          </a:bodyPr>
          <a:lstStyle/>
          <a:p>
            <a:r>
              <a:rPr lang="en-US" sz="2400" dirty="0">
                <a:cs typeface="Arial Hebrew" pitchFamily="2" charset="-79"/>
              </a:rPr>
              <a:t>Additionally, if a game is a surprise success in its first weeks, its publisher may use this information to decide whether or not to order more copies from the manufacturer in order to meet consumer demand. An increase in the availability of sales data can be used by the industry when making these kinds of decisions.</a:t>
            </a:r>
          </a:p>
        </p:txBody>
      </p:sp>
    </p:spTree>
    <p:extLst>
      <p:ext uri="{BB962C8B-B14F-4D97-AF65-F5344CB8AC3E}">
        <p14:creationId xmlns:p14="http://schemas.microsoft.com/office/powerpoint/2010/main" val="159706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DBA2-CB03-2A4E-BF3A-BD210123796F}"/>
              </a:ext>
            </a:extLst>
          </p:cNvPr>
          <p:cNvSpPr>
            <a:spLocks noGrp="1"/>
          </p:cNvSpPr>
          <p:nvPr>
            <p:ph type="title"/>
          </p:nvPr>
        </p:nvSpPr>
        <p:spPr>
          <a:xfrm>
            <a:off x="913774" y="240593"/>
            <a:ext cx="10364451" cy="1227990"/>
          </a:xfrm>
        </p:spPr>
        <p:txBody>
          <a:bodyPr/>
          <a:lstStyle/>
          <a:p>
            <a:r>
              <a:rPr lang="en-US" dirty="0"/>
              <a:t>VARIABLES IN THE DATASET</a:t>
            </a:r>
          </a:p>
        </p:txBody>
      </p:sp>
      <p:sp>
        <p:nvSpPr>
          <p:cNvPr id="4" name="TextBox 3">
            <a:extLst>
              <a:ext uri="{FF2B5EF4-FFF2-40B4-BE49-F238E27FC236}">
                <a16:creationId xmlns:a16="http://schemas.microsoft.com/office/drawing/2014/main" id="{403E2E05-0B16-E64A-A2CC-E4452A3EBC13}"/>
              </a:ext>
            </a:extLst>
          </p:cNvPr>
          <p:cNvSpPr txBox="1"/>
          <p:nvPr/>
        </p:nvSpPr>
        <p:spPr>
          <a:xfrm>
            <a:off x="1052945" y="1468583"/>
            <a:ext cx="3435928" cy="4401205"/>
          </a:xfrm>
          <a:prstGeom prst="rect">
            <a:avLst/>
          </a:prstGeom>
          <a:noFill/>
        </p:spPr>
        <p:txBody>
          <a:bodyPr wrap="square" rtlCol="0">
            <a:spAutoFit/>
          </a:bodyPr>
          <a:lstStyle/>
          <a:p>
            <a:pPr lvl="0" fontAlgn="base"/>
            <a:r>
              <a:rPr lang="en-US" sz="2800" dirty="0"/>
              <a:t>Name </a:t>
            </a:r>
          </a:p>
          <a:p>
            <a:pPr lvl="0" fontAlgn="base"/>
            <a:r>
              <a:rPr lang="en-US" sz="2800" dirty="0"/>
              <a:t>Platform</a:t>
            </a:r>
          </a:p>
          <a:p>
            <a:pPr lvl="0" fontAlgn="base"/>
            <a:r>
              <a:rPr lang="en-US" sz="2800" dirty="0" err="1"/>
              <a:t>Year_of_Release</a:t>
            </a:r>
            <a:endParaRPr lang="en-US" sz="2800" dirty="0"/>
          </a:p>
          <a:p>
            <a:pPr lvl="0" fontAlgn="base"/>
            <a:r>
              <a:rPr lang="en-US" sz="2800" dirty="0"/>
              <a:t>Genre</a:t>
            </a:r>
          </a:p>
          <a:p>
            <a:pPr lvl="0" fontAlgn="base"/>
            <a:r>
              <a:rPr lang="en-US" sz="2800" dirty="0"/>
              <a:t>Publisher</a:t>
            </a:r>
          </a:p>
          <a:p>
            <a:pPr lvl="0" fontAlgn="base"/>
            <a:r>
              <a:rPr lang="en-US" sz="2800" dirty="0" err="1"/>
              <a:t>NA_Sales</a:t>
            </a:r>
            <a:endParaRPr lang="en-US" sz="2800" dirty="0"/>
          </a:p>
          <a:p>
            <a:pPr lvl="0" fontAlgn="base"/>
            <a:r>
              <a:rPr lang="en-US" sz="2800" dirty="0" err="1"/>
              <a:t>EU_Sales</a:t>
            </a:r>
            <a:endParaRPr lang="en-US" sz="2800" dirty="0"/>
          </a:p>
          <a:p>
            <a:pPr lvl="0" fontAlgn="base"/>
            <a:r>
              <a:rPr lang="en-US" sz="2800" dirty="0" err="1"/>
              <a:t>JP_Sales</a:t>
            </a:r>
            <a:endParaRPr lang="en-US" sz="2800" dirty="0"/>
          </a:p>
          <a:p>
            <a:pPr lvl="0" fontAlgn="base"/>
            <a:r>
              <a:rPr lang="en-US" sz="2800" dirty="0" err="1"/>
              <a:t>Other_Sales</a:t>
            </a:r>
            <a:endParaRPr lang="en-US" sz="2800" dirty="0"/>
          </a:p>
          <a:p>
            <a:pPr lvl="0" fontAlgn="base"/>
            <a:r>
              <a:rPr lang="en-US" sz="2800" dirty="0" err="1"/>
              <a:t>Global_Sales</a:t>
            </a:r>
            <a:endParaRPr lang="en-US" sz="2800" dirty="0"/>
          </a:p>
        </p:txBody>
      </p:sp>
      <p:sp>
        <p:nvSpPr>
          <p:cNvPr id="5" name="TextBox 4">
            <a:extLst>
              <a:ext uri="{FF2B5EF4-FFF2-40B4-BE49-F238E27FC236}">
                <a16:creationId xmlns:a16="http://schemas.microsoft.com/office/drawing/2014/main" id="{8641FF47-FD25-0743-9868-13A92E21B99D}"/>
              </a:ext>
            </a:extLst>
          </p:cNvPr>
          <p:cNvSpPr txBox="1"/>
          <p:nvPr/>
        </p:nvSpPr>
        <p:spPr>
          <a:xfrm>
            <a:off x="5334001" y="1354428"/>
            <a:ext cx="4682836" cy="5262979"/>
          </a:xfrm>
          <a:prstGeom prst="rect">
            <a:avLst/>
          </a:prstGeom>
          <a:noFill/>
        </p:spPr>
        <p:txBody>
          <a:bodyPr wrap="square" rtlCol="0">
            <a:spAutoFit/>
          </a:bodyPr>
          <a:lstStyle/>
          <a:p>
            <a:pPr lvl="0" fontAlgn="base"/>
            <a:r>
              <a:rPr lang="en-US" sz="2400" b="1" dirty="0" err="1"/>
              <a:t>Critic_score</a:t>
            </a:r>
            <a:r>
              <a:rPr lang="en-US" sz="2400" b="1" dirty="0"/>
              <a:t> - </a:t>
            </a:r>
            <a:r>
              <a:rPr lang="en-US" sz="2400" dirty="0"/>
              <a:t>Aggregate score compiled by Metacritic staff</a:t>
            </a:r>
          </a:p>
          <a:p>
            <a:pPr lvl="0" fontAlgn="base"/>
            <a:r>
              <a:rPr lang="en-US" sz="2400" b="1" dirty="0" err="1"/>
              <a:t>Critic_count</a:t>
            </a:r>
            <a:r>
              <a:rPr lang="en-US" sz="2400" b="1" dirty="0"/>
              <a:t> - </a:t>
            </a:r>
            <a:r>
              <a:rPr lang="en-US" sz="2400" dirty="0"/>
              <a:t>The number of critics used in coming up with the </a:t>
            </a:r>
            <a:r>
              <a:rPr lang="en-US" sz="2400" dirty="0" err="1"/>
              <a:t>Critic_score</a:t>
            </a:r>
            <a:endParaRPr lang="en-US" sz="2400" dirty="0"/>
          </a:p>
          <a:p>
            <a:pPr lvl="0" fontAlgn="base"/>
            <a:r>
              <a:rPr lang="en-US" sz="2400" b="1" dirty="0" err="1"/>
              <a:t>User_score</a:t>
            </a:r>
            <a:r>
              <a:rPr lang="en-US" sz="2400" b="1" dirty="0"/>
              <a:t> - </a:t>
            </a:r>
            <a:r>
              <a:rPr lang="en-US" sz="2400" dirty="0"/>
              <a:t>Score by Metacritic's subscribers</a:t>
            </a:r>
          </a:p>
          <a:p>
            <a:pPr lvl="0" fontAlgn="base"/>
            <a:r>
              <a:rPr lang="en-US" sz="2400" b="1" dirty="0" err="1"/>
              <a:t>User_count</a:t>
            </a:r>
            <a:r>
              <a:rPr lang="en-US" sz="2400" b="1" dirty="0"/>
              <a:t> - </a:t>
            </a:r>
            <a:r>
              <a:rPr lang="en-US" sz="2400" dirty="0"/>
              <a:t>Number of users who gave the </a:t>
            </a:r>
            <a:r>
              <a:rPr lang="en-US" sz="2400" dirty="0" err="1"/>
              <a:t>user_score</a:t>
            </a:r>
            <a:endParaRPr lang="en-US" sz="2400" dirty="0"/>
          </a:p>
          <a:p>
            <a:pPr lvl="0" fontAlgn="base"/>
            <a:r>
              <a:rPr lang="en-US" sz="2400" b="1" dirty="0"/>
              <a:t>Developer - </a:t>
            </a:r>
            <a:r>
              <a:rPr lang="en-US" sz="2400" dirty="0"/>
              <a:t>Party responsible for creating the game</a:t>
            </a:r>
          </a:p>
          <a:p>
            <a:pPr lvl="0" fontAlgn="base"/>
            <a:r>
              <a:rPr lang="en-US" sz="2400" b="1" dirty="0"/>
              <a:t>Rating - </a:t>
            </a:r>
            <a:r>
              <a:rPr lang="en-US" sz="2400" dirty="0"/>
              <a:t>The </a:t>
            </a:r>
            <a:r>
              <a:rPr lang="en-US" sz="2400" dirty="0">
                <a:hlinkClick r:id="rId2"/>
              </a:rPr>
              <a:t>ESRB</a:t>
            </a:r>
            <a:r>
              <a:rPr lang="en-US" sz="2400" dirty="0"/>
              <a:t> ratings (ESRB: Entertainment Software Rating Board)</a:t>
            </a:r>
          </a:p>
        </p:txBody>
      </p:sp>
    </p:spTree>
    <p:extLst>
      <p:ext uri="{BB962C8B-B14F-4D97-AF65-F5344CB8AC3E}">
        <p14:creationId xmlns:p14="http://schemas.microsoft.com/office/powerpoint/2010/main" val="379571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802AE8-739B-FA4B-87E8-DB47C5E97AB3}"/>
              </a:ext>
            </a:extLst>
          </p:cNvPr>
          <p:cNvPicPr>
            <a:picLocks noChangeAspect="1"/>
          </p:cNvPicPr>
          <p:nvPr/>
        </p:nvPicPr>
        <p:blipFill rotWithShape="1">
          <a:blip r:embed="rId2"/>
          <a:srcRect t="2200" r="1" b="7918"/>
          <a:stretch/>
        </p:blipFill>
        <p:spPr>
          <a:xfrm>
            <a:off x="6176433" y="10"/>
            <a:ext cx="6015567" cy="3920034"/>
          </a:xfrm>
          <a:custGeom>
            <a:avLst/>
            <a:gdLst>
              <a:gd name="connsiteX0" fmla="*/ 0 w 6015567"/>
              <a:gd name="connsiteY0" fmla="*/ 0 h 3920044"/>
              <a:gd name="connsiteX1" fmla="*/ 6015567 w 6015567"/>
              <a:gd name="connsiteY1" fmla="*/ 0 h 3920044"/>
              <a:gd name="connsiteX2" fmla="*/ 6015567 w 6015567"/>
              <a:gd name="connsiteY2" fmla="*/ 3920044 h 3920044"/>
              <a:gd name="connsiteX3" fmla="*/ 2469659 w 6015567"/>
              <a:gd name="connsiteY3" fmla="*/ 3920044 h 3920044"/>
              <a:gd name="connsiteX4" fmla="*/ 2469659 w 6015567"/>
              <a:gd name="connsiteY4" fmla="*/ 3103224 h 3920044"/>
              <a:gd name="connsiteX5" fmla="*/ 0 w 6015567"/>
              <a:gd name="connsiteY5" fmla="*/ 3103224 h 392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15" name="Picture 14">
            <a:extLst>
              <a:ext uri="{FF2B5EF4-FFF2-40B4-BE49-F238E27FC236}">
                <a16:creationId xmlns:a16="http://schemas.microsoft.com/office/drawing/2014/main" id="{D9EE20D5-29E9-5841-BFEF-236402584B33}"/>
              </a:ext>
            </a:extLst>
          </p:cNvPr>
          <p:cNvPicPr>
            <a:picLocks noChangeAspect="1"/>
          </p:cNvPicPr>
          <p:nvPr/>
        </p:nvPicPr>
        <p:blipFill rotWithShape="1">
          <a:blip r:embed="rId3"/>
          <a:srcRect l="8701" r="4" b="4"/>
          <a:stretch/>
        </p:blipFill>
        <p:spPr>
          <a:xfrm>
            <a:off x="20" y="4069976"/>
            <a:ext cx="3535311" cy="2788023"/>
          </a:xfrm>
          <a:prstGeom prst="rect">
            <a:avLst/>
          </a:prstGeom>
        </p:spPr>
      </p:pic>
      <p:pic>
        <p:nvPicPr>
          <p:cNvPr id="5" name="Picture 4">
            <a:extLst>
              <a:ext uri="{FF2B5EF4-FFF2-40B4-BE49-F238E27FC236}">
                <a16:creationId xmlns:a16="http://schemas.microsoft.com/office/drawing/2014/main" id="{3A9670C4-19B1-BF41-9A1E-888D77596632}"/>
              </a:ext>
            </a:extLst>
          </p:cNvPr>
          <p:cNvPicPr>
            <a:picLocks noChangeAspect="1"/>
          </p:cNvPicPr>
          <p:nvPr/>
        </p:nvPicPr>
        <p:blipFill rotWithShape="1">
          <a:blip r:embed="rId4"/>
          <a:srcRect r="2" b="11285"/>
          <a:stretch/>
        </p:blipFill>
        <p:spPr>
          <a:xfrm>
            <a:off x="3696199" y="3257176"/>
            <a:ext cx="4789093" cy="3600824"/>
          </a:xfrm>
          <a:prstGeom prst="rect">
            <a:avLst/>
          </a:prstGeom>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E9E1F06A-F202-6F48-BBF5-2567B524BBE4}"/>
              </a:ext>
            </a:extLst>
          </p:cNvPr>
          <p:cNvPicPr>
            <a:picLocks noChangeAspect="1"/>
          </p:cNvPicPr>
          <p:nvPr/>
        </p:nvPicPr>
        <p:blipFill rotWithShape="1">
          <a:blip r:embed="rId5"/>
          <a:srcRect l="16183" r="9389" b="-2"/>
          <a:stretch/>
        </p:blipFill>
        <p:spPr>
          <a:xfrm>
            <a:off x="1" y="10"/>
            <a:ext cx="6015567" cy="3920034"/>
          </a:xfrm>
          <a:custGeom>
            <a:avLst/>
            <a:gdLst>
              <a:gd name="connsiteX0" fmla="*/ 0 w 6015567"/>
              <a:gd name="connsiteY0" fmla="*/ 0 h 3920044"/>
              <a:gd name="connsiteX1" fmla="*/ 6015567 w 6015567"/>
              <a:gd name="connsiteY1" fmla="*/ 0 h 3920044"/>
              <a:gd name="connsiteX2" fmla="*/ 6015567 w 6015567"/>
              <a:gd name="connsiteY2" fmla="*/ 3103224 h 3920044"/>
              <a:gd name="connsiteX3" fmla="*/ 3545908 w 6015567"/>
              <a:gd name="connsiteY3" fmla="*/ 3103224 h 3920044"/>
              <a:gd name="connsiteX4" fmla="*/ 3545908 w 6015567"/>
              <a:gd name="connsiteY4" fmla="*/ 3920044 h 3920044"/>
              <a:gd name="connsiteX5" fmla="*/ 0 w 6015567"/>
              <a:gd name="connsiteY5" fmla="*/ 3920044 h 392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13" name="Picture 12">
            <a:extLst>
              <a:ext uri="{FF2B5EF4-FFF2-40B4-BE49-F238E27FC236}">
                <a16:creationId xmlns:a16="http://schemas.microsoft.com/office/drawing/2014/main" id="{689B3EB4-4C61-4C48-AE2C-663426945BC8}"/>
              </a:ext>
            </a:extLst>
          </p:cNvPr>
          <p:cNvPicPr>
            <a:picLocks noChangeAspect="1"/>
          </p:cNvPicPr>
          <p:nvPr/>
        </p:nvPicPr>
        <p:blipFill rotWithShape="1">
          <a:blip r:embed="rId6"/>
          <a:srcRect l="14141" r="326" b="-4"/>
          <a:stretch/>
        </p:blipFill>
        <p:spPr>
          <a:xfrm>
            <a:off x="8646161" y="4069976"/>
            <a:ext cx="3545840" cy="2788024"/>
          </a:xfrm>
          <a:prstGeom prst="rect">
            <a:avLst/>
          </a:prstGeom>
        </p:spPr>
      </p:pic>
    </p:spTree>
    <p:extLst>
      <p:ext uri="{BB962C8B-B14F-4D97-AF65-F5344CB8AC3E}">
        <p14:creationId xmlns:p14="http://schemas.microsoft.com/office/powerpoint/2010/main" val="424188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E329ADF2-0541-4770-8D6F-7F7392064B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7">
            <a:extLst>
              <a:ext uri="{FF2B5EF4-FFF2-40B4-BE49-F238E27FC236}">
                <a16:creationId xmlns:a16="http://schemas.microsoft.com/office/drawing/2014/main" id="{DB042749-FB5E-4C0B-867D-6D25FB5FF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8" name="Rectangle 29">
            <a:extLst>
              <a:ext uri="{FF2B5EF4-FFF2-40B4-BE49-F238E27FC236}">
                <a16:creationId xmlns:a16="http://schemas.microsoft.com/office/drawing/2014/main" id="{8926A153-AB34-4AE0-8909-A53BAA48A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CB9CF51E-04C6-41D8-9770-523CD44D38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85AFC68-1824-2448-87AA-C594FCCD5216}"/>
              </a:ext>
            </a:extLst>
          </p:cNvPr>
          <p:cNvPicPr>
            <a:picLocks noChangeAspect="1"/>
          </p:cNvPicPr>
          <p:nvPr/>
        </p:nvPicPr>
        <p:blipFill>
          <a:blip r:embed="rId4"/>
          <a:stretch>
            <a:fillRect/>
          </a:stretch>
        </p:blipFill>
        <p:spPr>
          <a:xfrm>
            <a:off x="6095904" y="1301538"/>
            <a:ext cx="2406832" cy="16185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D1233A8F-A4F6-2B42-A50B-5B052142CB71}"/>
              </a:ext>
            </a:extLst>
          </p:cNvPr>
          <p:cNvPicPr>
            <a:picLocks noChangeAspect="1"/>
          </p:cNvPicPr>
          <p:nvPr/>
        </p:nvPicPr>
        <p:blipFill>
          <a:blip r:embed="rId5"/>
          <a:stretch>
            <a:fillRect/>
          </a:stretch>
        </p:blipFill>
        <p:spPr>
          <a:xfrm>
            <a:off x="8824468" y="1394803"/>
            <a:ext cx="2406832" cy="143206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E06C1B6D-E460-E14C-BCF4-454F4AD4B721}"/>
              </a:ext>
            </a:extLst>
          </p:cNvPr>
          <p:cNvPicPr>
            <a:picLocks noChangeAspect="1"/>
          </p:cNvPicPr>
          <p:nvPr/>
        </p:nvPicPr>
        <p:blipFill>
          <a:blip r:embed="rId6"/>
          <a:stretch>
            <a:fillRect/>
          </a:stretch>
        </p:blipFill>
        <p:spPr>
          <a:xfrm>
            <a:off x="6095710" y="3780382"/>
            <a:ext cx="2404725" cy="191776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29266C28-D5F3-0A48-B8CC-098C79B27D8B}"/>
              </a:ext>
            </a:extLst>
          </p:cNvPr>
          <p:cNvPicPr>
            <a:picLocks noChangeAspect="1"/>
          </p:cNvPicPr>
          <p:nvPr/>
        </p:nvPicPr>
        <p:blipFill>
          <a:blip r:embed="rId7"/>
          <a:stretch>
            <a:fillRect/>
          </a:stretch>
        </p:blipFill>
        <p:spPr>
          <a:xfrm>
            <a:off x="8824468" y="4202084"/>
            <a:ext cx="2406832" cy="106502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60" name="Picture 33">
            <a:extLst>
              <a:ext uri="{FF2B5EF4-FFF2-40B4-BE49-F238E27FC236}">
                <a16:creationId xmlns:a16="http://schemas.microsoft.com/office/drawing/2014/main" id="{58E94EB4-2965-474B-8466-D5B6BA5729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90" y="0"/>
            <a:ext cx="12192000" cy="6858000"/>
          </a:xfrm>
          <a:prstGeom prst="rect">
            <a:avLst/>
          </a:prstGeom>
        </p:spPr>
      </p:pic>
      <p:sp>
        <p:nvSpPr>
          <p:cNvPr id="2" name="Title 1">
            <a:extLst>
              <a:ext uri="{FF2B5EF4-FFF2-40B4-BE49-F238E27FC236}">
                <a16:creationId xmlns:a16="http://schemas.microsoft.com/office/drawing/2014/main" id="{0F1DAEE8-DC95-0443-B418-FC9542137144}"/>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kern="1200" cap="all" baseline="0">
                <a:solidFill>
                  <a:schemeClr val="tx1"/>
                </a:solidFill>
                <a:effectLst/>
                <a:latin typeface="+mj-lt"/>
                <a:ea typeface="+mj-ea"/>
                <a:cs typeface="+mj-cs"/>
              </a:rPr>
              <a:t>Main Platform</a:t>
            </a:r>
          </a:p>
        </p:txBody>
      </p:sp>
    </p:spTree>
    <p:extLst>
      <p:ext uri="{BB962C8B-B14F-4D97-AF65-F5344CB8AC3E}">
        <p14:creationId xmlns:p14="http://schemas.microsoft.com/office/powerpoint/2010/main" val="284383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9" name="Picture 18">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1" name="Picture 20">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3" name="Picture 22">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4" name="TextBox 3">
            <a:extLst>
              <a:ext uri="{FF2B5EF4-FFF2-40B4-BE49-F238E27FC236}">
                <a16:creationId xmlns:a16="http://schemas.microsoft.com/office/drawing/2014/main" id="{C4F507E1-D82D-D945-975E-C022FF2AE98C}"/>
              </a:ext>
            </a:extLst>
          </p:cNvPr>
          <p:cNvSpPr txBox="1"/>
          <p:nvPr/>
        </p:nvSpPr>
        <p:spPr>
          <a:xfrm>
            <a:off x="603477" y="1211827"/>
            <a:ext cx="9679173" cy="2862322"/>
          </a:xfrm>
          <a:prstGeom prst="rect">
            <a:avLst/>
          </a:prstGeom>
          <a:noFill/>
        </p:spPr>
        <p:txBody>
          <a:bodyPr wrap="square" rtlCol="0">
            <a:spAutoFit/>
          </a:bodyPr>
          <a:lstStyle/>
          <a:p>
            <a:r>
              <a:rPr lang="en-US" sz="3600" b="1" dirty="0"/>
              <a:t>Hypothesis</a:t>
            </a:r>
            <a:r>
              <a:rPr lang="en-US" sz="3600" dirty="0"/>
              <a:t>: </a:t>
            </a:r>
          </a:p>
          <a:p>
            <a:pPr lvl="0"/>
            <a:r>
              <a:rPr lang="en-US" sz="3600" dirty="0"/>
              <a:t>1. Does Critic score and video-game sales have any correlation, how significant is the impact</a:t>
            </a:r>
          </a:p>
          <a:p>
            <a:pPr lvl="0"/>
            <a:r>
              <a:rPr lang="en-US" sz="3600" dirty="0"/>
              <a:t>2. Based on the variables most correlated to hits, what 2019 games can still become hits</a:t>
            </a:r>
          </a:p>
        </p:txBody>
      </p:sp>
    </p:spTree>
    <p:extLst>
      <p:ext uri="{BB962C8B-B14F-4D97-AF65-F5344CB8AC3E}">
        <p14:creationId xmlns:p14="http://schemas.microsoft.com/office/powerpoint/2010/main" val="278829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11787A-A89F-E34D-869A-17CBAEA50CDC}"/>
              </a:ext>
            </a:extLst>
          </p:cNvPr>
          <p:cNvSpPr txBox="1"/>
          <p:nvPr/>
        </p:nvSpPr>
        <p:spPr>
          <a:xfrm>
            <a:off x="665018" y="1343891"/>
            <a:ext cx="10432473" cy="4308872"/>
          </a:xfrm>
          <a:prstGeom prst="rect">
            <a:avLst/>
          </a:prstGeom>
          <a:noFill/>
        </p:spPr>
        <p:txBody>
          <a:bodyPr wrap="square" rtlCol="0">
            <a:spAutoFit/>
          </a:bodyPr>
          <a:lstStyle/>
          <a:p>
            <a:r>
              <a:rPr lang="en-US" sz="3200" b="1" dirty="0"/>
              <a:t>Risks or limitations:</a:t>
            </a:r>
            <a:endParaRPr lang="en-US" sz="3200" dirty="0"/>
          </a:p>
          <a:p>
            <a:r>
              <a:rPr lang="en-US" sz="2800" dirty="0"/>
              <a:t> </a:t>
            </a:r>
          </a:p>
          <a:p>
            <a:r>
              <a:rPr lang="en-US" sz="2800" dirty="0"/>
              <a:t>There’re some missing values in the datasets for critic score, which directly related to our hypothesis. How to wisely handle the missing values could be a challenge for this study. </a:t>
            </a:r>
          </a:p>
          <a:p>
            <a:endParaRPr lang="en-US" sz="2800" dirty="0"/>
          </a:p>
          <a:p>
            <a:r>
              <a:rPr lang="en-US" sz="2800" dirty="0"/>
              <a:t>Data Source from Kaggle (</a:t>
            </a:r>
            <a:r>
              <a:rPr lang="en-US" sz="2800" u="sng" dirty="0">
                <a:hlinkClick r:id="rId2"/>
              </a:rPr>
              <a:t>https://www.kaggle.com/rush4ratio/video-game-sales-with-ratings</a:t>
            </a:r>
            <a:r>
              <a:rPr lang="en-US" sz="2800" dirty="0"/>
              <a:t>)</a:t>
            </a:r>
          </a:p>
          <a:p>
            <a:r>
              <a:rPr lang="en-US" sz="2800" dirty="0"/>
              <a:t>we are making the assumption that the available sales data is accurate.</a:t>
            </a:r>
          </a:p>
          <a:p>
            <a:endParaRPr lang="en-US" dirty="0"/>
          </a:p>
        </p:txBody>
      </p:sp>
    </p:spTree>
    <p:extLst>
      <p:ext uri="{BB962C8B-B14F-4D97-AF65-F5344CB8AC3E}">
        <p14:creationId xmlns:p14="http://schemas.microsoft.com/office/powerpoint/2010/main" val="2178631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26</TotalTime>
  <Words>403</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VIDEO GAME SALES</vt:lpstr>
      <vt:lpstr>PowerPoint Presentation</vt:lpstr>
      <vt:lpstr>PowerPoint Presentation</vt:lpstr>
      <vt:lpstr>VARIABLES IN THE DATASET</vt:lpstr>
      <vt:lpstr>PowerPoint Presentation</vt:lpstr>
      <vt:lpstr>Main Platform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dc:creator>Microsoft Office User</dc:creator>
  <cp:lastModifiedBy>Zhu Brenda</cp:lastModifiedBy>
  <cp:revision>6</cp:revision>
  <dcterms:created xsi:type="dcterms:W3CDTF">2019-10-22T23:51:23Z</dcterms:created>
  <dcterms:modified xsi:type="dcterms:W3CDTF">2019-10-23T01:14:11Z</dcterms:modified>
</cp:coreProperties>
</file>