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ige" initials="P" lastIdx="1" clrIdx="0">
    <p:extLst>
      <p:ext uri="{19B8F6BF-5375-455C-9EA6-DF929625EA0E}">
        <p15:presenceInfo xmlns:p15="http://schemas.microsoft.com/office/powerpoint/2012/main" userId="Pai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B"/>
    <a:srgbClr val="51247A"/>
    <a:srgbClr val="962A8B"/>
    <a:srgbClr val="E62645"/>
    <a:srgbClr val="2BA836"/>
    <a:srgbClr val="D9AC6D"/>
    <a:srgbClr val="EB602B"/>
    <a:srgbClr val="FBB800"/>
    <a:srgbClr val="4085C6"/>
    <a:srgbClr val="00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99E97-9F2C-4071-901D-0A30BB653F97}" v="39" dt="2023-11-30T00:43:10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9" autoAdjust="0"/>
    <p:restoredTop sz="95223" autoAdjust="0"/>
  </p:normalViewPr>
  <p:slideViewPr>
    <p:cSldViewPr showGuides="1">
      <p:cViewPr>
        <p:scale>
          <a:sx n="33" d="100"/>
          <a:sy n="33" d="100"/>
        </p:scale>
        <p:origin x="25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0692" y="4048125"/>
            <a:ext cx="20161746" cy="232584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dirty="0"/>
            </a:lvl1pPr>
            <a:lvl2pPr>
              <a:lnSpc>
                <a:spcPct val="100000"/>
              </a:lnSpc>
              <a:spcBef>
                <a:spcPts val="100"/>
              </a:spcBef>
              <a:defRPr lang="en-US" dirty="0"/>
            </a:lvl2pPr>
            <a:lvl3pPr>
              <a:lnSpc>
                <a:spcPct val="100000"/>
              </a:lnSpc>
              <a:spcBef>
                <a:spcPts val="100"/>
              </a:spcBef>
              <a:defRPr lang="en-US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692" y="2699272"/>
            <a:ext cx="20019160" cy="276999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b="0" i="0" baseline="0" dirty="0">
                <a:solidFill>
                  <a:srgbClr val="999490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0DFACA1-739E-41C2-ADCF-3BBD882809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CRICOS Provider Number 00025B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0692" y="2104159"/>
            <a:ext cx="20161746" cy="43088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548520" y="25897817"/>
            <a:ext cx="6299200" cy="1368151"/>
          </a:xfrm>
          <a:noFill/>
        </p:spPr>
        <p:txBody>
          <a:bodyPr lIns="0" tIns="0" rIns="0" bIns="0">
            <a:noAutofit/>
          </a:bodyPr>
          <a:lstStyle>
            <a:lvl1pPr>
              <a:defRPr sz="1700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1188" y="16266431"/>
            <a:ext cx="6299200" cy="1560513"/>
          </a:xfrm>
          <a:noFill/>
        </p:spPr>
        <p:txBody>
          <a:bodyPr lIns="0" tIns="0" rIns="0" bIns="0">
            <a:noAutofit/>
          </a:bodyPr>
          <a:lstStyle>
            <a:lvl1pPr>
              <a:defRPr sz="1700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692" y="18788222"/>
            <a:ext cx="6300000" cy="8477746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692" y="2699272"/>
            <a:ext cx="20160000" cy="276999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b="0" i="0" baseline="0" dirty="0">
                <a:solidFill>
                  <a:srgbClr val="999490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92" y="539032"/>
            <a:ext cx="20160000" cy="707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0692" y="2104159"/>
            <a:ext cx="20160000" cy="43088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188" y="18240375"/>
            <a:ext cx="6299200" cy="547164"/>
          </a:xfrm>
          <a:solidFill>
            <a:srgbClr val="E6E3E0"/>
          </a:solidFill>
        </p:spPr>
        <p:txBody>
          <a:bodyPr lIns="270000" tIns="97200" rIns="27000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548520" y="4048125"/>
            <a:ext cx="13221676" cy="8527628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10692" y="4631592"/>
            <a:ext cx="6300000" cy="5897502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 marL="270000" indent="0">
              <a:lnSpc>
                <a:spcPct val="100000"/>
              </a:lnSpc>
              <a:spcBef>
                <a:spcPts val="600"/>
              </a:spcBef>
              <a:tabLst/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1188" y="4083745"/>
            <a:ext cx="6299200" cy="547164"/>
          </a:xfrm>
          <a:solidFill>
            <a:srgbClr val="E6E3E0"/>
          </a:solidFill>
        </p:spPr>
        <p:txBody>
          <a:bodyPr lIns="270000" tIns="97200" rIns="27000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548520" y="16266431"/>
            <a:ext cx="6300000" cy="2363295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48520" y="14547028"/>
            <a:ext cx="6300000" cy="547164"/>
          </a:xfrm>
          <a:solidFill>
            <a:srgbClr val="EFEDEB"/>
          </a:solidFill>
        </p:spPr>
        <p:txBody>
          <a:bodyPr lIns="270000" tIns="97200" rIns="27000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48520" y="15109140"/>
            <a:ext cx="6300000" cy="1148184"/>
          </a:xfr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270000" tIns="90000" rIns="270000" bIns="90000" anchor="ctr">
            <a:noAutofit/>
          </a:bodyPr>
          <a:lstStyle>
            <a:lvl1pPr marL="0" indent="0"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052BB6F-902B-439C-9DB2-8A155C4F673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4472438" y="15695212"/>
            <a:ext cx="6300000" cy="4338938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C574541-139E-4D0F-822B-366774B5BB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4472438" y="14547028"/>
            <a:ext cx="6300000" cy="1148184"/>
          </a:xfr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270000" tIns="90000" rIns="270000" bIns="90000" anchor="ctr"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10692" y="11038860"/>
            <a:ext cx="6300000" cy="500400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548520" y="19192260"/>
            <a:ext cx="6300000" cy="6458514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4472438" y="21226621"/>
            <a:ext cx="6300000" cy="6039347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472438" y="20678775"/>
            <a:ext cx="6300000" cy="547164"/>
          </a:xfrm>
          <a:solidFill>
            <a:srgbClr val="E6E3E0"/>
          </a:solidFill>
        </p:spPr>
        <p:txBody>
          <a:bodyPr lIns="270000" tIns="97200" rIns="27000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48520" y="12785005"/>
            <a:ext cx="13221676" cy="1560513"/>
          </a:xfrm>
          <a:noFill/>
        </p:spPr>
        <p:txBody>
          <a:bodyPr lIns="0" tIns="0" rIns="0" bIns="0">
            <a:noAutofit/>
          </a:bodyPr>
          <a:lstStyle>
            <a:lvl1pPr>
              <a:defRPr sz="1700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E64CD43-B309-4448-9788-BA1A319BC5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1187" y="3268705"/>
            <a:ext cx="20180569" cy="248089"/>
          </a:xfrm>
          <a:noFill/>
        </p:spPr>
        <p:txBody>
          <a:bodyPr lIns="0" tIns="0" rIns="0" bIns="0">
            <a:noAutofit/>
          </a:bodyPr>
          <a:lstStyle>
            <a:lvl1pPr>
              <a:defRPr sz="17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[Acknowledgements text]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72035C-588A-49D3-997F-1214843DE1FF}"/>
              </a:ext>
            </a:extLst>
          </p:cNvPr>
          <p:cNvCxnSpPr>
            <a:cxnSpLocks/>
          </p:cNvCxnSpPr>
          <p:nvPr userDrawn="1"/>
        </p:nvCxnSpPr>
        <p:spPr>
          <a:xfrm>
            <a:off x="611188" y="29171546"/>
            <a:ext cx="76323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BEC75044-FCFE-49F2-927B-D01CB1326B5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41040" y="28174463"/>
            <a:ext cx="3185292" cy="277768"/>
          </a:xfrm>
          <a:noFill/>
        </p:spPr>
        <p:txBody>
          <a:bodyPr wrap="square" lIns="0" tIns="0" rIns="0" bIns="0">
            <a:spAutoFit/>
          </a:bodyPr>
          <a:lstStyle>
            <a:lvl1pPr>
              <a:defRPr sz="19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3195BD1-2EFC-4056-B6F0-AF57BF3742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41040" y="28529194"/>
            <a:ext cx="3185292" cy="277768"/>
          </a:xfrm>
          <a:noFill/>
        </p:spPr>
        <p:txBody>
          <a:bodyPr wrap="square" lIns="0" tIns="0" rIns="0" bIns="0">
            <a:spAutoFit/>
          </a:bodyPr>
          <a:lstStyle>
            <a:lvl1pPr>
              <a:defRPr sz="19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FA1686CA-6C92-4EA8-83CB-C754253E94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44360" y="28174463"/>
            <a:ext cx="2635084" cy="277768"/>
          </a:xfrm>
          <a:noFill/>
        </p:spPr>
        <p:txBody>
          <a:bodyPr wrap="square" lIns="0" tIns="0" rIns="0" bIns="0">
            <a:spAutoFit/>
          </a:bodyPr>
          <a:lstStyle>
            <a:lvl1pPr>
              <a:defRPr sz="19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FAFC40-D819-3F45-8858-63F11592F5AB}"/>
              </a:ext>
            </a:extLst>
          </p:cNvPr>
          <p:cNvGrpSpPr/>
          <p:nvPr userDrawn="1"/>
        </p:nvGrpSpPr>
        <p:grpSpPr>
          <a:xfrm>
            <a:off x="9856333" y="28380766"/>
            <a:ext cx="10935424" cy="1163207"/>
            <a:chOff x="18459766" y="19753739"/>
            <a:chExt cx="10935424" cy="116320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17250B0-F542-B04E-A6B5-D7C4607DB8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9766" y="19753739"/>
              <a:ext cx="7560840" cy="116320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3DE9618-EF18-1146-99B2-B69A3E6738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2862" y="19854113"/>
              <a:ext cx="2952328" cy="962461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03A3F7E-1E09-A949-92D9-FBCA4038359D}"/>
              </a:ext>
            </a:extLst>
          </p:cNvPr>
          <p:cNvSpPr txBox="1"/>
          <p:nvPr userDrawn="1"/>
        </p:nvSpPr>
        <p:spPr>
          <a:xfrm>
            <a:off x="620824" y="29267575"/>
            <a:ext cx="76227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Queensland Alliance for Agriculture and Food Innovation</a:t>
            </a:r>
            <a:endParaRPr lang="en-A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C20D61-9B56-477A-A693-C76A71C478EA}"/>
              </a:ext>
            </a:extLst>
          </p:cNvPr>
          <p:cNvSpPr/>
          <p:nvPr userDrawn="1"/>
        </p:nvSpPr>
        <p:spPr>
          <a:xfrm>
            <a:off x="106636" y="121840"/>
            <a:ext cx="21133364" cy="27540000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DD4F6411-2BFC-4266-96ED-56A5ADBB7B78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14482720" y="14547028"/>
            <a:ext cx="6300000" cy="5487122"/>
          </a:xfrm>
          <a:prstGeom prst="rect">
            <a:avLst/>
          </a:prstGeom>
          <a:solidFill>
            <a:schemeClr val="bg1"/>
          </a:solidFill>
        </p:spPr>
        <p:txBody>
          <a:bodyPr lIns="270000" tIns="1224000" rIns="27000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548520" y="25897817"/>
            <a:ext cx="6299200" cy="1368151"/>
          </a:xfrm>
          <a:noFill/>
        </p:spPr>
        <p:txBody>
          <a:bodyPr lIns="0" tIns="0" rIns="0" bIns="0">
            <a:noAutofit/>
          </a:bodyPr>
          <a:lstStyle>
            <a:lvl1pPr>
              <a:defRPr sz="1700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1188" y="16266431"/>
            <a:ext cx="6299200" cy="1560513"/>
          </a:xfrm>
          <a:noFill/>
        </p:spPr>
        <p:txBody>
          <a:bodyPr lIns="0" tIns="0" rIns="0" bIns="0">
            <a:noAutofit/>
          </a:bodyPr>
          <a:lstStyle>
            <a:lvl1pPr>
              <a:defRPr sz="1700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692" y="18788222"/>
            <a:ext cx="6300000" cy="8477746"/>
          </a:xfrm>
          <a:prstGeom prst="rect">
            <a:avLst/>
          </a:prstGeom>
          <a:solidFill>
            <a:schemeClr val="bg1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692" y="2699272"/>
            <a:ext cx="20160000" cy="276999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b="0" i="0" baseline="0" dirty="0">
                <a:solidFill>
                  <a:schemeClr val="bg1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92" y="539032"/>
            <a:ext cx="20160000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0692" y="2104159"/>
            <a:ext cx="20160000" cy="43088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188" y="18240375"/>
            <a:ext cx="6299200" cy="547164"/>
          </a:xfrm>
          <a:solidFill>
            <a:srgbClr val="E6E3E0"/>
          </a:solidFill>
        </p:spPr>
        <p:txBody>
          <a:bodyPr lIns="270000" tIns="97200" rIns="27000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548520" y="4048125"/>
            <a:ext cx="13221676" cy="8527628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10692" y="4631592"/>
            <a:ext cx="6300000" cy="5897502"/>
          </a:xfrm>
          <a:prstGeom prst="rect">
            <a:avLst/>
          </a:prstGeom>
          <a:solidFill>
            <a:schemeClr val="bg1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 marL="270000" indent="0">
              <a:lnSpc>
                <a:spcPct val="100000"/>
              </a:lnSpc>
              <a:spcBef>
                <a:spcPts val="600"/>
              </a:spcBef>
              <a:tabLst/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1188" y="4083745"/>
            <a:ext cx="6299200" cy="547164"/>
          </a:xfrm>
          <a:solidFill>
            <a:srgbClr val="E6E3E0"/>
          </a:solidFill>
        </p:spPr>
        <p:txBody>
          <a:bodyPr lIns="270000" tIns="97200" rIns="27000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548520" y="15050413"/>
            <a:ext cx="6300000" cy="3579314"/>
          </a:xfrm>
          <a:prstGeom prst="rect">
            <a:avLst/>
          </a:prstGeom>
          <a:solidFill>
            <a:schemeClr val="bg1"/>
          </a:solidFill>
        </p:spPr>
        <p:txBody>
          <a:bodyPr lIns="270000" tIns="1224000" rIns="27000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48520" y="14547028"/>
            <a:ext cx="6300000" cy="547164"/>
          </a:xfrm>
          <a:solidFill>
            <a:srgbClr val="EFEDEB"/>
          </a:solidFill>
        </p:spPr>
        <p:txBody>
          <a:bodyPr lIns="270000" tIns="97200" rIns="27000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674184" y="15196745"/>
            <a:ext cx="6048672" cy="997633"/>
          </a:xfrm>
          <a:solidFill>
            <a:srgbClr val="FBB800"/>
          </a:solidFill>
        </p:spPr>
        <p:txBody>
          <a:bodyPr lIns="144000" tIns="90000" rIns="144000" bIns="90000" anchor="ctr">
            <a:noAutofit/>
          </a:bodyPr>
          <a:lstStyle>
            <a:lvl1pPr marL="0" indent="0">
              <a:defRPr sz="28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10692" y="11038860"/>
            <a:ext cx="6300000" cy="500400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548520" y="19192260"/>
            <a:ext cx="6300000" cy="6458514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4472438" y="21226621"/>
            <a:ext cx="6300000" cy="6039347"/>
          </a:xfrm>
          <a:prstGeom prst="rect">
            <a:avLst/>
          </a:prstGeom>
          <a:solidFill>
            <a:schemeClr val="bg1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472438" y="20678775"/>
            <a:ext cx="6300000" cy="547164"/>
          </a:xfrm>
          <a:solidFill>
            <a:srgbClr val="E6E3E0"/>
          </a:solidFill>
        </p:spPr>
        <p:txBody>
          <a:bodyPr lIns="270000" tIns="97200" rIns="27000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48520" y="12785005"/>
            <a:ext cx="13221676" cy="1560513"/>
          </a:xfrm>
          <a:noFill/>
        </p:spPr>
        <p:txBody>
          <a:bodyPr lIns="0" tIns="0" rIns="0" bIns="0">
            <a:noAutofit/>
          </a:bodyPr>
          <a:lstStyle>
            <a:lvl1pPr>
              <a:defRPr sz="1700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BEC75044-FCFE-49F2-927B-D01CB1326B5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41040" y="28174463"/>
            <a:ext cx="3185292" cy="277768"/>
          </a:xfrm>
          <a:noFill/>
        </p:spPr>
        <p:txBody>
          <a:bodyPr wrap="square" lIns="0" tIns="0" rIns="0" bIns="0">
            <a:spAutoFit/>
          </a:bodyPr>
          <a:lstStyle>
            <a:lvl1pPr>
              <a:defRPr sz="19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3195BD1-2EFC-4056-B6F0-AF57BF3742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41040" y="28529194"/>
            <a:ext cx="3185292" cy="277768"/>
          </a:xfrm>
          <a:noFill/>
        </p:spPr>
        <p:txBody>
          <a:bodyPr wrap="square" lIns="0" tIns="0" rIns="0" bIns="0">
            <a:spAutoFit/>
          </a:bodyPr>
          <a:lstStyle>
            <a:lvl1pPr>
              <a:defRPr sz="19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FA1686CA-6C92-4EA8-83CB-C754253E94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44360" y="28174463"/>
            <a:ext cx="2635084" cy="277768"/>
          </a:xfrm>
          <a:noFill/>
        </p:spPr>
        <p:txBody>
          <a:bodyPr wrap="square" lIns="0" tIns="0" rIns="0" bIns="0">
            <a:spAutoFit/>
          </a:bodyPr>
          <a:lstStyle>
            <a:lvl1pPr>
              <a:defRPr sz="19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2314C1D0-0D7F-4267-89B6-C3EBC1B35DB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608384" y="14633550"/>
            <a:ext cx="6048672" cy="997633"/>
          </a:xfrm>
          <a:solidFill>
            <a:srgbClr val="FBB800"/>
          </a:solidFill>
        </p:spPr>
        <p:txBody>
          <a:bodyPr lIns="144000" tIns="90000" rIns="144000" bIns="90000" anchor="ctr">
            <a:noAutofit/>
          </a:bodyPr>
          <a:lstStyle>
            <a:lvl1pPr marL="0" indent="0">
              <a:defRPr sz="28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D853C0-1BA7-1740-A065-DB1FF927080F}"/>
              </a:ext>
            </a:extLst>
          </p:cNvPr>
          <p:cNvGrpSpPr/>
          <p:nvPr userDrawn="1"/>
        </p:nvGrpSpPr>
        <p:grpSpPr>
          <a:xfrm>
            <a:off x="9856333" y="28380766"/>
            <a:ext cx="10935424" cy="1163207"/>
            <a:chOff x="18459766" y="19753739"/>
            <a:chExt cx="10935424" cy="116320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7024D8F-0C54-FA4F-9B17-19EDA5C966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9766" y="19753739"/>
              <a:ext cx="7560840" cy="116320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35A9096-68AB-554A-B104-D4CCDFB711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2862" y="19854113"/>
              <a:ext cx="2952328" cy="962461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198DA9-91D6-1A4F-91A1-CBA42867AA3D}"/>
              </a:ext>
            </a:extLst>
          </p:cNvPr>
          <p:cNvCxnSpPr>
            <a:cxnSpLocks/>
          </p:cNvCxnSpPr>
          <p:nvPr userDrawn="1"/>
        </p:nvCxnSpPr>
        <p:spPr>
          <a:xfrm>
            <a:off x="611188" y="29171546"/>
            <a:ext cx="76323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F93311-B6A5-E248-A72B-CA55821144DF}"/>
              </a:ext>
            </a:extLst>
          </p:cNvPr>
          <p:cNvSpPr txBox="1"/>
          <p:nvPr userDrawn="1"/>
        </p:nvSpPr>
        <p:spPr>
          <a:xfrm>
            <a:off x="620824" y="29267575"/>
            <a:ext cx="76227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Queensland Alliance for Agriculture and Food Innovation</a:t>
            </a:r>
            <a:endParaRPr lang="en-A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3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Purp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1DF2155-5108-45DA-BEE8-D2E8E9E3F7E4}"/>
              </a:ext>
            </a:extLst>
          </p:cNvPr>
          <p:cNvSpPr/>
          <p:nvPr userDrawn="1"/>
        </p:nvSpPr>
        <p:spPr>
          <a:xfrm>
            <a:off x="106636" y="121840"/>
            <a:ext cx="21133364" cy="3746130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548520" y="25897817"/>
            <a:ext cx="6299200" cy="1368151"/>
          </a:xfrm>
          <a:noFill/>
        </p:spPr>
        <p:txBody>
          <a:bodyPr lIns="0" tIns="0" rIns="0" bIns="0">
            <a:noAutofit/>
          </a:bodyPr>
          <a:lstStyle>
            <a:lvl1pPr>
              <a:defRPr sz="17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1188" y="16266431"/>
            <a:ext cx="6299200" cy="1560513"/>
          </a:xfrm>
          <a:noFill/>
        </p:spPr>
        <p:txBody>
          <a:bodyPr lIns="0" tIns="0" rIns="0" bIns="0">
            <a:noAutofit/>
          </a:bodyPr>
          <a:lstStyle>
            <a:lvl1pPr>
              <a:defRPr sz="17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692" y="18788222"/>
            <a:ext cx="6300000" cy="8477746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692" y="2699272"/>
            <a:ext cx="20160000" cy="276999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b="0" i="0" baseline="0" dirty="0">
                <a:solidFill>
                  <a:schemeClr val="bg1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92" y="539032"/>
            <a:ext cx="20160000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0692" y="2104159"/>
            <a:ext cx="20160000" cy="43088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188" y="18240375"/>
            <a:ext cx="6299200" cy="547164"/>
          </a:xfrm>
          <a:noFill/>
        </p:spPr>
        <p:txBody>
          <a:bodyPr lIns="0" tIns="97200" rIns="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548520" y="4048125"/>
            <a:ext cx="13221676" cy="8527628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10692" y="4631592"/>
            <a:ext cx="6300000" cy="5897502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 marL="270000" indent="0">
              <a:lnSpc>
                <a:spcPct val="100000"/>
              </a:lnSpc>
              <a:spcBef>
                <a:spcPts val="600"/>
              </a:spcBef>
              <a:tabLst/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1188" y="4083745"/>
            <a:ext cx="6299200" cy="547164"/>
          </a:xfrm>
          <a:noFill/>
        </p:spPr>
        <p:txBody>
          <a:bodyPr lIns="0" tIns="97200" rIns="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548520" y="16266431"/>
            <a:ext cx="6300000" cy="2363295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48520" y="14547028"/>
            <a:ext cx="6300000" cy="547164"/>
          </a:xfrm>
          <a:noFill/>
        </p:spPr>
        <p:txBody>
          <a:bodyPr lIns="0" tIns="97200" rIns="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48520" y="15109140"/>
            <a:ext cx="6300000" cy="1148184"/>
          </a:xfr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052BB6F-902B-439C-9DB2-8A155C4F673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4472438" y="16257324"/>
            <a:ext cx="6300000" cy="3776826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10692" y="11038860"/>
            <a:ext cx="6300000" cy="500400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548520" y="19192260"/>
            <a:ext cx="6300000" cy="6458514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4472438" y="21226621"/>
            <a:ext cx="6300000" cy="6039347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472438" y="20678775"/>
            <a:ext cx="6300000" cy="547164"/>
          </a:xfrm>
          <a:noFill/>
        </p:spPr>
        <p:txBody>
          <a:bodyPr lIns="0" tIns="97200" rIns="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48520" y="12785005"/>
            <a:ext cx="13221676" cy="1560513"/>
          </a:xfrm>
          <a:noFill/>
        </p:spPr>
        <p:txBody>
          <a:bodyPr lIns="0" tIns="0" rIns="0" bIns="0">
            <a:noAutofit/>
          </a:bodyPr>
          <a:lstStyle>
            <a:lvl1pPr>
              <a:defRPr sz="17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BEC75044-FCFE-49F2-927B-D01CB1326B5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41040" y="28174463"/>
            <a:ext cx="3185292" cy="277768"/>
          </a:xfrm>
          <a:noFill/>
        </p:spPr>
        <p:txBody>
          <a:bodyPr wrap="square" lIns="0" tIns="0" rIns="0" bIns="0">
            <a:spAutoFit/>
          </a:bodyPr>
          <a:lstStyle>
            <a:lvl1pPr>
              <a:defRPr sz="19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3195BD1-2EFC-4056-B6F0-AF57BF3742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41040" y="28529194"/>
            <a:ext cx="3185292" cy="277768"/>
          </a:xfrm>
          <a:noFill/>
        </p:spPr>
        <p:txBody>
          <a:bodyPr wrap="square" lIns="0" tIns="0" rIns="0" bIns="0">
            <a:spAutoFit/>
          </a:bodyPr>
          <a:lstStyle>
            <a:lvl1pPr>
              <a:defRPr sz="19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FA1686CA-6C92-4EA8-83CB-C754253E94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44360" y="28174463"/>
            <a:ext cx="2635084" cy="277768"/>
          </a:xfrm>
          <a:noFill/>
        </p:spPr>
        <p:txBody>
          <a:bodyPr wrap="square" lIns="0" tIns="0" rIns="0" bIns="0">
            <a:spAutoFit/>
          </a:bodyPr>
          <a:lstStyle>
            <a:lvl1pPr>
              <a:defRPr sz="19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CA60D0B7-1DC9-4B2D-A6FF-24915AEF69A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470020" y="14547028"/>
            <a:ext cx="6300000" cy="547164"/>
          </a:xfrm>
          <a:noFill/>
        </p:spPr>
        <p:txBody>
          <a:bodyPr lIns="0" tIns="97200" rIns="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27790412-6BFB-44B6-B54A-E9CF8D9D1F3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470020" y="15109140"/>
            <a:ext cx="6300000" cy="1148184"/>
          </a:xfr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4942CB-A9A4-534C-A4B2-E22E7F20E0EB}"/>
              </a:ext>
            </a:extLst>
          </p:cNvPr>
          <p:cNvGrpSpPr/>
          <p:nvPr userDrawn="1"/>
        </p:nvGrpSpPr>
        <p:grpSpPr>
          <a:xfrm>
            <a:off x="9856333" y="28380766"/>
            <a:ext cx="10935424" cy="1163207"/>
            <a:chOff x="18459766" y="19753739"/>
            <a:chExt cx="10935424" cy="116320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53A6092-DC4D-004D-8F7C-8E5BDABF20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9766" y="19753739"/>
              <a:ext cx="7560840" cy="116320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4DDB8BE-B7BD-B14E-9D62-0D96DDBD1C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2862" y="19854113"/>
              <a:ext cx="2952328" cy="962461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2EC3E-9312-E847-9BEC-BB8DE0B957E4}"/>
              </a:ext>
            </a:extLst>
          </p:cNvPr>
          <p:cNvCxnSpPr>
            <a:cxnSpLocks/>
          </p:cNvCxnSpPr>
          <p:nvPr userDrawn="1"/>
        </p:nvCxnSpPr>
        <p:spPr>
          <a:xfrm>
            <a:off x="611188" y="29171546"/>
            <a:ext cx="76323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C786271-8188-B64E-8589-4B9316E81DEC}"/>
              </a:ext>
            </a:extLst>
          </p:cNvPr>
          <p:cNvSpPr txBox="1"/>
          <p:nvPr userDrawn="1"/>
        </p:nvSpPr>
        <p:spPr>
          <a:xfrm>
            <a:off x="620824" y="29267575"/>
            <a:ext cx="76227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Queensland Alliance for Agriculture and Food Innovation</a:t>
            </a:r>
            <a:endParaRPr lang="en-A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Purple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1DF2155-5108-45DA-BEE8-D2E8E9E3F7E4}"/>
              </a:ext>
            </a:extLst>
          </p:cNvPr>
          <p:cNvSpPr/>
          <p:nvPr userDrawn="1"/>
        </p:nvSpPr>
        <p:spPr>
          <a:xfrm>
            <a:off x="124010" y="27688142"/>
            <a:ext cx="21133364" cy="246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548520" y="25897817"/>
            <a:ext cx="6299200" cy="1368151"/>
          </a:xfrm>
          <a:noFill/>
        </p:spPr>
        <p:txBody>
          <a:bodyPr lIns="0" tIns="0" rIns="0" bIns="0">
            <a:noAutofit/>
          </a:bodyPr>
          <a:lstStyle>
            <a:lvl1pPr>
              <a:defRPr sz="17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1188" y="16266431"/>
            <a:ext cx="6299200" cy="1560513"/>
          </a:xfrm>
          <a:noFill/>
        </p:spPr>
        <p:txBody>
          <a:bodyPr lIns="0" tIns="0" rIns="0" bIns="0">
            <a:noAutofit/>
          </a:bodyPr>
          <a:lstStyle>
            <a:lvl1pPr>
              <a:defRPr sz="17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692" y="18788222"/>
            <a:ext cx="6300000" cy="8477746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692" y="2699272"/>
            <a:ext cx="20160000" cy="276999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b="0" i="0" baseline="0" dirty="0">
                <a:solidFill>
                  <a:schemeClr val="bg1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92" y="539032"/>
            <a:ext cx="20160000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0692" y="2104159"/>
            <a:ext cx="20160000" cy="43088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188" y="18240375"/>
            <a:ext cx="6299200" cy="547164"/>
          </a:xfrm>
          <a:noFill/>
        </p:spPr>
        <p:txBody>
          <a:bodyPr lIns="0" tIns="97200" rIns="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548520" y="4048125"/>
            <a:ext cx="13221676" cy="8527628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10692" y="4631592"/>
            <a:ext cx="6300000" cy="5897502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 marL="270000" indent="0">
              <a:lnSpc>
                <a:spcPct val="100000"/>
              </a:lnSpc>
              <a:spcBef>
                <a:spcPts val="600"/>
              </a:spcBef>
              <a:tabLst/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1188" y="4083745"/>
            <a:ext cx="6299200" cy="547164"/>
          </a:xfrm>
          <a:noFill/>
        </p:spPr>
        <p:txBody>
          <a:bodyPr lIns="0" tIns="97200" rIns="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548520" y="16266431"/>
            <a:ext cx="6300000" cy="2363295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48520" y="14547028"/>
            <a:ext cx="6300000" cy="547164"/>
          </a:xfrm>
          <a:noFill/>
        </p:spPr>
        <p:txBody>
          <a:bodyPr lIns="0" tIns="97200" rIns="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48520" y="15109140"/>
            <a:ext cx="6300000" cy="1148184"/>
          </a:xfr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10692" y="11038860"/>
            <a:ext cx="6300000" cy="500400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548520" y="19192260"/>
            <a:ext cx="6300000" cy="6458514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4472438" y="21226621"/>
            <a:ext cx="6300000" cy="6039347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472438" y="20678775"/>
            <a:ext cx="6300000" cy="547164"/>
          </a:xfrm>
          <a:noFill/>
        </p:spPr>
        <p:txBody>
          <a:bodyPr lIns="0" tIns="97200" rIns="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48520" y="12785005"/>
            <a:ext cx="13221676" cy="1560513"/>
          </a:xfrm>
          <a:noFill/>
        </p:spPr>
        <p:txBody>
          <a:bodyPr lIns="0" tIns="0" rIns="0" bIns="0">
            <a:noAutofit/>
          </a:bodyPr>
          <a:lstStyle>
            <a:lvl1pPr>
              <a:defRPr sz="17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BEC75044-FCFE-49F2-927B-D01CB1326B5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41040" y="28174463"/>
            <a:ext cx="3185292" cy="277768"/>
          </a:xfrm>
          <a:noFill/>
        </p:spPr>
        <p:txBody>
          <a:bodyPr wrap="square" lIns="0" tIns="0" rIns="0" bIns="0">
            <a:spAutoFit/>
          </a:bodyPr>
          <a:lstStyle>
            <a:lvl1pPr>
              <a:defRPr sz="19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3195BD1-2EFC-4056-B6F0-AF57BF3742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41040" y="28529194"/>
            <a:ext cx="3185292" cy="277768"/>
          </a:xfrm>
          <a:noFill/>
        </p:spPr>
        <p:txBody>
          <a:bodyPr wrap="square" lIns="0" tIns="0" rIns="0" bIns="0">
            <a:spAutoFit/>
          </a:bodyPr>
          <a:lstStyle>
            <a:lvl1pPr>
              <a:defRPr sz="19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FA1686CA-6C92-4EA8-83CB-C754253E94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44360" y="28174463"/>
            <a:ext cx="2635084" cy="277768"/>
          </a:xfrm>
          <a:noFill/>
        </p:spPr>
        <p:txBody>
          <a:bodyPr wrap="square" lIns="0" tIns="0" rIns="0" bIns="0">
            <a:spAutoFit/>
          </a:bodyPr>
          <a:lstStyle>
            <a:lvl1pPr>
              <a:defRPr sz="19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  <p:sp>
        <p:nvSpPr>
          <p:cNvPr id="45" name="Content Placeholder 9">
            <a:extLst>
              <a:ext uri="{FF2B5EF4-FFF2-40B4-BE49-F238E27FC236}">
                <a16:creationId xmlns:a16="http://schemas.microsoft.com/office/drawing/2014/main" id="{D869CBBC-0917-4B87-97EB-5DBF0EA34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4472438" y="16257324"/>
            <a:ext cx="6300000" cy="3776826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100"/>
              </a:spcBef>
              <a:defRPr lang="en-US" sz="1900" dirty="0"/>
            </a:lvl1pPr>
            <a:lvl2pPr>
              <a:lnSpc>
                <a:spcPct val="100000"/>
              </a:lnSpc>
              <a:spcBef>
                <a:spcPts val="100"/>
              </a:spcBef>
              <a:defRPr lang="en-US" sz="1900" dirty="0"/>
            </a:lvl2pPr>
            <a:lvl3pPr>
              <a:lnSpc>
                <a:spcPct val="100000"/>
              </a:lnSpc>
              <a:spcBef>
                <a:spcPts val="100"/>
              </a:spcBef>
              <a:defRPr lang="en-US" sz="1900" dirty="0"/>
            </a:lvl3pPr>
            <a:lvl4pPr>
              <a:lnSpc>
                <a:spcPct val="100000"/>
              </a:lnSpc>
              <a:spcBef>
                <a:spcPts val="600"/>
              </a:spcBef>
              <a:defRPr lang="en-US" dirty="0"/>
            </a:lvl4pPr>
            <a:lvl5pPr>
              <a:lnSpc>
                <a:spcPct val="100000"/>
              </a:lnSpc>
              <a:spcBef>
                <a:spcPts val="600"/>
              </a:spcBef>
              <a:defRPr lang="en-US" dirty="0"/>
            </a:lvl5pPr>
            <a:lvl6pPr>
              <a:spcBef>
                <a:spcPts val="600"/>
              </a:spcBef>
              <a:spcAft>
                <a:spcPts val="600"/>
              </a:spcAft>
              <a:defRPr lang="en-US" dirty="0"/>
            </a:lvl6pPr>
            <a:lvl7pPr>
              <a:spcBef>
                <a:spcPts val="600"/>
              </a:spcBef>
              <a:spcAft>
                <a:spcPts val="600"/>
              </a:spcAft>
              <a:defRPr lang="en-US" dirty="0"/>
            </a:lvl7pPr>
            <a:lvl8pPr>
              <a:spcBef>
                <a:spcPts val="600"/>
              </a:spcBef>
              <a:spcAft>
                <a:spcPts val="600"/>
              </a:spcAft>
              <a:defRPr lang="en-US" dirty="0"/>
            </a:lvl8pPr>
            <a:lvl9pPr>
              <a:spcBef>
                <a:spcPts val="600"/>
              </a:spcBef>
              <a:spcAft>
                <a:spcPts val="600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E93910CA-4BE7-4096-8149-1CFA5B6815B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470020" y="14547028"/>
            <a:ext cx="6300000" cy="547164"/>
          </a:xfrm>
          <a:noFill/>
        </p:spPr>
        <p:txBody>
          <a:bodyPr lIns="0" tIns="97200" rIns="0" bIns="97200">
            <a:sp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8C680BC7-8038-4630-AFDD-C5B079ECB2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470020" y="15109140"/>
            <a:ext cx="6300000" cy="1148184"/>
          </a:xfr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1CE04-D0A8-B64A-AC39-5205737D76EF}"/>
              </a:ext>
            </a:extLst>
          </p:cNvPr>
          <p:cNvGrpSpPr/>
          <p:nvPr userDrawn="1"/>
        </p:nvGrpSpPr>
        <p:grpSpPr>
          <a:xfrm>
            <a:off x="9392050" y="28313347"/>
            <a:ext cx="10950535" cy="1169234"/>
            <a:chOff x="18448417" y="19761580"/>
            <a:chExt cx="10950535" cy="116923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A391E32-8AE6-134E-9AB9-A08AA6330F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8417" y="19761580"/>
              <a:ext cx="7634405" cy="116923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A6F91BB-AB0D-3241-A77E-EA13BBD37F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1464" y="19862328"/>
              <a:ext cx="2887488" cy="949985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71555F-13A0-A54D-82CD-EC610766F5F0}"/>
              </a:ext>
            </a:extLst>
          </p:cNvPr>
          <p:cNvCxnSpPr>
            <a:cxnSpLocks/>
          </p:cNvCxnSpPr>
          <p:nvPr userDrawn="1"/>
        </p:nvCxnSpPr>
        <p:spPr>
          <a:xfrm>
            <a:off x="611188" y="29171546"/>
            <a:ext cx="76323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3EBC47-98DE-EC4D-9E32-08B8FF548070}"/>
              </a:ext>
            </a:extLst>
          </p:cNvPr>
          <p:cNvSpPr txBox="1"/>
          <p:nvPr userDrawn="1"/>
        </p:nvSpPr>
        <p:spPr>
          <a:xfrm>
            <a:off x="620824" y="29267575"/>
            <a:ext cx="76227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Queensland Alliance for Agriculture and Food Innovation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7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692" y="539032"/>
            <a:ext cx="20090232" cy="70788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692" y="4048126"/>
            <a:ext cx="20161746" cy="23258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FA0A4D-1147-4515-879E-EFB1FC199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4064" y="29543973"/>
            <a:ext cx="7216775" cy="3002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AU"/>
              <a:t>CRICOS Provider Number 00025B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3302" rtl="0" eaLnBrk="1" latinLnBrk="0" hangingPunct="1">
        <a:lnSpc>
          <a:spcPct val="100000"/>
        </a:lnSpc>
        <a:spcBef>
          <a:spcPct val="0"/>
        </a:spcBef>
        <a:buNone/>
        <a:defRPr sz="4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3302" rtl="0" eaLnBrk="1" latinLnBrk="0" hangingPunct="1">
        <a:lnSpc>
          <a:spcPct val="95000"/>
        </a:lnSpc>
        <a:spcBef>
          <a:spcPts val="100"/>
        </a:spcBef>
        <a:spcAft>
          <a:spcPts val="100"/>
        </a:spcAft>
        <a:buClr>
          <a:schemeClr val="tx1"/>
        </a:buClr>
        <a:buFont typeface="+mj-lt"/>
        <a:buNone/>
        <a:defRPr lang="en-US" sz="19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3302" rtl="0" eaLnBrk="1" latinLnBrk="0" hangingPunct="1">
        <a:lnSpc>
          <a:spcPct val="95000"/>
        </a:lnSpc>
        <a:spcBef>
          <a:spcPts val="100"/>
        </a:spcBef>
        <a:spcAft>
          <a:spcPts val="100"/>
        </a:spcAft>
        <a:buClr>
          <a:schemeClr val="tx1"/>
        </a:buClr>
        <a:buFont typeface="Arial" panose="020B0604020202020204" pitchFamily="34" charset="0"/>
        <a:buChar char="•"/>
        <a:defRPr lang="en-US" sz="19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3302" rtl="0" eaLnBrk="1" latinLnBrk="0" hangingPunct="1">
        <a:lnSpc>
          <a:spcPct val="95000"/>
        </a:lnSpc>
        <a:spcBef>
          <a:spcPts val="100"/>
        </a:spcBef>
        <a:spcAft>
          <a:spcPts val="100"/>
        </a:spcAft>
        <a:buClrTx/>
        <a:buFont typeface="Tahoma" panose="020B0604030504040204" pitchFamily="34" charset="0"/>
        <a:buChar char="–"/>
        <a:defRPr lang="en-US" sz="19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266700" indent="0" algn="l" defTabSz="913302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None/>
        <a:defRPr lang="en-US" sz="2200" kern="1200" baseline="0" dirty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3302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22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3302" rtl="0" eaLnBrk="1" latinLnBrk="0" hangingPunct="1">
        <a:spcBef>
          <a:spcPts val="600"/>
        </a:spcBef>
        <a:spcAft>
          <a:spcPts val="600"/>
        </a:spcAft>
        <a:buFont typeface="Arial" pitchFamily="34" charset="0"/>
        <a:buNone/>
        <a:defRPr lang="en-AU" sz="2800" b="1" kern="1200" baseline="0" dirty="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3302" rtl="0" eaLnBrk="1" latinLnBrk="0" hangingPunct="1">
        <a:spcBef>
          <a:spcPts val="600"/>
        </a:spcBef>
        <a:spcAft>
          <a:spcPts val="600"/>
        </a:spcAft>
        <a:buFont typeface="Arial" pitchFamily="34" charset="0"/>
        <a:buNone/>
        <a:defRPr sz="2797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539351" indent="-269676" algn="l" defTabSz="913302" rtl="0" eaLnBrk="1" latinLnBrk="0" hangingPunct="1">
        <a:spcBef>
          <a:spcPts val="600"/>
        </a:spcBef>
        <a:spcAft>
          <a:spcPts val="600"/>
        </a:spcAft>
        <a:buFont typeface="Arial Rounded MT" panose="02000403040000020004" pitchFamily="2" charset="0"/>
        <a:buChar char="–"/>
        <a:defRPr sz="2797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809027" indent="-269676" algn="l" defTabSz="913302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797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30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650" algn="l" defTabSz="91330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302" algn="l" defTabSz="91330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952" algn="l" defTabSz="91330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602" algn="l" defTabSz="91330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254" algn="l" defTabSz="91330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9904" algn="l" defTabSz="91330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556" algn="l" defTabSz="91330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206" algn="l" defTabSz="91330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36" userDrawn="1">
          <p15:clr>
            <a:srgbClr val="F26B43"/>
          </p15:clr>
        </p15:guide>
        <p15:guide id="2" pos="6735" userDrawn="1">
          <p15:clr>
            <a:srgbClr val="F26B43"/>
          </p15:clr>
        </p15:guide>
        <p15:guide id="7" orient="horz" pos="2550" userDrawn="1">
          <p15:clr>
            <a:srgbClr val="F26B43"/>
          </p15:clr>
        </p15:guide>
        <p15:guide id="11" orient="horz" pos="17201" userDrawn="1">
          <p15:clr>
            <a:srgbClr val="F26B43"/>
          </p15:clr>
        </p15:guide>
        <p15:guide id="20" pos="13085" userDrawn="1">
          <p15:clr>
            <a:srgbClr val="F26B43"/>
          </p15:clr>
        </p15:guide>
        <p15:guide id="21" pos="385" userDrawn="1">
          <p15:clr>
            <a:srgbClr val="F26B43"/>
          </p15:clr>
        </p15:guide>
        <p15:guide id="22" orient="horz" pos="177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427B6434-0AAE-4E76-8BCD-F9DB2A6E6B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8483" y="8654833"/>
            <a:ext cx="20201713" cy="13881097"/>
          </a:xfrm>
        </p:spPr>
        <p:txBody>
          <a:bodyPr>
            <a:normAutofit/>
          </a:bodyPr>
          <a:lstStyle/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99309BA-3745-4DB6-A8A3-29B66A5530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692" y="2699272"/>
            <a:ext cx="20160000" cy="630942"/>
          </a:xfrm>
        </p:spPr>
        <p:txBody>
          <a:bodyPr/>
          <a:lstStyle/>
          <a:p>
            <a:r>
              <a:rPr lang="en-AU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 Queensland Alliance for Agriculture and Food Innovation, The University of Queensland, St Lucia, QLD, Australia</a:t>
            </a:r>
          </a:p>
          <a:p>
            <a:r>
              <a:rPr lang="en-AU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 School of Mathematics and Physics, The University of Queensland, St Lucia, QLD, Australia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0A633E0C-5A91-49E8-824D-6E3CD9CE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92" y="539032"/>
            <a:ext cx="20160000" cy="1446550"/>
          </a:xfrm>
        </p:spPr>
        <p:txBody>
          <a:bodyPr/>
          <a:lstStyle/>
          <a:p>
            <a:r>
              <a:rPr lang="en-AU" sz="4800" dirty="0" err="1">
                <a:latin typeface="Segoe UI" panose="020B0502040204020203" pitchFamily="34" charset="0"/>
                <a:ea typeface="Malgun Gothic" panose="020B0503020000020004" pitchFamily="34" charset="-127"/>
                <a:cs typeface="Segoe UI" panose="020B0502040204020203" pitchFamily="34" charset="0"/>
              </a:rPr>
              <a:t>DeepSVGT</a:t>
            </a:r>
            <a:r>
              <a:rPr lang="en-AU" sz="4800" dirty="0">
                <a:latin typeface="Segoe UI" panose="020B0502040204020203" pitchFamily="34" charset="0"/>
                <a:ea typeface="Malgun Gothic" panose="020B0503020000020004" pitchFamily="34" charset="-127"/>
                <a:cs typeface="Segoe UI" panose="020B0502040204020203" pitchFamily="34" charset="0"/>
              </a:rPr>
              <a:t>: a tool for g</a:t>
            </a: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enotyping structural variation with long-reads, at population scale using deep learning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447B4B7-7BC6-4D21-AF18-7736146004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0692" y="2104159"/>
            <a:ext cx="20160000" cy="430887"/>
          </a:xfrm>
        </p:spPr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Brendan Jeon</a:t>
            </a:r>
            <a:r>
              <a:rPr lang="en-AU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b="0" dirty="0">
                <a:latin typeface="Segoe UI" panose="020B0502040204020203" pitchFamily="34" charset="0"/>
                <a:cs typeface="Segoe UI" panose="020B0502040204020203" pitchFamily="34" charset="0"/>
              </a:rPr>
              <a:t>Yoni Nazarathy</a:t>
            </a:r>
            <a:r>
              <a:rPr lang="en-AU" b="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AU" b="0" dirty="0">
                <a:latin typeface="Segoe UI" panose="020B0502040204020203" pitchFamily="34" charset="0"/>
                <a:cs typeface="Segoe UI" panose="020B0502040204020203" pitchFamily="34" charset="0"/>
              </a:rPr>
              <a:t>, Elizabeth Ross</a:t>
            </a:r>
            <a:r>
              <a:rPr lang="en-AU" b="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0192156-047D-467B-80AB-D3227E1B4C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8482" y="8033872"/>
            <a:ext cx="20201713" cy="620962"/>
          </a:xfrm>
        </p:spPr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0EACC501-2D91-4C1B-841E-33257DFDAFA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68482" y="4278979"/>
            <a:ext cx="14989766" cy="3576743"/>
          </a:xfrm>
        </p:spPr>
        <p:txBody>
          <a:bodyPr>
            <a:noAutofit/>
          </a:bodyPr>
          <a:lstStyle/>
          <a:p>
            <a:endParaRPr lang="en-AU" sz="2200" dirty="0">
              <a:solidFill>
                <a:srgbClr val="25252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200" dirty="0">
              <a:solidFill>
                <a:srgbClr val="2525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200" dirty="0">
              <a:solidFill>
                <a:srgbClr val="25252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200" dirty="0">
              <a:solidFill>
                <a:srgbClr val="2525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200" dirty="0">
              <a:solidFill>
                <a:srgbClr val="25252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200" dirty="0">
              <a:solidFill>
                <a:srgbClr val="2525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200" dirty="0">
              <a:solidFill>
                <a:srgbClr val="25252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200" dirty="0">
              <a:solidFill>
                <a:srgbClr val="2525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200" dirty="0">
              <a:solidFill>
                <a:srgbClr val="25252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200" dirty="0">
              <a:solidFill>
                <a:srgbClr val="2525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200" dirty="0">
              <a:solidFill>
                <a:srgbClr val="25252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200" dirty="0">
              <a:solidFill>
                <a:srgbClr val="2525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200" dirty="0">
              <a:solidFill>
                <a:srgbClr val="25252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1D1F9E1-4533-4B46-9D7E-263EF821718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8481" y="3731133"/>
            <a:ext cx="14990263" cy="546104"/>
          </a:xfrm>
        </p:spPr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B709423E-ED3E-4710-96FB-E6AA12F7AEAD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68482" y="23163229"/>
            <a:ext cx="14443810" cy="47303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B72DEB04-F7AA-44F6-A830-A81E92EDA17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5156308" y="23163230"/>
            <a:ext cx="5613885" cy="4730388"/>
          </a:xfrm>
        </p:spPr>
        <p:txBody>
          <a:bodyPr vert="horz" lIns="270000" tIns="126000" rIns="270000" bIns="12600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Require optimal parameters for machine learning and deep learning models.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Compare the performance of DeepSVGT on the same real dataset, such as the HG002 individual, the son of the so-called Ashkenazi trio dataset, and the bovine trio dataset, to other genotyping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Segoe UI"/>
                <a:cs typeface="Segoe UI"/>
              </a:rPr>
              <a:t>In order to solve the optimisation challenge, consider replacing steps 3 and 4 with another fully connected deep network.   </a:t>
            </a:r>
            <a:endParaRPr lang="en-A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8BB96EE-AFC6-4F08-A9B5-96D2ABB1A9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5156308" y="22702378"/>
            <a:ext cx="5613886" cy="543231"/>
          </a:xfrm>
        </p:spPr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60CC1017-A74E-40BB-B5A4-E0EE84F8012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557255" y="19428633"/>
            <a:ext cx="18224166" cy="883943"/>
          </a:xfrm>
        </p:spPr>
        <p:txBody>
          <a:bodyPr/>
          <a:lstStyle/>
          <a:p>
            <a:r>
              <a:rPr lang="en-AU" b="1" dirty="0">
                <a:latin typeface="Segoe UI" panose="020B0502040204020203" pitchFamily="34" charset="0"/>
                <a:cs typeface="Segoe UI" panose="020B0502040204020203" pitchFamily="34" charset="0"/>
              </a:rPr>
              <a:t>Figure 1: Illustration of the DeepSVGT's 4 steps for genotyping SV. 1) Convert long read sequences from multiple individuals into matrices. 2) Generate features in latent space using a convolutional variational autoencoder. 3) Clustering features with Bayesian gaussian mixture model 4) Estimate the genotype of SV with Maximum likelihood model.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6A88B3D9-713C-4825-B8D5-E25413FDACC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98832" y="28504849"/>
            <a:ext cx="3185292" cy="277768"/>
          </a:xfrm>
        </p:spPr>
        <p:txBody>
          <a:bodyPr/>
          <a:lstStyle/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b.jeon@uq.edu.au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54164CDE-A11A-4B85-9DE0-AE81BF6D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484" y="28501440"/>
            <a:ext cx="266700" cy="266700"/>
          </a:xfrm>
          <a:prstGeom prst="rect">
            <a:avLst/>
          </a:prstGeom>
        </p:spPr>
      </p:pic>
      <p:sp>
        <p:nvSpPr>
          <p:cNvPr id="2" name="Content Placeholder 31">
            <a:extLst>
              <a:ext uri="{FF2B5EF4-FFF2-40B4-BE49-F238E27FC236}">
                <a16:creationId xmlns:a16="http://schemas.microsoft.com/office/drawing/2014/main" id="{3C7EE380-337A-CD0B-D2D1-DB871172991C}"/>
              </a:ext>
            </a:extLst>
          </p:cNvPr>
          <p:cNvSpPr txBox="1">
            <a:spLocks/>
          </p:cNvSpPr>
          <p:nvPr/>
        </p:nvSpPr>
        <p:spPr>
          <a:xfrm>
            <a:off x="15709061" y="4199371"/>
            <a:ext cx="5061136" cy="3651825"/>
          </a:xfrm>
          <a:prstGeom prst="rect">
            <a:avLst/>
          </a:prstGeom>
          <a:solidFill>
            <a:srgbClr val="EFEDEB"/>
          </a:solidFill>
        </p:spPr>
        <p:txBody>
          <a:bodyPr vert="horz" lIns="270000" tIns="126000" rIns="270000" bIns="126000" rtlCol="0">
            <a:normAutofit/>
          </a:bodyPr>
          <a:lstStyle>
            <a:lvl1pPr marL="0" indent="0" algn="l" defTabSz="913302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+mj-lt"/>
              <a:buNone/>
              <a:defRPr lang="en-US" sz="19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3302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9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76225" algn="l" defTabSz="913302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Font typeface="Tahoma" panose="020B0604030504040204" pitchFamily="34" charset="0"/>
              <a:buChar char="–"/>
              <a:defRPr lang="en-US" sz="1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0" algn="l" defTabSz="91330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tabLst/>
              <a:defRPr lang="en-US" sz="22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330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2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lang="en-US" sz="279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9351" indent="-269676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 Rounded MT" panose="02000403040000020004" pitchFamily="2" charset="0"/>
              <a:buChar char="–"/>
              <a:defRPr lang="en-US" sz="279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9027" indent="-269676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lang="en-US" sz="279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Use deep learning to improve the accuracy of SV genotyping at the population scale using long read sequencing.</a:t>
            </a:r>
            <a:endParaRPr lang="en-AU" sz="2200" dirty="0">
              <a:solidFill>
                <a:srgbClr val="2525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B66E6A65-F73D-806A-7701-FB83E9D26DEE}"/>
              </a:ext>
            </a:extLst>
          </p:cNvPr>
          <p:cNvSpPr txBox="1">
            <a:spLocks/>
          </p:cNvSpPr>
          <p:nvPr/>
        </p:nvSpPr>
        <p:spPr>
          <a:xfrm>
            <a:off x="15709057" y="3731133"/>
            <a:ext cx="5061136" cy="547164"/>
          </a:xfrm>
          <a:prstGeom prst="rect">
            <a:avLst/>
          </a:prstGeom>
          <a:solidFill>
            <a:srgbClr val="E6E3E0"/>
          </a:solidFill>
        </p:spPr>
        <p:txBody>
          <a:bodyPr vert="horz" wrap="square" lIns="270000" tIns="97200" rIns="270000" bIns="97200" rtlCol="0">
            <a:spAutoFit/>
          </a:bodyPr>
          <a:lstStyle>
            <a:lvl1pPr marL="0" indent="0" algn="l" defTabSz="913302" rtl="0" eaLnBrk="1" latinLnBrk="0" hangingPunct="1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+mj-lt"/>
              <a:buNone/>
              <a:defRPr lang="en-US"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3302" rtl="0" eaLnBrk="1" latinLnBrk="0" hangingPunct="1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76225" algn="l" defTabSz="913302" rtl="0" eaLnBrk="1" latinLnBrk="0" hangingPunct="1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ClrTx/>
              <a:buFont typeface="Tahoma" panose="020B0604030504040204" pitchFamily="34" charset="0"/>
              <a:buChar char="–"/>
              <a:defRPr lang="en-US" sz="1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indent="0" algn="l" defTabSz="91330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330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2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lang="en-AU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79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9351" indent="-269676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 Rounded MT" panose="02000403040000020004" pitchFamily="2" charset="0"/>
              <a:buChar char="–"/>
              <a:defRPr sz="279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9027" indent="-269676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79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Aim</a:t>
            </a:r>
          </a:p>
        </p:txBody>
      </p:sp>
      <p:sp>
        <p:nvSpPr>
          <p:cNvPr id="12" name="Text Placeholder 41">
            <a:extLst>
              <a:ext uri="{FF2B5EF4-FFF2-40B4-BE49-F238E27FC236}">
                <a16:creationId xmlns:a16="http://schemas.microsoft.com/office/drawing/2014/main" id="{43C509C8-1C35-962B-9ECC-35AA372650CA}"/>
              </a:ext>
            </a:extLst>
          </p:cNvPr>
          <p:cNvSpPr txBox="1">
            <a:spLocks/>
          </p:cNvSpPr>
          <p:nvPr/>
        </p:nvSpPr>
        <p:spPr>
          <a:xfrm>
            <a:off x="568482" y="22698446"/>
            <a:ext cx="14443810" cy="547164"/>
          </a:xfrm>
          <a:prstGeom prst="rect">
            <a:avLst/>
          </a:prstGeom>
          <a:solidFill>
            <a:srgbClr val="E6E3E0"/>
          </a:solidFill>
        </p:spPr>
        <p:txBody>
          <a:bodyPr vert="horz" wrap="square" lIns="270000" tIns="97200" rIns="270000" bIns="97200" rtlCol="0">
            <a:spAutoFit/>
          </a:bodyPr>
          <a:lstStyle>
            <a:lvl1pPr marL="0" indent="0" algn="l" defTabSz="913302" rtl="0" eaLnBrk="1" latinLnBrk="0" hangingPunct="1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+mj-lt"/>
              <a:buNone/>
              <a:defRPr lang="en-US"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3302" rtl="0" eaLnBrk="1" latinLnBrk="0" hangingPunct="1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76225" algn="l" defTabSz="913302" rtl="0" eaLnBrk="1" latinLnBrk="0" hangingPunct="1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ClrTx/>
              <a:buFont typeface="Tahoma" panose="020B0604030504040204" pitchFamily="34" charset="0"/>
              <a:buChar char="–"/>
              <a:defRPr lang="en-US" sz="1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indent="0" algn="l" defTabSz="91330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330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2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lang="en-AU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79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9351" indent="-269676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 Rounded MT" panose="02000403040000020004" pitchFamily="2" charset="0"/>
              <a:buChar char="–"/>
              <a:defRPr sz="279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9027" indent="-269676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79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3422A4-34D2-ED8C-885F-F6B77C18A52C}"/>
              </a:ext>
            </a:extLst>
          </p:cNvPr>
          <p:cNvSpPr txBox="1"/>
          <p:nvPr/>
        </p:nvSpPr>
        <p:spPr>
          <a:xfrm>
            <a:off x="5075188" y="28405748"/>
            <a:ext cx="5105693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302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AU" sz="1400" dirty="0">
                <a:latin typeface="Segoe UI" panose="020B0502040204020203" pitchFamily="34" charset="0"/>
                <a:cs typeface="Segoe UI" panose="020B0502040204020203" pitchFamily="34" charset="0"/>
              </a:rPr>
              <a:t>(1) </a:t>
            </a:r>
            <a:r>
              <a:rPr lang="en-AU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Dierckxsens</a:t>
            </a:r>
            <a:r>
              <a:rPr lang="en-AU" sz="1400" dirty="0">
                <a:latin typeface="Segoe UI" panose="020B0502040204020203" pitchFamily="34" charset="0"/>
                <a:cs typeface="Segoe UI" panose="020B0502040204020203" pitchFamily="34" charset="0"/>
              </a:rPr>
              <a:t>, N., Li, T., </a:t>
            </a:r>
            <a:r>
              <a:rPr lang="en-AU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Vermeesch</a:t>
            </a:r>
            <a:r>
              <a:rPr lang="en-AU" sz="1400" dirty="0">
                <a:latin typeface="Segoe UI" panose="020B0502040204020203" pitchFamily="34" charset="0"/>
                <a:cs typeface="Segoe UI" panose="020B0502040204020203" pitchFamily="34" charset="0"/>
              </a:rPr>
              <a:t>, J.R. et al. Genome Biol 22,</a:t>
            </a:r>
          </a:p>
          <a:p>
            <a:pPr defTabSz="913302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AU" sz="1400" dirty="0">
                <a:latin typeface="Segoe UI" panose="020B0502040204020203" pitchFamily="34" charset="0"/>
                <a:cs typeface="Segoe UI" panose="020B0502040204020203" pitchFamily="34" charset="0"/>
              </a:rPr>
              <a:t> 342 (2021). https://doi.org/10.1186/s13059-021-02551-4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4DD3B-0B81-EA80-CEF3-E5BD0EFEF70D}"/>
              </a:ext>
            </a:extLst>
          </p:cNvPr>
          <p:cNvSpPr txBox="1"/>
          <p:nvPr/>
        </p:nvSpPr>
        <p:spPr>
          <a:xfrm>
            <a:off x="701337" y="4477030"/>
            <a:ext cx="41081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rgbClr val="25252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Structural variation (SV) is one of the genetic alteration types commonly defined as over 50 base pairs in size and is categorised as deletions, insertions, inversions, duplications, and translocations.</a:t>
            </a:r>
            <a:endParaRPr lang="en-AU" sz="2200" dirty="0">
              <a:solidFill>
                <a:srgbClr val="2525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67D84-7CE4-526E-1E9B-12C7EBE4DE5D}"/>
              </a:ext>
            </a:extLst>
          </p:cNvPr>
          <p:cNvSpPr txBox="1"/>
          <p:nvPr/>
        </p:nvSpPr>
        <p:spPr>
          <a:xfrm>
            <a:off x="4855856" y="4457474"/>
            <a:ext cx="31753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rgbClr val="25252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Studies on SV have been revealing new aspects of disease risk, genome evolution, population diversity, and demographic history.</a:t>
            </a:r>
          </a:p>
          <a:p>
            <a:endParaRPr lang="en-AU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5AAAD-8154-4012-0A0C-2F66B5A58565}"/>
              </a:ext>
            </a:extLst>
          </p:cNvPr>
          <p:cNvSpPr txBox="1"/>
          <p:nvPr/>
        </p:nvSpPr>
        <p:spPr>
          <a:xfrm>
            <a:off x="11123860" y="4450016"/>
            <a:ext cx="429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rgbClr val="25252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limited number of tools dedicated to SV genotyping with long-read data have been developed in recent years. Especially, the demand for SV genotyping tools at the population level with a large sample size is rapidly increasing.</a:t>
            </a:r>
            <a:endParaRPr lang="en-AU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6B743-398F-074E-0204-637F9F1AF65E}"/>
              </a:ext>
            </a:extLst>
          </p:cNvPr>
          <p:cNvSpPr txBox="1"/>
          <p:nvPr/>
        </p:nvSpPr>
        <p:spPr>
          <a:xfrm>
            <a:off x="8077546" y="4457129"/>
            <a:ext cx="32297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rgbClr val="2525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en-AU" sz="2200" dirty="0">
                <a:solidFill>
                  <a:srgbClr val="25252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(ML) and deep learning (DL) are</a:t>
            </a:r>
            <a:r>
              <a:rPr lang="en-AU" sz="2200" dirty="0">
                <a:effectLst/>
                <a:latin typeface="Segoe UI" panose="020B0502040204020203" pitchFamily="34" charset="0"/>
                <a:ea typeface="Malgun Gothic" panose="020B0503020000020004" pitchFamily="34" charset="-127"/>
              </a:rPr>
              <a:t> widely applied to the analysis of complex, large data sets, such as biological data.</a:t>
            </a:r>
            <a:endParaRPr lang="en-AU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08BA4-D945-3A76-FDE8-28C61C132FE5}"/>
              </a:ext>
            </a:extLst>
          </p:cNvPr>
          <p:cNvSpPr txBox="1"/>
          <p:nvPr/>
        </p:nvSpPr>
        <p:spPr>
          <a:xfrm>
            <a:off x="819670" y="20322182"/>
            <a:ext cx="56605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AU" sz="22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a variant file with SV in VCF format and samples' BAM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Output: </a:t>
            </a:r>
            <a:r>
              <a:rPr lang="en-AU" sz="22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individual genotype information for each input variant in VCF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Implemented in </a:t>
            </a:r>
            <a:r>
              <a:rPr lang="en-A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pysam</a:t>
            </a:r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, scikit-learn and </a:t>
            </a:r>
            <a:r>
              <a:rPr lang="en-A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b="0" i="0" u="none" strike="noStrike" baseline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AD8C5-EC56-F8D3-F815-1242C2C8C1D0}"/>
              </a:ext>
            </a:extLst>
          </p:cNvPr>
          <p:cNvSpPr txBox="1"/>
          <p:nvPr/>
        </p:nvSpPr>
        <p:spPr>
          <a:xfrm>
            <a:off x="6600247" y="20322182"/>
            <a:ext cx="61340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Key steps:</a:t>
            </a:r>
          </a:p>
          <a:p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② Convolutional variational autoencoder.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Input read length is changeable.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Epoch is changeable depending on input read 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The encoder and decoder have 2 layers.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EDBEDF-53DB-059E-0A0B-E5DD85FFECC0}"/>
                  </a:ext>
                </a:extLst>
              </p:cNvPr>
              <p:cNvSpPr txBox="1"/>
              <p:nvPr/>
            </p:nvSpPr>
            <p:spPr>
              <a:xfrm>
                <a:off x="12886696" y="20312576"/>
                <a:ext cx="7731086" cy="220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④ Maximum likelihood model parameter.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Decide genotypes by comparing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(0/</m:t>
                    </m:r>
                  </m:oMath>
                </a14:m>
                <a:r>
                  <a:rPr lang="en-AU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0), </a:t>
                </a:r>
                <a14:m>
                  <m:oMath xmlns:m="http://schemas.openxmlformats.org/officeDocument/2006/math">
                    <m:r>
                      <a:rPr lang="en-AU" sz="22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AU" sz="22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(0/</m:t>
                    </m:r>
                  </m:oMath>
                </a14:m>
                <a:r>
                  <a:rPr lang="en-AU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 and </a:t>
                </a:r>
                <a14:m>
                  <m:oMath xmlns:m="http://schemas.openxmlformats.org/officeDocument/2006/math">
                    <m:r>
                      <a:rPr lang="en-AU" sz="22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AU" sz="22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(1/</m:t>
                    </m:r>
                  </m:oMath>
                </a14:m>
                <a:r>
                  <a:rPr lang="en-AU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d>
                        <m:dPr>
                          <m:ctrlPr>
                            <a:rPr lang="en-AU" sz="2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e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AU" sz="2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AU" sz="2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en-AU" sz="2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 </m:t>
                      </m:r>
                      <m:d>
                        <m:dPr>
                          <m:ctrlPr>
                            <a:rPr lang="en-AU" sz="2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AU" sz="22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AU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AU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AU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AU" sz="2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p>
                          <m:sSub>
                            <m:sSubPr>
                              <m:ctrlPr>
                                <a:rPr lang="en-A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U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2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AU" sz="22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1−</m:t>
                              </m:r>
                              <m:r>
                                <a:rPr lang="en-AU" sz="22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A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AU" sz="2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AU" sz="22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AU" sz="2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U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2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Estimated the p value from the simulated dataset.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EDBEDF-53DB-059E-0A0B-E5DD85FFE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6696" y="20312576"/>
                <a:ext cx="7731086" cy="2207271"/>
              </a:xfrm>
              <a:prstGeom prst="rect">
                <a:avLst/>
              </a:prstGeom>
              <a:blipFill>
                <a:blip r:embed="rId4"/>
                <a:stretch>
                  <a:fillRect l="-1025" t="-1934" b="-49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6DD959B-5018-FE61-BBAC-3E81F39B4670}"/>
              </a:ext>
            </a:extLst>
          </p:cNvPr>
          <p:cNvSpPr txBox="1"/>
          <p:nvPr/>
        </p:nvSpPr>
        <p:spPr>
          <a:xfrm>
            <a:off x="757568" y="23464581"/>
            <a:ext cx="510569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To assess the accuracy of </a:t>
            </a:r>
            <a:r>
              <a:rPr lang="en-AU" sz="2200" dirty="0">
                <a:latin typeface="Segoe UI" panose="020B0502040204020203" pitchFamily="34" charset="0"/>
                <a:ea typeface="Malgun Gothic" panose="020B0503020000020004" pitchFamily="34" charset="-127"/>
                <a:cs typeface="Segoe UI" panose="020B0502040204020203" pitchFamily="34" charset="0"/>
              </a:rPr>
              <a:t>DeepSVGT</a:t>
            </a:r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, simulated data that is generated with Sim-it </a:t>
            </a:r>
            <a:r>
              <a:rPr lang="en-AU" sz="2200" dirty="0"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Segoe UI" panose="020B0502040204020203" pitchFamily="34" charset="0"/>
              </a:rPr>
              <a:t>(1) was used: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Segoe UI" panose="020B0502040204020203" pitchFamily="34" charset="0"/>
                <a:ea typeface="Malgun Gothic" panose="020B0503020000020004" pitchFamily="34" charset="-127"/>
                <a:cs typeface="Segoe UI" panose="020B0502040204020203" pitchFamily="34" charset="0"/>
              </a:rPr>
              <a:t>From the bovine genome, 3 samples were generated with read depths of 5, 10, and 20.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Segoe UI" panose="020B0502040204020203" pitchFamily="34" charset="0"/>
                <a:ea typeface="Malgun Gothic" panose="020B0503020000020004" pitchFamily="34" charset="-127"/>
                <a:cs typeface="Segoe UI" panose="020B0502040204020203" pitchFamily="34" charset="0"/>
              </a:rPr>
              <a:t>SV count: </a:t>
            </a:r>
            <a:r>
              <a:rPr lang="en-AU" sz="2200" dirty="0">
                <a:latin typeface="Segoe UI" panose="020B0502040204020203" pitchFamily="34" charset="0"/>
                <a:cs typeface="Segoe UI" panose="020B0502040204020203" pitchFamily="34" charset="0"/>
              </a:rPr>
              <a:t>1,000 for 1 sample.</a:t>
            </a:r>
            <a:endParaRPr lang="en-AU" sz="2200" dirty="0">
              <a:latin typeface="Segoe UI" panose="020B0502040204020203" pitchFamily="34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Segoe UI" panose="020B0502040204020203" pitchFamily="34" charset="0"/>
                <a:ea typeface="Malgun Gothic" panose="020B0503020000020004" pitchFamily="34" charset="-127"/>
                <a:cs typeface="Segoe UI" panose="020B0502040204020203" pitchFamily="34" charset="0"/>
              </a:rPr>
              <a:t>Error profile: ONT error profile; alignment tool: Minimap2. 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Segoe UI" panose="020B0502040204020203" pitchFamily="34" charset="0"/>
                <a:ea typeface="Malgun Gothic" panose="020B0503020000020004" pitchFamily="34" charset="-127"/>
                <a:cs typeface="Segoe UI" panose="020B0502040204020203" pitchFamily="34" charset="0"/>
              </a:rPr>
              <a:t>SV Heterozygosity: 70%, SV length: &lt;10k, Read accuracy: 95%</a:t>
            </a:r>
          </a:p>
        </p:txBody>
      </p:sp>
      <p:sp>
        <p:nvSpPr>
          <p:cNvPr id="37" name="Text Placeholder 43">
            <a:extLst>
              <a:ext uri="{FF2B5EF4-FFF2-40B4-BE49-F238E27FC236}">
                <a16:creationId xmlns:a16="http://schemas.microsoft.com/office/drawing/2014/main" id="{094FE666-AA8D-C12F-7634-2FEA2BC430D1}"/>
              </a:ext>
            </a:extLst>
          </p:cNvPr>
          <p:cNvSpPr txBox="1">
            <a:spLocks/>
          </p:cNvSpPr>
          <p:nvPr/>
        </p:nvSpPr>
        <p:spPr>
          <a:xfrm>
            <a:off x="6313360" y="27576649"/>
            <a:ext cx="8554916" cy="33490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3302" rtl="0" eaLnBrk="1" latinLnBrk="0" hangingPunct="1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+mj-lt"/>
              <a:buNone/>
              <a:defRPr lang="en-US" sz="17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3302" rtl="0" eaLnBrk="1" latinLnBrk="0" hangingPunct="1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76225" algn="l" defTabSz="913302" rtl="0" eaLnBrk="1" latinLnBrk="0" hangingPunct="1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ClrTx/>
              <a:buFont typeface="Tahoma" panose="020B0604030504040204" pitchFamily="34" charset="0"/>
              <a:buChar char="–"/>
              <a:defRPr lang="en-US" sz="1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indent="0" algn="l" defTabSz="91330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330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2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lang="en-AU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79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9351" indent="-269676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 Rounded MT" panose="02000403040000020004" pitchFamily="2" charset="0"/>
              <a:buChar char="–"/>
              <a:defRPr sz="279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9027" indent="-269676" algn="l" defTabSz="913302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79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>
                <a:latin typeface="Segoe UI" panose="020B0502040204020203" pitchFamily="34" charset="0"/>
                <a:cs typeface="Segoe UI" panose="020B0502040204020203" pitchFamily="34" charset="0"/>
              </a:rPr>
              <a:t>Figure 2: The genotyping accuracy of Sniffles2 and DeepSVGT for simulated data.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EE8A73-4CC4-DD16-FB52-EBB62AD16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713" y="23400482"/>
            <a:ext cx="8611563" cy="4114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18DCCA-0BE8-D1AA-82BB-2F984F99A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255" y="8836489"/>
            <a:ext cx="18224166" cy="105035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2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4444</TotalTime>
  <Words>589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Rounded MT</vt:lpstr>
      <vt:lpstr>Calibri</vt:lpstr>
      <vt:lpstr>Cambria Math</vt:lpstr>
      <vt:lpstr>Segoe UI</vt:lpstr>
      <vt:lpstr>Tahoma</vt:lpstr>
      <vt:lpstr>Wingdings</vt:lpstr>
      <vt:lpstr>University of Queensland</vt:lpstr>
      <vt:lpstr>DeepSVGT: a tool for genotyping structural variation with long-reads, at population scale using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Elizabeth Ross</cp:lastModifiedBy>
  <cp:revision>84</cp:revision>
  <dcterms:created xsi:type="dcterms:W3CDTF">2018-09-28T01:38:30Z</dcterms:created>
  <dcterms:modified xsi:type="dcterms:W3CDTF">2023-12-01T03:53:20Z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2023-11-13T07:18:53Z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a0b8e604-c159-4b7d-ab8c-978b0f487778</vt:lpwstr>
  </property>
  <property fmtid="{D5CDD505-2E9C-101B-9397-08002B2CF9AE}" pid="8" name="MSIP_Label_0f488380-630a-4f55-a077-a19445e3f360_ContentBits">
    <vt:lpwstr>0</vt:lpwstr>
  </property>
</Properties>
</file>