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4CCAE2-61B9-41A6-98DA-152A253FA7E9}">
  <a:tblStyle styleId="{DF4CCAE2-61B9-41A6-98DA-152A253FA7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6f22d802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6f22d802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f22d802_0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6f22d802_0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6f22d802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6f22d802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f22d802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f22d802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6f22d802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6f22d802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f22d80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6f22d80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6f22d802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6f22d802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6f22d802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6f22d802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6f22d802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6f22d802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f22d802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f22d802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f22d802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6f22d802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f22d802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6f22d802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6f22d802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6f22d802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6f22d802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6f22d802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6f22d802_0_1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6f22d802_0_1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tat.ufl.edu/~winner/data/mussels1.dat" TargetMode="External"/><Relationship Id="rId4" Type="http://schemas.openxmlformats.org/officeDocument/2006/relationships/hyperlink" Target="http://www.stat.ufl.edu/~winner/data/mussels1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 NÚMERO DE ESPÉCIES DE MEXILHÕES EM 41 RIOS.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734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Agatha de Melo, Elias Diniz, Nathalie do Amaral Porto Martins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50" y="2301050"/>
            <a:ext cx="2690050" cy="2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50" y="2301050"/>
            <a:ext cx="2690050" cy="2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793525" y="2051000"/>
            <a:ext cx="7874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830" r="-830" t="0"/>
          <a:stretch/>
        </p:blipFill>
        <p:spPr>
          <a:xfrm>
            <a:off x="3699775" y="1209650"/>
            <a:ext cx="4464523" cy="3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793525" y="2734650"/>
            <a:ext cx="4101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793525" y="2051000"/>
            <a:ext cx="78744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175" y="1443925"/>
            <a:ext cx="5066750" cy="33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729450" y="20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{DF4CCAE2-61B9-41A6-98DA-152A253FA7E9}</a:tableStyleId>
              </a:tblPr>
              <a:tblGrid>
                <a:gridCol w="2082775"/>
                <a:gridCol w="2082775"/>
                <a:gridCol w="2082775"/>
              </a:tblGrid>
              <a:tr h="4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Ajuste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AIC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Verossimilhança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m1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250.3790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-116.1895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1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m1.1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270.2437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-131.1218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0" name="Google Shape;170;p25"/>
          <p:cNvSpPr txBox="1"/>
          <p:nvPr/>
        </p:nvSpPr>
        <p:spPr>
          <a:xfrm>
            <a:off x="729450" y="3430500"/>
            <a:ext cx="70320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de o modelo m1.1 ter todas as variáveis significativas, o modelo m1 é melhor pelo critério do  menor AIC e  maior Verossimilhança.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729450" y="2161500"/>
            <a:ext cx="24447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r>
              <a:rPr lang="pt-BR"/>
              <a:t>elação entre número de espécies de mexilhão em rios (eixo Y) e as demais variáveis (eixo X).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450" y="479949"/>
            <a:ext cx="4663550" cy="4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ctrTitle"/>
          </p:nvPr>
        </p:nvSpPr>
        <p:spPr>
          <a:xfrm>
            <a:off x="729450" y="1322450"/>
            <a:ext cx="2420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729450" y="2148650"/>
            <a:ext cx="23592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análise de resíduos dos dados originais não demonstra nenhum sinal de alerta, os dados parecem estar bem acomodados no modelo.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975" y="488325"/>
            <a:ext cx="5060400" cy="46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729450" y="1322450"/>
            <a:ext cx="5631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729450" y="2148650"/>
            <a:ext cx="65712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</a:t>
            </a:r>
            <a:r>
              <a:rPr lang="pt-BR"/>
              <a:t>ariáveis Nitrato, Ln área têm relação positiva com o aumento do número de espécies de mexilhões.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</a:t>
            </a:r>
            <a:r>
              <a:rPr lang="pt-BR"/>
              <a:t>ariáveis Resíduos sólidos e Hidrônio possuem relação negativa com o aumento do número de espécies de mexilhões.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assunto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450" y="2171825"/>
            <a:ext cx="7688100" cy="24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O que é um mexilhão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Características</a:t>
            </a:r>
            <a:r>
              <a:rPr lang="pt-BR"/>
              <a:t>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Relação com o ambiente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Danos e problemas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450" y="2220650"/>
            <a:ext cx="76881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“</a:t>
            </a:r>
            <a:r>
              <a:rPr lang="pt-BR"/>
              <a:t>Distribution of Freshwater Mussels: Coastal Rivers as Biogeographic Islands”, r</a:t>
            </a:r>
            <a:r>
              <a:rPr lang="pt-BR"/>
              <a:t>evista Systematic Zoology, v</a:t>
            </a:r>
            <a:r>
              <a:rPr lang="pt-BR"/>
              <a:t>ol. 23, #2, pp. 165-188,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J.J. Sepkoski, Jr., M.A. Rex (1974).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Dados: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http://www.stat.ufl.edu/~winner/data/mussels1.dat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informações: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http://www.stat.ufl.edu/~winner/data/mussels1.txt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450" y="2220650"/>
            <a:ext cx="76881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45 observações.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5 Variáveis: área, rios intermediários, concentração de Nitrato, Hidrônio e resíduos sólidos.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Quantidade de espécies de </a:t>
            </a:r>
            <a:r>
              <a:rPr lang="pt-BR"/>
              <a:t>mexilhões em 41 rios dos EUA.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Regressão linear generalizada com família poisson.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450" y="2038775"/>
            <a:ext cx="76881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Área</a:t>
            </a:r>
            <a:r>
              <a:rPr lang="pt-BR"/>
              <a:t>: variação de 349 a 27.900 (milhas quadradas).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STEPPING STONE (ST)</a:t>
            </a:r>
            <a:r>
              <a:rPr lang="pt-BR"/>
              <a:t>: quantidade de rios intermediários em 4 grandes sistemas de rios: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SAC = Alabama-Coosa: 1-33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	SAP = Apalachicola: 0-28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	SSL = St. Lowrence: 0-21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	SSV = Savannah: 4-36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Concentração de nitrato: variação de 0,100 a 8,700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450" y="2038775"/>
            <a:ext cx="76881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Concentração de hidrônio</a:t>
            </a:r>
            <a:r>
              <a:rPr lang="pt-BR"/>
              <a:t>: variação de 0,200 a 32,000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Resíduos sólidos</a:t>
            </a:r>
            <a:r>
              <a:rPr lang="pt-BR"/>
              <a:t>: variação de 29,0 a 520,0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/>
              <a:t>LN área</a:t>
            </a:r>
            <a:r>
              <a:rPr lang="pt-BR"/>
              <a:t>: variação de 5,85 a 10,24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(O logaritmo natural da área)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729450" y="24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{DF4CCAE2-61B9-41A6-98DA-152A253FA7E9}</a:tableStyleId>
              </a:tblPr>
              <a:tblGrid>
                <a:gridCol w="1255775"/>
                <a:gridCol w="1255775"/>
                <a:gridCol w="1255775"/>
                <a:gridCol w="1255775"/>
                <a:gridCol w="1255775"/>
              </a:tblGrid>
              <a:tr h="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SAC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SAP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SSV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SSL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Mínimo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Mediana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22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Máximo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36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67225" y="2072725"/>
            <a:ext cx="7032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Fator </a:t>
            </a:r>
            <a:r>
              <a:rPr b="1" lang="pt-BR"/>
              <a:t>STEPPING STONE (ST)</a:t>
            </a:r>
            <a:endParaRPr b="1"/>
          </a:p>
        </p:txBody>
      </p:sp>
      <p:sp>
        <p:nvSpPr>
          <p:cNvPr id="125" name="Google Shape;125;p19"/>
          <p:cNvSpPr txBox="1"/>
          <p:nvPr/>
        </p:nvSpPr>
        <p:spPr>
          <a:xfrm>
            <a:off x="651600" y="4497700"/>
            <a:ext cx="7840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istemas AC e SL possuem uma maior quantidade de rios intermediários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os sistemas  AP e SV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665375" y="2048325"/>
            <a:ext cx="7032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Fatores Área, Nitrato, Hidrônio e Resíduos sólidos</a:t>
            </a:r>
            <a:endParaRPr b="1"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729450" y="241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{DF4CCAE2-61B9-41A6-98DA-152A253FA7E9}</a:tableStyleId>
              </a:tblPr>
              <a:tblGrid>
                <a:gridCol w="1269025"/>
                <a:gridCol w="1248025"/>
                <a:gridCol w="1275075"/>
                <a:gridCol w="1275075"/>
                <a:gridCol w="1275075"/>
              </a:tblGrid>
              <a:tr h="61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Área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Nitrato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Hidrônio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Resíduos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Sólidos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Mínimo 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349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0.200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29.0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Mediana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4.270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0.800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1.600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78.0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6.538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1.464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3.595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111.3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Máximo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27.900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8.700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32.000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520.0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65375" y="4587725"/>
            <a:ext cx="7032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aior concentração de Hidrônio do que de Nitrato nos rios.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729450" y="1322450"/>
            <a:ext cx="7688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18400" y="2133775"/>
            <a:ext cx="7365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modelos de regressão linear generalizados: família Poisson e família Binomial Negativa.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729450" y="249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{DF4CCAE2-61B9-41A6-98DA-152A253FA7E9}</a:tableStyleId>
              </a:tblPr>
              <a:tblGrid>
                <a:gridCol w="2052250"/>
                <a:gridCol w="2052250"/>
                <a:gridCol w="2052250"/>
              </a:tblGrid>
              <a:tr h="44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Ajuste 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AIC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Verossimilhança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Poisson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250.3790</a:t>
                      </a:r>
                      <a:endParaRPr sz="100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161616"/>
                          </a:solidFill>
                          <a:highlight>
                            <a:srgbClr val="FFFFFF"/>
                          </a:highlight>
                        </a:rPr>
                        <a:t>-116.1895</a:t>
                      </a:r>
                      <a:endParaRPr sz="1000">
                        <a:solidFill>
                          <a:srgbClr val="16161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Binomial Negativa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252.1978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-116.0989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1" name="Google Shape;141;p21"/>
          <p:cNvSpPr txBox="1"/>
          <p:nvPr/>
        </p:nvSpPr>
        <p:spPr>
          <a:xfrm>
            <a:off x="729450" y="4004325"/>
            <a:ext cx="70320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Considerando o índice de Akaike (AIC) e convergência dos modelos, o modelo que apresentou menor AIC e maior Verossimilhança foi o com família Poisson.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Resultados das análises dos dois modelos foram muito próximas.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