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441B32-13C9-4C34-986C-80A0B08EF5DE}">
  <a:tblStyle styleId="{8F441B32-13C9-4C34-986C-80A0B08EF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verage-regular.fntdata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Processos Estocasticos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Junho, 11, 202018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Nome: Leonardo Henrique Barche Kruger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- Cadeia de Markov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766475" y="1152475"/>
            <a:ext cx="506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caso particular de processo estocástico com estados discretos, porém o parâmetro tempo, pode ser discreto ou contínuo), e é chamada de tal forma em homenagem ao matemático Andrei Andreyevich Markov. </a:t>
            </a:r>
            <a:r>
              <a:rPr b="1" lang="en"/>
              <a:t>Basicamente é caracterizado por seu estado futuro depender apenas do seu estado atual(caso seja conhecido), sendo que os estados passados não influenciam no estado futuro.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75" y="1236775"/>
            <a:ext cx="26193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Definicoes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5550" y="1263600"/>
            <a:ext cx="79995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A propriedade de Markov </a:t>
            </a:r>
            <a:r>
              <a:rPr lang="en"/>
              <a:t>e definida precisamente pela </a:t>
            </a:r>
            <a:r>
              <a:rPr lang="en"/>
              <a:t>exigência</a:t>
            </a:r>
            <a:r>
              <a:rPr lang="en"/>
              <a:t> de que: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P(Xn+1 = xn+1|X0 = x0, · · · , Xn = xn) = P(Xn+1 = xn+1|Xn = xn),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para qualquer seja a escolha do </a:t>
            </a:r>
            <a:r>
              <a:rPr lang="en">
                <a:solidFill>
                  <a:srgbClr val="B7B7B7"/>
                </a:solidFill>
              </a:rPr>
              <a:t>número</a:t>
            </a:r>
            <a:r>
              <a:rPr lang="en">
                <a:solidFill>
                  <a:srgbClr val="B7B7B7"/>
                </a:solidFill>
              </a:rPr>
              <a:t> natural </a:t>
            </a:r>
            <a:r>
              <a:rPr i="1" lang="en">
                <a:solidFill>
                  <a:srgbClr val="B7B7B7"/>
                </a:solidFill>
              </a:rPr>
              <a:t>n</a:t>
            </a:r>
            <a:r>
              <a:rPr lang="en">
                <a:solidFill>
                  <a:srgbClr val="B7B7B7"/>
                </a:solidFill>
              </a:rPr>
              <a:t> e os </a:t>
            </a:r>
            <a:r>
              <a:rPr lang="en">
                <a:solidFill>
                  <a:srgbClr val="B7B7B7"/>
                </a:solidFill>
              </a:rPr>
              <a:t>números</a:t>
            </a:r>
            <a:r>
              <a:rPr lang="en">
                <a:solidFill>
                  <a:srgbClr val="B7B7B7"/>
                </a:solidFill>
              </a:rPr>
              <a:t> </a:t>
            </a:r>
            <a:r>
              <a:rPr i="1" lang="en">
                <a:solidFill>
                  <a:srgbClr val="B7B7B7"/>
                </a:solidFill>
              </a:rPr>
              <a:t>x0, x1, · · · , xn+1 ∈ S..</a:t>
            </a:r>
            <a:endParaRPr i="1">
              <a:solidFill>
                <a:srgbClr val="B7B7B7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Definicao de Cadeia de Markov:</a:t>
            </a:r>
            <a:endParaRPr i="1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Um processo </a:t>
            </a:r>
            <a:r>
              <a:rPr i="1" lang="en">
                <a:solidFill>
                  <a:srgbClr val="B7B7B7"/>
                </a:solidFill>
              </a:rPr>
              <a:t>estocástico</a:t>
            </a:r>
            <a:r>
              <a:rPr i="1" lang="en">
                <a:solidFill>
                  <a:srgbClr val="B7B7B7"/>
                </a:solidFill>
              </a:rPr>
              <a:t> {Xn} que satisfaz a propriedade de Markov e chamado de processo de Markov. Se, </a:t>
            </a:r>
            <a:r>
              <a:rPr i="1" lang="en">
                <a:solidFill>
                  <a:srgbClr val="B7B7B7"/>
                </a:solidFill>
              </a:rPr>
              <a:t>além</a:t>
            </a:r>
            <a:r>
              <a:rPr i="1" lang="en">
                <a:solidFill>
                  <a:srgbClr val="B7B7B7"/>
                </a:solidFill>
              </a:rPr>
              <a:t> disso, o processo </a:t>
            </a:r>
            <a:r>
              <a:rPr i="1" lang="en">
                <a:solidFill>
                  <a:srgbClr val="B7B7B7"/>
                </a:solidFill>
              </a:rPr>
              <a:t>estocástico</a:t>
            </a:r>
            <a:r>
              <a:rPr i="1" lang="en">
                <a:solidFill>
                  <a:srgbClr val="B7B7B7"/>
                </a:solidFill>
              </a:rPr>
              <a:t> for a tempo discreto é formado por </a:t>
            </a:r>
            <a:r>
              <a:rPr i="1" lang="en">
                <a:solidFill>
                  <a:srgbClr val="B7B7B7"/>
                </a:solidFill>
              </a:rPr>
              <a:t>variáveis</a:t>
            </a:r>
            <a:r>
              <a:rPr i="1" lang="en">
                <a:solidFill>
                  <a:srgbClr val="B7B7B7"/>
                </a:solidFill>
              </a:rPr>
              <a:t> </a:t>
            </a:r>
            <a:r>
              <a:rPr i="1" lang="en">
                <a:solidFill>
                  <a:srgbClr val="B7B7B7"/>
                </a:solidFill>
              </a:rPr>
              <a:t>aleatórias</a:t>
            </a:r>
            <a:r>
              <a:rPr i="1" lang="en">
                <a:solidFill>
                  <a:srgbClr val="B7B7B7"/>
                </a:solidFill>
              </a:rPr>
              <a:t> discretas o processo de Markov é chamado Cadeia de Markov.</a:t>
            </a:r>
            <a:endParaRPr i="1">
              <a:solidFill>
                <a:srgbClr val="B7B7B7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Objetivo:</a:t>
            </a:r>
            <a:endParaRPr/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311700" y="117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Observar o comportamento do </a:t>
            </a:r>
            <a:r>
              <a:rPr lang="en"/>
              <a:t>preço</a:t>
            </a:r>
            <a:r>
              <a:rPr lang="en"/>
              <a:t> </a:t>
            </a:r>
            <a:r>
              <a:rPr lang="en"/>
              <a:t>médio</a:t>
            </a:r>
            <a:r>
              <a:rPr lang="en"/>
              <a:t> do </a:t>
            </a:r>
            <a:r>
              <a:rPr lang="en"/>
              <a:t>pão</a:t>
            </a:r>
            <a:r>
              <a:rPr lang="en"/>
              <a:t> </a:t>
            </a:r>
            <a:r>
              <a:rPr lang="en"/>
              <a:t>francês</a:t>
            </a:r>
            <a:r>
              <a:rPr lang="en"/>
              <a:t> na Cidade de Curitiba nos </a:t>
            </a:r>
            <a:r>
              <a:rPr lang="en"/>
              <a:t>Últimos</a:t>
            </a:r>
            <a:r>
              <a:rPr lang="en"/>
              <a:t> meses.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75" y="1995700"/>
            <a:ext cx="6676851" cy="29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Categorizacao</a:t>
            </a:r>
            <a:r>
              <a:rPr lang="en"/>
              <a:t>:</a:t>
            </a:r>
            <a:endParaRPr/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311713" y="117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 criado uma </a:t>
            </a:r>
            <a:r>
              <a:rPr lang="en"/>
              <a:t>variável</a:t>
            </a:r>
            <a:r>
              <a:rPr lang="en"/>
              <a:t> indicadora que segmenta o </a:t>
            </a:r>
            <a:r>
              <a:rPr lang="en"/>
              <a:t>preço</a:t>
            </a:r>
            <a:r>
              <a:rPr lang="en"/>
              <a:t> do </a:t>
            </a:r>
            <a:r>
              <a:rPr lang="en"/>
              <a:t>Pão</a:t>
            </a:r>
            <a:r>
              <a:rPr lang="en"/>
              <a:t> em 3 estratos conforme tabela abaixo: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Shape 87"/>
          <p:cNvGraphicFramePr/>
          <p:nvPr/>
        </p:nvGraphicFramePr>
        <p:xfrm>
          <a:off x="2116338" y="2094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{8F441B32-13C9-4C34-986C-80A0B08EF5DE}</a:tableStyleId>
              </a:tblPr>
              <a:tblGrid>
                <a:gridCol w="1395925"/>
                <a:gridCol w="1806025"/>
                <a:gridCol w="1709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Categoria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Limite Inferior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Limites Superior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R$ 0,00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R$ 8,50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R$ 8,51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R$ 8,99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R$ 9,00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infinito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Distribuicao por Categoria</a:t>
            </a:r>
            <a:r>
              <a:rPr lang="en"/>
              <a:t>:</a:t>
            </a:r>
            <a:endParaRPr/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11700" y="117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 criado uma variável indicadora que segmenta o preço do Pão em 3 estratos conforme tabela abaixo: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00" y="1937300"/>
            <a:ext cx="6705999" cy="292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Desenho</a:t>
            </a:r>
            <a:r>
              <a:rPr lang="en"/>
              <a:t>: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710550" y="1359750"/>
            <a:ext cx="1722900" cy="1212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96625" y="3142225"/>
            <a:ext cx="1722900" cy="1212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895925" y="3184825"/>
            <a:ext cx="1722900" cy="1212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2370676">
            <a:off x="4961494" y="733630"/>
            <a:ext cx="1166559" cy="72267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2370676">
            <a:off x="7504044" y="2617430"/>
            <a:ext cx="1166559" cy="72267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-8872274">
            <a:off x="466940" y="2826532"/>
            <a:ext cx="1166552" cy="72281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-3284079">
            <a:off x="2699120" y="2474430"/>
            <a:ext cx="726405" cy="289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7557676">
            <a:off x="3121775" y="2806027"/>
            <a:ext cx="726451" cy="2889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-7988496">
            <a:off x="5324744" y="2729658"/>
            <a:ext cx="726086" cy="2890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2853647">
            <a:off x="5733990" y="2382193"/>
            <a:ext cx="726429" cy="2889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5998">
            <a:off x="3914309" y="3689944"/>
            <a:ext cx="1203602" cy="2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-10794002">
            <a:off x="3970209" y="4019694"/>
            <a:ext cx="1203602" cy="2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Transicao Obtida:</a:t>
            </a:r>
            <a:endParaRPr/>
          </a:p>
        </p:txBody>
      </p:sp>
      <p:graphicFrame>
        <p:nvGraphicFramePr>
          <p:cNvPr id="117" name="Shape 117"/>
          <p:cNvGraphicFramePr/>
          <p:nvPr/>
        </p:nvGraphicFramePr>
        <p:xfrm>
          <a:off x="952500" y="123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{8F441B32-13C9-4C34-986C-80A0B08EF5DE}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0.4615385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0.3846154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0.1538462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0.2000000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0.2666667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0.5333333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0.1428571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0.3333333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0.5238095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" name="Shape 118"/>
          <p:cNvSpPr txBox="1"/>
          <p:nvPr>
            <p:ph type="title"/>
          </p:nvPr>
        </p:nvSpPr>
        <p:spPr>
          <a:xfrm>
            <a:off x="311700" y="298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</a:t>
            </a:r>
            <a:r>
              <a:rPr lang="en"/>
              <a:t> </a:t>
            </a:r>
            <a:r>
              <a:rPr lang="en"/>
              <a:t>Estacionária</a:t>
            </a:r>
            <a:r>
              <a:rPr lang="en"/>
              <a:t>:</a:t>
            </a: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373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{8F441B32-13C9-4C34-986C-80A0B08EF5DE}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0.2368421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0.3238866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0.4392713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