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4" r:id="rId10"/>
    <p:sldId id="275" r:id="rId11"/>
    <p:sldId id="266" r:id="rId12"/>
    <p:sldId id="267" r:id="rId13"/>
    <p:sldId id="268" r:id="rId14"/>
    <p:sldId id="269" r:id="rId15"/>
    <p:sldId id="270" r:id="rId16"/>
    <p:sldId id="274" r:id="rId17"/>
  </p:sldIdLst>
  <p:sldSz cx="9144000" cy="5143500" type="screen16x9"/>
  <p:notesSz cx="6858000" cy="9144000"/>
  <p:embeddedFontLst>
    <p:embeddedFont>
      <p:font typeface="Pixel-Art" panose="00000400000000000000" pitchFamily="2" charset="0"/>
      <p:regular r:id="rId19"/>
    </p:embeddedFont>
    <p:embeddedFont>
      <p:font typeface="Century Schoolbook" panose="02040604050505020304" pitchFamily="18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67005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080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29a3962e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29a3962e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967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29a3962e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229a3962e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4021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29a3962e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29a3962e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018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29a3962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1229a3962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0188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557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5491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29a3962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1229a3962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199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333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3081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324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5167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8368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7452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1109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299e1652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12299e1652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844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Schoolbook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320"/>
              <a:buNone/>
              <a:defRPr sz="1650">
                <a:solidFill>
                  <a:srgbClr val="A5A5A5"/>
                </a:solidFill>
              </a:defRPr>
            </a:lvl1pPr>
            <a:lvl2pPr lvl="1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2537912" y="-219908"/>
            <a:ext cx="3263503" cy="644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5203627" y="1568649"/>
            <a:ext cx="4423172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1260277" y="-403026"/>
            <a:ext cx="4423172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Schoolbook"/>
              <a:buNone/>
              <a:defRPr sz="5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320"/>
              <a:buNone/>
              <a:defRPr sz="1650">
                <a:solidFill>
                  <a:srgbClr val="A5A5A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33604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080"/>
              <a:buChar char="•"/>
              <a:defRPr sz="1350"/>
            </a:lvl1pPr>
            <a:lvl2pPr marL="914400" lvl="1" indent="-304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●"/>
              <a:defRPr sz="1200"/>
            </a:lvl2pPr>
            <a:lvl3pPr marL="1371600" lvl="2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3pPr>
            <a:lvl4pPr marL="1828800" lvl="3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594860" y="1371600"/>
            <a:ext cx="33604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080"/>
              <a:buChar char="•"/>
              <a:defRPr sz="1350"/>
            </a:lvl1pPr>
            <a:lvl2pPr marL="914400" lvl="1" indent="-304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●"/>
              <a:defRPr sz="1200"/>
            </a:lvl2pPr>
            <a:lvl3pPr marL="1371600" lvl="2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3pPr>
            <a:lvl4pPr marL="1828800" lvl="3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46404" y="1288409"/>
            <a:ext cx="336042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>
                <a:solidFill>
                  <a:srgbClr val="A5A5A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946404" y="1880662"/>
            <a:ext cx="3360420" cy="274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080"/>
              <a:buChar char="•"/>
              <a:defRPr sz="1350"/>
            </a:lvl1pPr>
            <a:lvl2pPr marL="914400" lvl="1" indent="-304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●"/>
              <a:defRPr sz="1200"/>
            </a:lvl2pPr>
            <a:lvl3pPr marL="1371600" lvl="2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3pPr>
            <a:lvl4pPr marL="1828800" lvl="3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4594860" y="1288409"/>
            <a:ext cx="336042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entury Schoolbook"/>
              <a:buNone/>
              <a:defRPr sz="1500" b="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4"/>
          </p:nvPr>
        </p:nvSpPr>
        <p:spPr>
          <a:xfrm>
            <a:off x="4594860" y="1880662"/>
            <a:ext cx="3360420" cy="274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080"/>
              <a:buChar char="•"/>
              <a:defRPr sz="1350"/>
            </a:lvl1pPr>
            <a:lvl2pPr marL="914400" lvl="1" indent="-304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●"/>
              <a:defRPr sz="1200"/>
            </a:lvl2pPr>
            <a:lvl3pPr marL="1371600" lvl="2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3pPr>
            <a:lvl4pPr marL="1828800" lvl="3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3378200" y="514350"/>
            <a:ext cx="45593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48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200"/>
              <a:buChar char="•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630936" y="1574801"/>
            <a:ext cx="2400300" cy="285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780"/>
              <a:buNone/>
              <a:defRPr sz="975"/>
            </a:lvl1pPr>
            <a:lvl2pPr marL="914400" lvl="1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Schoolbook"/>
              <a:buNone/>
              <a:defRPr sz="21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0" y="1"/>
            <a:ext cx="8469630" cy="3846692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685800" y="4581442"/>
            <a:ext cx="7486650" cy="44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80"/>
              <a:buNone/>
              <a:defRPr sz="975">
                <a:solidFill>
                  <a:srgbClr val="BFBFB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Schoolbook"/>
              <a:buNone/>
              <a:defRPr sz="33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97180" algn="l" rtl="0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88" b="0" i="0" u="none" strike="noStrike" cap="non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88" b="0" i="0" u="none" strike="noStrike" cap="none">
                <a:solidFill>
                  <a:srgbClr val="96969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loalobahia.com/notas/salvador-tera-escape-room-jogo-de-misterios-que-e-sensacao-no-mundo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C22B0CA-F0C4-48FC-8A9F-47D72812E3EA}"/>
              </a:ext>
            </a:extLst>
          </p:cNvPr>
          <p:cNvGrpSpPr/>
          <p:nvPr/>
        </p:nvGrpSpPr>
        <p:grpSpPr>
          <a:xfrm>
            <a:off x="340168" y="0"/>
            <a:ext cx="8119405" cy="5143500"/>
            <a:chOff x="333818" y="0"/>
            <a:chExt cx="8119405" cy="51435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6E734F3D-80E1-4CDB-B34F-2A08CF3D693C}"/>
                </a:ext>
              </a:extLst>
            </p:cNvPr>
            <p:cNvGrpSpPr/>
            <p:nvPr/>
          </p:nvGrpSpPr>
          <p:grpSpPr>
            <a:xfrm>
              <a:off x="869950" y="0"/>
              <a:ext cx="7583273" cy="5143500"/>
              <a:chOff x="355600" y="0"/>
              <a:chExt cx="7583273" cy="514350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xmlns="" id="{8571DA6C-BE9B-43FD-AF07-6FA1F4150B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74442"/>
              <a:stretch/>
            </p:blipFill>
            <p:spPr>
              <a:xfrm>
                <a:off x="6624297" y="0"/>
                <a:ext cx="1314576" cy="51435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xmlns="" id="{9607ADCF-D3D6-4C7B-A818-0D2FE04FAA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74442"/>
              <a:stretch/>
            </p:blipFill>
            <p:spPr>
              <a:xfrm>
                <a:off x="5331755" y="0"/>
                <a:ext cx="1314576" cy="51435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xmlns="" id="{BA75D47B-2336-45DE-BA00-D68DE70858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600" y="0"/>
                <a:ext cx="5143500" cy="5143500"/>
              </a:xfrm>
              <a:prstGeom prst="rect">
                <a:avLst/>
              </a:prstGeom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84A01DD8-B6BE-4075-84B2-A4F4398E3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638" r="74442"/>
            <a:stretch/>
          </p:blipFill>
          <p:spPr>
            <a:xfrm>
              <a:off x="333818" y="0"/>
              <a:ext cx="561658" cy="5143500"/>
            </a:xfrm>
            <a:prstGeom prst="rect">
              <a:avLst/>
            </a:prstGeom>
          </p:spPr>
        </p:pic>
      </p:grpSp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946404" y="1397000"/>
            <a:ext cx="7063740" cy="220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 err="1" smtClean="0">
                <a:solidFill>
                  <a:schemeClr val="bg1"/>
                </a:solidFill>
                <a:highlight>
                  <a:srgbClr val="800000"/>
                </a:highlight>
                <a:latin typeface="Pixel-Art" panose="00000400000000000000" pitchFamily="2" charset="0"/>
              </a:rPr>
              <a:t>Mystery</a:t>
            </a:r>
            <a:r>
              <a:rPr lang="pt-BR" sz="5000" dirty="0" smtClean="0">
                <a:solidFill>
                  <a:schemeClr val="bg1"/>
                </a:solidFill>
                <a:highlight>
                  <a:srgbClr val="800000"/>
                </a:highlight>
                <a:latin typeface="Pixel-Art" panose="00000400000000000000" pitchFamily="2" charset="0"/>
              </a:rPr>
              <a:t> </a:t>
            </a:r>
            <a:r>
              <a:rPr lang="pt-BR" sz="5000" dirty="0">
                <a:solidFill>
                  <a:schemeClr val="bg1"/>
                </a:solidFill>
                <a:highlight>
                  <a:srgbClr val="800000"/>
                </a:highlight>
                <a:latin typeface="Pixel-Art" panose="00000400000000000000" pitchFamily="2" charset="0"/>
              </a:rPr>
              <a:t>House</a:t>
            </a:r>
            <a:r>
              <a:rPr lang="pt-BR" dirty="0"/>
              <a:t/>
            </a:r>
            <a:br>
              <a:rPr lang="pt-BR" dirty="0"/>
            </a:br>
            <a:r>
              <a:rPr lang="pt-BR" sz="2800" dirty="0">
                <a:solidFill>
                  <a:schemeClr val="accent1"/>
                </a:solidFill>
                <a:latin typeface="Pixel-Art" panose="00000400000000000000" pitchFamily="2" charset="0"/>
              </a:rPr>
              <a:t>ces 22</a:t>
            </a:r>
            <a:endParaRPr lang="pt-BR" sz="2000" dirty="0">
              <a:solidFill>
                <a:schemeClr val="accent1"/>
              </a:solidFill>
              <a:latin typeface="Pixel-Art" panose="000004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7134D23-BC26-482E-88B5-27A255492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779" y="137317"/>
            <a:ext cx="1314576" cy="501417"/>
          </a:xfrm>
          <a:prstGeom prst="rect">
            <a:avLst/>
          </a:prstGeom>
        </p:spPr>
      </p:pic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  <a:latin typeface="Pixel-Art" panose="00000400000000000000" pitchFamily="2" charset="0"/>
              </a:rPr>
              <a:t>Gabriel Ribeiro Pardini</a:t>
            </a:r>
            <a:endParaRPr dirty="0">
              <a:solidFill>
                <a:schemeClr val="accent1"/>
              </a:solidFill>
              <a:latin typeface="Pixel-Art" panose="000004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  <a:latin typeface="Pixel-Art" panose="00000400000000000000" pitchFamily="2" charset="0"/>
              </a:rPr>
              <a:t>Bruno de Paula Ferreira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  <a:latin typeface="Pixel-Art" panose="00000400000000000000" pitchFamily="2" charset="0"/>
              </a:rPr>
              <a:t>Brendon Diniz Borck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1;p22">
            <a:extLst>
              <a:ext uri="{FF2B5EF4-FFF2-40B4-BE49-F238E27FC236}">
                <a16:creationId xmlns:a16="http://schemas.microsoft.com/office/drawing/2014/main" xmlns="" id="{4E52285F-D890-4FEB-A4E7-75F74AE214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40" y="0"/>
            <a:ext cx="792534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400" cy="326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105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50"/>
              </a:spcBef>
              <a:spcAft>
                <a:spcPts val="150"/>
              </a:spcAft>
              <a:buNone/>
            </a:pPr>
            <a:endParaRPr/>
          </a:p>
        </p:txBody>
      </p:sp>
      <p:pic>
        <p:nvPicPr>
          <p:cNvPr id="5" name="Google Shape;113;p16">
            <a:extLst>
              <a:ext uri="{FF2B5EF4-FFF2-40B4-BE49-F238E27FC236}">
                <a16:creationId xmlns:a16="http://schemas.microsoft.com/office/drawing/2014/main" xmlns="" id="{3768E9FD-83FD-404F-8C58-00555862648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4779" y="137317"/>
            <a:ext cx="1314576" cy="501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992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38386"/>
              </a:buClr>
              <a:buSzPts val="5400"/>
              <a:buFont typeface="Century Schoolbook"/>
              <a:buNone/>
            </a:pPr>
            <a:r>
              <a:rPr lang="en-US" dirty="0" err="1">
                <a:solidFill>
                  <a:srgbClr val="E38386"/>
                </a:solidFill>
                <a:latin typeface="Pixel-Art" panose="00000400000000000000" pitchFamily="2" charset="0"/>
              </a:rPr>
              <a:t>Resultado</a:t>
            </a:r>
            <a:r>
              <a:rPr lang="en-US" dirty="0">
                <a:solidFill>
                  <a:srgbClr val="E38386"/>
                </a:solidFill>
                <a:latin typeface="Pixel-Art" panose="00000400000000000000" pitchFamily="2" charset="0"/>
              </a:rPr>
              <a:t> Final</a:t>
            </a:r>
            <a:endParaRPr dirty="0">
              <a:latin typeface="Pixel-Art" panose="00000400000000000000" pitchFamily="2" charset="0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 dirty="0" smtClean="0">
                <a:latin typeface="Pixel-Art" panose="00000400000000000000" pitchFamily="2" charset="0"/>
              </a:rPr>
              <a:t>Mystery </a:t>
            </a:r>
            <a:r>
              <a:rPr lang="en-US" dirty="0">
                <a:latin typeface="Pixel-Art" panose="00000400000000000000" pitchFamily="2" charset="0"/>
              </a:rPr>
              <a:t>House</a:t>
            </a:r>
            <a:endParaRPr dirty="0">
              <a:latin typeface="Pixel-Art" panose="00000400000000000000" pitchFamily="2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20"/>
              <a:buNone/>
            </a:pPr>
            <a:endParaRPr dirty="0">
              <a:latin typeface="Pixel-Art" panose="00000400000000000000" pitchFamily="2" charset="0"/>
            </a:endParaRPr>
          </a:p>
        </p:txBody>
      </p:sp>
      <p:pic>
        <p:nvPicPr>
          <p:cNvPr id="4" name="Google Shape;113;p16">
            <a:extLst>
              <a:ext uri="{FF2B5EF4-FFF2-40B4-BE49-F238E27FC236}">
                <a16:creationId xmlns:a16="http://schemas.microsoft.com/office/drawing/2014/main" xmlns="" id="{0DEAB376-11EE-4A06-90CE-43BC0FEF118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4779" y="137317"/>
            <a:ext cx="1314576" cy="501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400" cy="326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105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50"/>
              </a:spcBef>
              <a:spcAft>
                <a:spcPts val="150"/>
              </a:spcAft>
              <a:buNone/>
            </a:pP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079" y="0"/>
            <a:ext cx="542420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3;p16">
            <a:extLst>
              <a:ext uri="{FF2B5EF4-FFF2-40B4-BE49-F238E27FC236}">
                <a16:creationId xmlns:a16="http://schemas.microsoft.com/office/drawing/2014/main" xmlns="" id="{3768E9FD-83FD-404F-8C58-00555862648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4779" y="137317"/>
            <a:ext cx="1314576" cy="501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Schoolbook"/>
              <a:buNone/>
            </a:pPr>
            <a:r>
              <a:rPr lang="en-US" dirty="0" err="1">
                <a:latin typeface="Pixel-Art" panose="00000400000000000000" pitchFamily="2" charset="0"/>
              </a:rPr>
              <a:t>Aspectos</a:t>
            </a:r>
            <a:r>
              <a:rPr lang="en-US" dirty="0">
                <a:latin typeface="Pixel-Art" panose="00000400000000000000" pitchFamily="2" charset="0"/>
              </a:rPr>
              <a:t> do Jogo</a:t>
            </a:r>
            <a:endParaRPr dirty="0">
              <a:latin typeface="Pixel-Art" panose="00000400000000000000" pitchFamily="2" charset="0"/>
            </a:endParaRPr>
          </a:p>
        </p:txBody>
      </p:sp>
      <p:sp>
        <p:nvSpPr>
          <p:cNvPr id="180" name="Google Shape;180;p25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2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400" dirty="0"/>
              <a:t>5 </a:t>
            </a:r>
            <a:r>
              <a:rPr lang="en-US" sz="1400" dirty="0" err="1"/>
              <a:t>níveis</a:t>
            </a:r>
            <a:endParaRPr sz="1400"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400" dirty="0" err="1"/>
              <a:t>História</a:t>
            </a:r>
            <a:r>
              <a:rPr lang="en-US" sz="1400" dirty="0"/>
              <a:t> </a:t>
            </a:r>
            <a:r>
              <a:rPr lang="en-US" sz="1400" dirty="0" err="1"/>
              <a:t>enigmática</a:t>
            </a:r>
            <a:endParaRPr sz="1400"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400" dirty="0" err="1"/>
              <a:t>Dificuldade</a:t>
            </a:r>
            <a:r>
              <a:rPr lang="en-US" sz="1400" dirty="0"/>
              <a:t> </a:t>
            </a:r>
            <a:r>
              <a:rPr lang="en-US" sz="1400" dirty="0" err="1"/>
              <a:t>escalável</a:t>
            </a:r>
            <a:r>
              <a:rPr lang="en-US" sz="1400" dirty="0"/>
              <a:t> dos enigmas</a:t>
            </a:r>
            <a:endParaRPr sz="1400"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400" dirty="0" err="1"/>
              <a:t>Necessidade</a:t>
            </a:r>
            <a:r>
              <a:rPr lang="en-US" sz="1400" dirty="0"/>
              <a:t> de </a:t>
            </a:r>
            <a:r>
              <a:rPr lang="en-US" sz="1400" dirty="0" err="1"/>
              <a:t>lembrar</a:t>
            </a:r>
            <a:r>
              <a:rPr lang="en-US" sz="1400" dirty="0"/>
              <a:t> </a:t>
            </a:r>
            <a:r>
              <a:rPr lang="en-US" sz="1400" dirty="0" err="1"/>
              <a:t>informações</a:t>
            </a:r>
            <a:r>
              <a:rPr lang="en-US" sz="1400" dirty="0"/>
              <a:t> de </a:t>
            </a:r>
            <a:r>
              <a:rPr lang="en-US" sz="1400" dirty="0" err="1"/>
              <a:t>níveis</a:t>
            </a:r>
            <a:r>
              <a:rPr lang="en-US" sz="1400" dirty="0"/>
              <a:t> </a:t>
            </a:r>
            <a:r>
              <a:rPr lang="en-US" sz="1400" dirty="0" err="1" smtClean="0"/>
              <a:t>anteriores</a:t>
            </a:r>
            <a:endParaRPr lang="en-US" sz="1400" dirty="0" smtClean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400" dirty="0" smtClean="0"/>
              <a:t>2 </a:t>
            </a:r>
            <a:r>
              <a:rPr lang="en-US" sz="1400" dirty="0" err="1" smtClean="0"/>
              <a:t>modos</a:t>
            </a:r>
            <a:r>
              <a:rPr lang="en-US" sz="1400" dirty="0" smtClean="0"/>
              <a:t> de Jogo: </a:t>
            </a:r>
            <a:r>
              <a:rPr lang="pt-BR" sz="1400" dirty="0" smtClean="0"/>
              <a:t>com emoção(com tempo) e sem emoção(tempo ilimitado)</a:t>
            </a:r>
            <a:endParaRPr lang="pt-BR" sz="1400" dirty="0"/>
          </a:p>
          <a:p>
            <a:pPr marL="1397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None/>
            </a:pPr>
            <a:endParaRPr sz="1400" dirty="0"/>
          </a:p>
        </p:txBody>
      </p:sp>
      <p:pic>
        <p:nvPicPr>
          <p:cNvPr id="181" name="Google Shape;18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4779" y="137317"/>
            <a:ext cx="1314576" cy="5014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5"/>
          <p:cNvCxnSpPr/>
          <p:nvPr/>
        </p:nvCxnSpPr>
        <p:spPr>
          <a:xfrm>
            <a:off x="886265" y="1268492"/>
            <a:ext cx="7056300" cy="0"/>
          </a:xfrm>
          <a:prstGeom prst="straightConnector1">
            <a:avLst/>
          </a:prstGeom>
          <a:noFill/>
          <a:ln w="9525" cap="flat" cmpd="sng">
            <a:solidFill>
              <a:srgbClr val="E3838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937260" y="173320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Schoolbook"/>
              <a:buNone/>
            </a:pPr>
            <a:r>
              <a:rPr lang="en-US" sz="3000" b="1" dirty="0">
                <a:latin typeface="Pixel-Art" panose="00000400000000000000" pitchFamily="2" charset="0"/>
              </a:rPr>
              <a:t>Can you escape?</a:t>
            </a:r>
            <a:endParaRPr sz="3000" dirty="0">
              <a:latin typeface="Pixel-Art" panose="00000400000000000000" pitchFamily="2" charset="0"/>
            </a:endParaRPr>
          </a:p>
        </p:txBody>
      </p:sp>
      <p:pic>
        <p:nvPicPr>
          <p:cNvPr id="188" name="Google Shape;188;p26" descr="Ru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9107" y="2023110"/>
            <a:ext cx="1097280" cy="10972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6"/>
          <p:cNvCxnSpPr>
            <a:endCxn id="188" idx="1"/>
          </p:cNvCxnSpPr>
          <p:nvPr/>
        </p:nvCxnSpPr>
        <p:spPr>
          <a:xfrm>
            <a:off x="5113607" y="2571750"/>
            <a:ext cx="1765500" cy="0"/>
          </a:xfrm>
          <a:prstGeom prst="straightConnector1">
            <a:avLst/>
          </a:prstGeom>
          <a:noFill/>
          <a:ln w="76200" cap="flat" cmpd="sng">
            <a:solidFill>
              <a:srgbClr val="E38386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190" name="Google Shape;19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4779" y="137317"/>
            <a:ext cx="1314576" cy="501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38386"/>
              </a:buClr>
              <a:buSzPts val="5400"/>
              <a:buFont typeface="Century Schoolbook"/>
              <a:buNone/>
            </a:pPr>
            <a:r>
              <a:rPr lang="en-US" dirty="0" err="1">
                <a:solidFill>
                  <a:srgbClr val="E38386"/>
                </a:solidFill>
                <a:latin typeface="Pixel-Art" panose="00000400000000000000" pitchFamily="2" charset="0"/>
              </a:rPr>
              <a:t>Apendice</a:t>
            </a:r>
            <a:endParaRPr dirty="0">
              <a:latin typeface="Pixel-Art" panose="00000400000000000000" pitchFamily="2" charset="0"/>
            </a:endParaRPr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 dirty="0" err="1">
                <a:latin typeface="Pixel-Art" panose="00000400000000000000" pitchFamily="2" charset="0"/>
              </a:rPr>
              <a:t>Mistery</a:t>
            </a:r>
            <a:r>
              <a:rPr lang="en-US" dirty="0">
                <a:latin typeface="Pixel-Art" panose="00000400000000000000" pitchFamily="2" charset="0"/>
              </a:rPr>
              <a:t> House</a:t>
            </a:r>
            <a:endParaRPr dirty="0">
              <a:latin typeface="Pixel-Art" panose="00000400000000000000" pitchFamily="2" charset="0"/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4779" y="137317"/>
            <a:ext cx="1314576" cy="501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Schoolbook"/>
              <a:buNone/>
            </a:pPr>
            <a:r>
              <a:rPr lang="en-US" dirty="0">
                <a:latin typeface="Pixel-Art" panose="00000400000000000000" pitchFamily="2" charset="0"/>
              </a:rPr>
              <a:t>Fontes de </a:t>
            </a:r>
            <a:r>
              <a:rPr lang="en-US" dirty="0" err="1">
                <a:latin typeface="Pixel-Art" panose="00000400000000000000" pitchFamily="2" charset="0"/>
              </a:rPr>
              <a:t>referencia</a:t>
            </a:r>
            <a:endParaRPr dirty="0">
              <a:latin typeface="Pixel-Art" panose="00000400000000000000" pitchFamily="2" charset="0"/>
            </a:endParaRPr>
          </a:p>
        </p:txBody>
      </p:sp>
      <p:sp>
        <p:nvSpPr>
          <p:cNvPr id="180" name="Google Shape;180;p25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2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indent="-317500" algn="just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400" u="sng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https://aloalobahia.com/notas/salvador-tera-escape-room-jogo-de-misterios-que-e-sensacao-no-mundo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Font typeface="Wingdings" panose="05000000000000000000" pitchFamily="2" charset="2"/>
              <a:buChar char="§"/>
            </a:pPr>
            <a:endParaRPr sz="1400" dirty="0"/>
          </a:p>
        </p:txBody>
      </p:sp>
      <p:pic>
        <p:nvPicPr>
          <p:cNvPr id="181" name="Google Shape;18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4779" y="137317"/>
            <a:ext cx="1314576" cy="5014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5"/>
          <p:cNvCxnSpPr/>
          <p:nvPr/>
        </p:nvCxnSpPr>
        <p:spPr>
          <a:xfrm>
            <a:off x="886265" y="1268492"/>
            <a:ext cx="7056300" cy="0"/>
          </a:xfrm>
          <a:prstGeom prst="straightConnector1">
            <a:avLst/>
          </a:prstGeom>
          <a:noFill/>
          <a:ln w="9525" cap="flat" cmpd="sng">
            <a:solidFill>
              <a:srgbClr val="E3838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3862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Schoolbook"/>
              <a:buNone/>
            </a:pPr>
            <a:r>
              <a:rPr lang="en-US" dirty="0" err="1">
                <a:latin typeface="Pixel-Art" panose="00000400000000000000" pitchFamily="2" charset="0"/>
              </a:rPr>
              <a:t>Motivacao</a:t>
            </a:r>
            <a:endParaRPr dirty="0">
              <a:latin typeface="Pixel-Art" panose="00000400000000000000" pitchFamily="2" charset="0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9577" y="1861017"/>
            <a:ext cx="3633104" cy="2531251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8" name="Google Shape;98;p14"/>
          <p:cNvSpPr txBox="1"/>
          <p:nvPr/>
        </p:nvSpPr>
        <p:spPr>
          <a:xfrm>
            <a:off x="809856" y="1639230"/>
            <a:ext cx="3030623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Jogos de </a:t>
            </a:r>
            <a:r>
              <a:rPr lang="en-US" sz="1400" b="0" i="1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escape room </a:t>
            </a:r>
            <a:r>
              <a:rPr lang="en-US"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tratam-se de salas reais, temáticas e imersivas, contendo vários enigmas e desafios palpáveis, onde o jogador é o personagem e precisa escapar em determinado período de tempo.</a:t>
            </a:r>
            <a:endParaRPr sz="14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Mistery House trata-se, portanto, de um jogo de </a:t>
            </a:r>
            <a:r>
              <a:rPr lang="en-US" sz="1400" b="0" i="1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escape room</a:t>
            </a:r>
            <a:r>
              <a:rPr lang="en-US"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virtual, no qual o jogador deve escapar de diferentes salas constituídas por diversos enigmas.</a:t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4779" y="137317"/>
            <a:ext cx="1314576" cy="5014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4"/>
          <p:cNvCxnSpPr/>
          <p:nvPr/>
        </p:nvCxnSpPr>
        <p:spPr>
          <a:xfrm>
            <a:off x="886265" y="1268492"/>
            <a:ext cx="7056416" cy="0"/>
          </a:xfrm>
          <a:prstGeom prst="straightConnector1">
            <a:avLst/>
          </a:prstGeom>
          <a:noFill/>
          <a:ln w="9525" cap="flat" cmpd="sng">
            <a:solidFill>
              <a:srgbClr val="E3838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38386"/>
              </a:buClr>
              <a:buSzPts val="5400"/>
              <a:buFont typeface="Century Schoolbook"/>
              <a:buNone/>
            </a:pPr>
            <a:r>
              <a:rPr lang="en-US" dirty="0">
                <a:solidFill>
                  <a:srgbClr val="E38386"/>
                </a:solidFill>
                <a:latin typeface="Pixel-Art" panose="00000400000000000000" pitchFamily="2" charset="0"/>
              </a:rPr>
              <a:t>Breve </a:t>
            </a:r>
            <a:r>
              <a:rPr lang="en-US" dirty="0" err="1">
                <a:solidFill>
                  <a:srgbClr val="E38386"/>
                </a:solidFill>
                <a:latin typeface="Pixel-Art" panose="00000400000000000000" pitchFamily="2" charset="0"/>
              </a:rPr>
              <a:t>descricao</a:t>
            </a:r>
            <a:endParaRPr dirty="0">
              <a:latin typeface="Pixel-Art" panose="00000400000000000000" pitchFamily="2" charset="0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 dirty="0" smtClean="0">
                <a:latin typeface="Pixel-Art" panose="00000400000000000000" pitchFamily="2" charset="0"/>
              </a:rPr>
              <a:t>Mystery </a:t>
            </a:r>
            <a:r>
              <a:rPr lang="en-US" dirty="0">
                <a:latin typeface="Pixel-Art" panose="00000400000000000000" pitchFamily="2" charset="0"/>
              </a:rPr>
              <a:t>House</a:t>
            </a:r>
            <a:endParaRPr dirty="0">
              <a:latin typeface="Pixel-Art" panose="000004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Schoolbook"/>
              <a:buNone/>
            </a:pPr>
            <a:r>
              <a:rPr lang="en-US" dirty="0">
                <a:latin typeface="Pixel-Art" panose="00000400000000000000" pitchFamily="2" charset="0"/>
              </a:rPr>
              <a:t>Breve </a:t>
            </a:r>
            <a:r>
              <a:rPr lang="en-US" dirty="0" err="1">
                <a:latin typeface="Pixel-Art" panose="00000400000000000000" pitchFamily="2" charset="0"/>
              </a:rPr>
              <a:t>descricao</a:t>
            </a:r>
            <a:endParaRPr dirty="0">
              <a:latin typeface="Pixel-Art" panose="00000400000000000000" pitchFamily="2" charset="0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520" cy="271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    O projeto consiste em criar um jogo 2D, com visão de cima, no qual o personagem acorda em um quarto sem memórias de como chegou nesse local.</a:t>
            </a:r>
            <a:endParaRPr/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    O objetivo do personagem é </a:t>
            </a:r>
            <a:r>
              <a:rPr lang="en-US" sz="1400">
                <a:solidFill>
                  <a:srgbClr val="E38386"/>
                </a:solidFill>
              </a:rPr>
              <a:t>escapar das salas </a:t>
            </a:r>
            <a:r>
              <a:rPr lang="en-US" sz="1400"/>
              <a:t>em que está preso por meio da resolução de enigmas. O jogo será composto por alguns níveis distintos, cujas dificuldades serão elevadas com o progresso do personagem.</a:t>
            </a:r>
            <a:endParaRPr/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    Objetiva-se criar um enredo a respeito de como o personagem foi parar nesse local, perpassando por todos os mistérios envolvidos na trama.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4779" y="137317"/>
            <a:ext cx="1314576" cy="5014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6"/>
          <p:cNvCxnSpPr/>
          <p:nvPr/>
        </p:nvCxnSpPr>
        <p:spPr>
          <a:xfrm>
            <a:off x="886265" y="1268492"/>
            <a:ext cx="7056416" cy="0"/>
          </a:xfrm>
          <a:prstGeom prst="straightConnector1">
            <a:avLst/>
          </a:prstGeom>
          <a:noFill/>
          <a:ln w="9525" cap="flat" cmpd="sng">
            <a:solidFill>
              <a:srgbClr val="E3838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Schoolbook"/>
              <a:buNone/>
            </a:pPr>
            <a:r>
              <a:rPr lang="en-US" dirty="0" err="1">
                <a:latin typeface="Pixel-Art" panose="00000400000000000000" pitchFamily="2" charset="0"/>
              </a:rPr>
              <a:t>Cronograma</a:t>
            </a:r>
            <a:endParaRPr dirty="0">
              <a:latin typeface="Pixel-Art" panose="00000400000000000000" pitchFamily="2" charset="0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886265" y="1371600"/>
            <a:ext cx="7056416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400" b="1">
                <a:solidFill>
                  <a:srgbClr val="E38386"/>
                </a:solidFill>
              </a:rPr>
              <a:t>Primeiro mês:</a:t>
            </a:r>
            <a:endParaRPr/>
          </a:p>
          <a:p>
            <a:pPr marL="137160" lvl="0" indent="-13716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>
                <a:solidFill>
                  <a:srgbClr val="E38386"/>
                </a:solidFill>
              </a:rPr>
              <a:t>Primeira quinzena: </a:t>
            </a:r>
            <a:r>
              <a:rPr lang="en-US" sz="1400"/>
              <a:t>Fazer o esqueleto de uma sala (sem necessariamente ter enigmas)</a:t>
            </a:r>
            <a:endParaRPr/>
          </a:p>
          <a:p>
            <a:pPr marL="137160" lvl="0" indent="-13716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>
                <a:solidFill>
                  <a:srgbClr val="E38386"/>
                </a:solidFill>
              </a:rPr>
              <a:t>Segunda quinzena: </a:t>
            </a:r>
            <a:r>
              <a:rPr lang="en-US" sz="1400"/>
              <a:t>Fazer a primeira fase (já com o(s) primeiro(s) enigma(s) simples e já interativo(s))</a:t>
            </a:r>
            <a:endParaRPr/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00"/>
              <a:buNone/>
            </a:pPr>
            <a:endParaRPr sz="500"/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None/>
            </a:pPr>
            <a:r>
              <a:rPr lang="en-US" sz="1400" b="1">
                <a:solidFill>
                  <a:srgbClr val="E38386"/>
                </a:solidFill>
              </a:rPr>
              <a:t>Segundo mês:</a:t>
            </a:r>
            <a:endParaRPr/>
          </a:p>
          <a:p>
            <a:pPr marL="137160" lvl="0" indent="-13716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>
                <a:solidFill>
                  <a:srgbClr val="E38386"/>
                </a:solidFill>
              </a:rPr>
              <a:t>Primeira quizena: </a:t>
            </a:r>
            <a:r>
              <a:rPr lang="en-US" sz="1400"/>
              <a:t>Aprimorar dinâmica de jogo e desenvolver novas ideias de enigmas, com diferentes interfaces</a:t>
            </a:r>
            <a:endParaRPr/>
          </a:p>
          <a:p>
            <a:pPr marL="137160" lvl="0" indent="-13716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>
                <a:solidFill>
                  <a:srgbClr val="E38386"/>
                </a:solidFill>
              </a:rPr>
              <a:t>Segunda quinzena: </a:t>
            </a:r>
            <a:r>
              <a:rPr lang="en-US" sz="1400"/>
              <a:t>Desenvolver o design e acabamentos e reproduzir salas mais complexas com os tipos de enigmas criados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4779" y="137317"/>
            <a:ext cx="1314576" cy="5014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7"/>
          <p:cNvCxnSpPr/>
          <p:nvPr/>
        </p:nvCxnSpPr>
        <p:spPr>
          <a:xfrm>
            <a:off x="886265" y="1268492"/>
            <a:ext cx="7056416" cy="0"/>
          </a:xfrm>
          <a:prstGeom prst="straightConnector1">
            <a:avLst/>
          </a:prstGeom>
          <a:noFill/>
          <a:ln w="9525" cap="flat" cmpd="sng">
            <a:solidFill>
              <a:srgbClr val="E3838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3" name="Google Shape;123;p17" descr="Daily calend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562" y="1319474"/>
            <a:ext cx="366264" cy="36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 descr="Daily calend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562" y="3074418"/>
            <a:ext cx="366264" cy="366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38386"/>
              </a:buClr>
              <a:buSzPts val="5400"/>
              <a:buFont typeface="Century Schoolbook"/>
              <a:buNone/>
            </a:pPr>
            <a:r>
              <a:rPr lang="en-US" dirty="0" err="1">
                <a:solidFill>
                  <a:srgbClr val="E38386"/>
                </a:solidFill>
                <a:latin typeface="Pixel-Art" panose="00000400000000000000" pitchFamily="2" charset="0"/>
              </a:rPr>
              <a:t>Participantes</a:t>
            </a:r>
            <a:endParaRPr dirty="0">
              <a:latin typeface="Pixel-Art" panose="00000400000000000000" pitchFamily="2" charset="0"/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 dirty="0" smtClean="0">
                <a:latin typeface="Pixel-Art" panose="00000400000000000000" pitchFamily="2" charset="0"/>
              </a:rPr>
              <a:t>Mystery </a:t>
            </a:r>
            <a:r>
              <a:rPr lang="en-US" dirty="0">
                <a:latin typeface="Pixel-Art" panose="00000400000000000000" pitchFamily="2" charset="0"/>
              </a:rPr>
              <a:t>House</a:t>
            </a:r>
            <a:endParaRPr dirty="0">
              <a:latin typeface="Pixel-Art" panose="00000400000000000000" pitchFamily="2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20"/>
              <a:buNone/>
            </a:pPr>
            <a:endParaRPr dirty="0">
              <a:latin typeface="Pixel-Art" panose="000004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Schoolbook"/>
              <a:buNone/>
            </a:pPr>
            <a:r>
              <a:rPr lang="en-US" dirty="0" err="1">
                <a:latin typeface="Pixel-Art" panose="00000400000000000000" pitchFamily="2" charset="0"/>
              </a:rPr>
              <a:t>Divisao</a:t>
            </a:r>
            <a:r>
              <a:rPr lang="en-US" dirty="0">
                <a:latin typeface="Pixel-Art" panose="00000400000000000000" pitchFamily="2" charset="0"/>
              </a:rPr>
              <a:t> de </a:t>
            </a:r>
            <a:r>
              <a:rPr lang="en-US" dirty="0" err="1">
                <a:latin typeface="Pixel-Art" panose="00000400000000000000" pitchFamily="2" charset="0"/>
              </a:rPr>
              <a:t>tarefas</a:t>
            </a:r>
            <a:endParaRPr dirty="0">
              <a:latin typeface="Pixel-Art" panose="00000400000000000000" pitchFamily="2" charset="0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777588" y="1371600"/>
            <a:ext cx="3902032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400">
                <a:solidFill>
                  <a:srgbClr val="E38386"/>
                </a:solidFill>
              </a:rPr>
              <a:t>Brendon:</a:t>
            </a:r>
            <a:endParaRPr/>
          </a:p>
          <a:p>
            <a:pPr marL="137160" lvl="0" indent="-13716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Criação de enigmas</a:t>
            </a:r>
            <a:endParaRPr/>
          </a:p>
          <a:p>
            <a:pPr marL="137160" lvl="0" indent="-13716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Design de interfaces/criação de cenário</a:t>
            </a:r>
            <a:endParaRPr/>
          </a:p>
          <a:p>
            <a:pPr marL="137160" lvl="0" indent="-13716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Interações do jogador (interfaces)</a:t>
            </a:r>
            <a:endParaRPr/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00"/>
              <a:buNone/>
            </a:pPr>
            <a:endParaRPr sz="500"/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None/>
            </a:pPr>
            <a:r>
              <a:rPr lang="en-US" sz="1400">
                <a:solidFill>
                  <a:srgbClr val="E38386"/>
                </a:solidFill>
              </a:rPr>
              <a:t>Bruno:</a:t>
            </a:r>
            <a:endParaRPr/>
          </a:p>
          <a:p>
            <a:pPr marL="137160" lvl="0" indent="-13716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Criação de enigmas</a:t>
            </a:r>
            <a:endParaRPr/>
          </a:p>
          <a:p>
            <a:pPr marL="137160" lvl="0" indent="-13716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Interações personagem vs. cenário</a:t>
            </a:r>
            <a:endParaRPr/>
          </a:p>
          <a:p>
            <a:pPr marL="137160" lvl="0" indent="-13716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Interações do jogador (interfaces)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4779" y="137317"/>
            <a:ext cx="1314576" cy="5014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9"/>
          <p:cNvCxnSpPr/>
          <p:nvPr/>
        </p:nvCxnSpPr>
        <p:spPr>
          <a:xfrm>
            <a:off x="886265" y="1268492"/>
            <a:ext cx="7056416" cy="0"/>
          </a:xfrm>
          <a:prstGeom prst="straightConnector1">
            <a:avLst/>
          </a:prstGeom>
          <a:noFill/>
          <a:ln w="9525" cap="flat" cmpd="sng">
            <a:solidFill>
              <a:srgbClr val="E3838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19"/>
          <p:cNvSpPr txBox="1"/>
          <p:nvPr/>
        </p:nvSpPr>
        <p:spPr>
          <a:xfrm>
            <a:off x="4679620" y="1371600"/>
            <a:ext cx="3798277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None/>
            </a:pPr>
            <a:r>
              <a:rPr lang="en-US" sz="1400" b="0" i="0" u="none" strike="noStrike" cap="none">
                <a:solidFill>
                  <a:srgbClr val="E3838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Gabriel:</a:t>
            </a:r>
            <a:endParaRPr/>
          </a:p>
          <a:p>
            <a:pPr marL="137160" marR="0" lvl="0" indent="-13716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Criação de enigmas</a:t>
            </a:r>
            <a:endParaRPr/>
          </a:p>
          <a:p>
            <a:pPr marL="137160" marR="0" lvl="0" indent="-13716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Enredo do jogo</a:t>
            </a:r>
            <a:endParaRPr/>
          </a:p>
          <a:p>
            <a:pPr marL="137160" marR="0" lvl="0" indent="-13716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Interações do jogador (interfaces)</a:t>
            </a:r>
            <a:endParaRPr/>
          </a:p>
        </p:txBody>
      </p:sp>
      <p:pic>
        <p:nvPicPr>
          <p:cNvPr id="140" name="Google Shape;140;p19" descr="Us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6491" y="1376471"/>
            <a:ext cx="267290" cy="267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 descr="Us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8481" y="1376471"/>
            <a:ext cx="267290" cy="267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 descr="Us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8481" y="3083351"/>
            <a:ext cx="267290" cy="267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Schoolbook"/>
              <a:buNone/>
            </a:pPr>
            <a:r>
              <a:rPr lang="en-US" dirty="0" err="1" smtClean="0">
                <a:latin typeface="Pixel-Art" panose="00000400000000000000" pitchFamily="2" charset="0"/>
              </a:rPr>
              <a:t>Desafios</a:t>
            </a:r>
            <a:endParaRPr dirty="0">
              <a:latin typeface="Pixel-Art" panose="00000400000000000000" pitchFamily="2" charset="0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520" cy="3220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l" rtl="0">
              <a:lnSpc>
                <a:spcPct val="200000"/>
              </a:lnSpc>
              <a:spcBef>
                <a:spcPts val="1050"/>
              </a:spcBef>
              <a:spcAft>
                <a:spcPts val="0"/>
              </a:spcAft>
              <a:buClr>
                <a:schemeClr val="bg2"/>
              </a:buClr>
              <a:buSzPts val="1440"/>
              <a:buFont typeface="Wingdings" panose="05000000000000000000" pitchFamily="2" charset="2"/>
              <a:buChar char="§"/>
            </a:pPr>
            <a:r>
              <a:rPr lang="pt-BR" sz="1400" dirty="0"/>
              <a:t>Elaborar um enredo e a  forma de conta-lo 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40"/>
              <a:buFont typeface="Wingdings" panose="05000000000000000000" pitchFamily="2" charset="2"/>
              <a:buChar char="§"/>
            </a:pPr>
            <a:r>
              <a:rPr lang="pt-BR" sz="1400" dirty="0"/>
              <a:t>Aprender a utilizar o Pygame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40"/>
              <a:buFont typeface="Wingdings" panose="05000000000000000000" pitchFamily="2" charset="2"/>
              <a:buChar char="§"/>
            </a:pPr>
            <a:r>
              <a:rPr lang="pt-BR" sz="1400" dirty="0"/>
              <a:t>Encontrar os sprites certos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40"/>
              <a:buFont typeface="Wingdings" panose="05000000000000000000" pitchFamily="2" charset="2"/>
              <a:buChar char="§"/>
            </a:pPr>
            <a:r>
              <a:rPr lang="pt-BR" sz="1400" dirty="0"/>
              <a:t>Realizar a interação personagem e objetos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40"/>
              <a:buFont typeface="Wingdings" panose="05000000000000000000" pitchFamily="2" charset="2"/>
              <a:buChar char="§"/>
            </a:pPr>
            <a:r>
              <a:rPr lang="pt-BR" sz="1400" dirty="0"/>
              <a:t>Fazer com que o personagem não “atravesse” os itens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40"/>
              <a:buFont typeface="Wingdings" panose="05000000000000000000" pitchFamily="2" charset="2"/>
              <a:buChar char="§"/>
            </a:pPr>
            <a:r>
              <a:rPr lang="pt-BR" sz="1400" dirty="0"/>
              <a:t>Pensar na mecanica de enigmas</a:t>
            </a: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4779" y="137317"/>
            <a:ext cx="1314576" cy="5014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6"/>
          <p:cNvCxnSpPr/>
          <p:nvPr/>
        </p:nvCxnSpPr>
        <p:spPr>
          <a:xfrm>
            <a:off x="886265" y="1268492"/>
            <a:ext cx="7056416" cy="0"/>
          </a:xfrm>
          <a:prstGeom prst="straightConnector1">
            <a:avLst/>
          </a:prstGeom>
          <a:noFill/>
          <a:ln w="9525" cap="flat" cmpd="sng">
            <a:solidFill>
              <a:srgbClr val="E3838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311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38386"/>
              </a:buClr>
              <a:buSzPts val="5400"/>
              <a:buFont typeface="Century Schoolbook"/>
              <a:buNone/>
            </a:pPr>
            <a:r>
              <a:rPr lang="en-US" dirty="0" err="1">
                <a:solidFill>
                  <a:srgbClr val="E38386"/>
                </a:solidFill>
                <a:latin typeface="Pixel-Art" panose="00000400000000000000" pitchFamily="2" charset="0"/>
              </a:rPr>
              <a:t>Arquitetura</a:t>
            </a:r>
            <a:endParaRPr dirty="0">
              <a:latin typeface="Pixel-Art" panose="00000400000000000000" pitchFamily="2" charset="0"/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 dirty="0" smtClean="0">
                <a:latin typeface="Pixel-Art" panose="00000400000000000000" pitchFamily="2" charset="0"/>
              </a:rPr>
              <a:t>Mystery </a:t>
            </a:r>
            <a:r>
              <a:rPr lang="en-US" dirty="0">
                <a:latin typeface="Pixel-Art" panose="00000400000000000000" pitchFamily="2" charset="0"/>
              </a:rPr>
              <a:t>House</a:t>
            </a:r>
            <a:endParaRPr dirty="0">
              <a:latin typeface="Pixel-Art" panose="00000400000000000000" pitchFamily="2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20"/>
              <a:buNone/>
            </a:pPr>
            <a:endParaRPr dirty="0">
              <a:latin typeface="Pixel-Art" panose="00000400000000000000" pitchFamily="2" charset="0"/>
            </a:endParaRPr>
          </a:p>
        </p:txBody>
      </p:sp>
      <p:pic>
        <p:nvPicPr>
          <p:cNvPr id="4" name="Google Shape;113;p16">
            <a:extLst>
              <a:ext uri="{FF2B5EF4-FFF2-40B4-BE49-F238E27FC236}">
                <a16:creationId xmlns:a16="http://schemas.microsoft.com/office/drawing/2014/main" xmlns="" id="{94259811-2CAE-46E2-A289-5F7BA26AC4E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4779" y="137317"/>
            <a:ext cx="1314576" cy="501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Custom 3">
      <a:dk1>
        <a:srgbClr val="212121"/>
      </a:dk1>
      <a:lt1>
        <a:srgbClr val="FFFFFF"/>
      </a:lt1>
      <a:dk2>
        <a:srgbClr val="D23237"/>
      </a:dk2>
      <a:lt2>
        <a:srgbClr val="EFEFEF"/>
      </a:lt2>
      <a:accent1>
        <a:srgbClr val="960618"/>
      </a:accent1>
      <a:accent2>
        <a:srgbClr val="B62B35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242</Words>
  <Application>Microsoft Office PowerPoint</Application>
  <PresentationFormat>Apresentação na tela (16:9)</PresentationFormat>
  <Paragraphs>60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Noto Sans Symbols</vt:lpstr>
      <vt:lpstr>Pixel-Art</vt:lpstr>
      <vt:lpstr>Century Schoolbook</vt:lpstr>
      <vt:lpstr>Wingdings</vt:lpstr>
      <vt:lpstr>View</vt:lpstr>
      <vt:lpstr>Mystery House ces 22</vt:lpstr>
      <vt:lpstr>Motivacao</vt:lpstr>
      <vt:lpstr>Breve descricao</vt:lpstr>
      <vt:lpstr>Breve descricao</vt:lpstr>
      <vt:lpstr>Cronograma</vt:lpstr>
      <vt:lpstr>Participantes</vt:lpstr>
      <vt:lpstr>Divisao de tarefas</vt:lpstr>
      <vt:lpstr>Desafios</vt:lpstr>
      <vt:lpstr>Arquitetura</vt:lpstr>
      <vt:lpstr>Apresentação do PowerPoint</vt:lpstr>
      <vt:lpstr>Resultado Final</vt:lpstr>
      <vt:lpstr>Apresentação do PowerPoint</vt:lpstr>
      <vt:lpstr>Aspectos do Jogo</vt:lpstr>
      <vt:lpstr>Can you escape?</vt:lpstr>
      <vt:lpstr>Apendice</vt:lpstr>
      <vt:lpstr>Fontes de referencia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Mistery House ces 22</dc:title>
  <dc:creator>Brendon Borck</dc:creator>
  <cp:lastModifiedBy>Gabriel Ribeiro</cp:lastModifiedBy>
  <cp:revision>7</cp:revision>
  <dcterms:modified xsi:type="dcterms:W3CDTF">2022-04-29T17:50:24Z</dcterms:modified>
</cp:coreProperties>
</file>