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Roboto"/>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Lato-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ae7045e9c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ae7045e9c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ae7045e9c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ae7045e9c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ae7045e9c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ae7045e9c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ae7045e9cf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ae7045e9cf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ae7045e9cf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ae7045e9cf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ae7045e9c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ae7045e9c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ae7045e9cf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ae7045e9cf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a50419135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a50419135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ae7045e9c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ae7045e9c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0"/>
              </a:spcBef>
              <a:spcAft>
                <a:spcPts val="0"/>
              </a:spcAft>
              <a:buClr>
                <a:schemeClr val="lt1"/>
              </a:buClr>
              <a:buSzPts val="1400"/>
              <a:buChar char="○"/>
              <a:defRPr>
                <a:solidFill>
                  <a:schemeClr val="lt1"/>
                </a:solidFill>
              </a:defRPr>
            </a:lvl2pPr>
            <a:lvl3pPr indent="-317500" lvl="2" marL="1371600" rtl="0" algn="ctr">
              <a:spcBef>
                <a:spcPts val="0"/>
              </a:spcBef>
              <a:spcAft>
                <a:spcPts val="0"/>
              </a:spcAft>
              <a:buClr>
                <a:schemeClr val="lt1"/>
              </a:buClr>
              <a:buSzPts val="1400"/>
              <a:buChar char="■"/>
              <a:defRPr>
                <a:solidFill>
                  <a:schemeClr val="lt1"/>
                </a:solidFill>
              </a:defRPr>
            </a:lvl3pPr>
            <a:lvl4pPr indent="-317500" lvl="3" marL="1828800" rtl="0" algn="ctr">
              <a:spcBef>
                <a:spcPts val="0"/>
              </a:spcBef>
              <a:spcAft>
                <a:spcPts val="0"/>
              </a:spcAft>
              <a:buClr>
                <a:schemeClr val="lt1"/>
              </a:buClr>
              <a:buSzPts val="1400"/>
              <a:buChar char="●"/>
              <a:defRPr>
                <a:solidFill>
                  <a:schemeClr val="lt1"/>
                </a:solidFill>
              </a:defRPr>
            </a:lvl4pPr>
            <a:lvl5pPr indent="-317500" lvl="4" marL="2286000" rtl="0" algn="ctr">
              <a:spcBef>
                <a:spcPts val="0"/>
              </a:spcBef>
              <a:spcAft>
                <a:spcPts val="0"/>
              </a:spcAft>
              <a:buClr>
                <a:schemeClr val="lt1"/>
              </a:buClr>
              <a:buSzPts val="1400"/>
              <a:buChar char="○"/>
              <a:defRPr>
                <a:solidFill>
                  <a:schemeClr val="lt1"/>
                </a:solidFill>
              </a:defRPr>
            </a:lvl5pPr>
            <a:lvl6pPr indent="-317500" lvl="5" marL="2743200" rtl="0" algn="ctr">
              <a:spcBef>
                <a:spcPts val="0"/>
              </a:spcBef>
              <a:spcAft>
                <a:spcPts val="0"/>
              </a:spcAft>
              <a:buClr>
                <a:schemeClr val="lt1"/>
              </a:buClr>
              <a:buSzPts val="1400"/>
              <a:buChar char="■"/>
              <a:defRPr>
                <a:solidFill>
                  <a:schemeClr val="lt1"/>
                </a:solidFill>
              </a:defRPr>
            </a:lvl6pPr>
            <a:lvl7pPr indent="-317500" lvl="6" marL="3200400" rtl="0" algn="ctr">
              <a:spcBef>
                <a:spcPts val="0"/>
              </a:spcBef>
              <a:spcAft>
                <a:spcPts val="0"/>
              </a:spcAft>
              <a:buClr>
                <a:schemeClr val="lt1"/>
              </a:buClr>
              <a:buSzPts val="1400"/>
              <a:buChar char="●"/>
              <a:defRPr>
                <a:solidFill>
                  <a:schemeClr val="lt1"/>
                </a:solidFill>
              </a:defRPr>
            </a:lvl7pPr>
            <a:lvl8pPr indent="-317500" lvl="7" marL="3657600" rtl="0" algn="ctr">
              <a:spcBef>
                <a:spcPts val="0"/>
              </a:spcBef>
              <a:spcAft>
                <a:spcPts val="0"/>
              </a:spcAft>
              <a:buClr>
                <a:schemeClr val="lt1"/>
              </a:buClr>
              <a:buSzPts val="1400"/>
              <a:buChar char="○"/>
              <a:defRPr>
                <a:solidFill>
                  <a:schemeClr val="lt1"/>
                </a:solidFill>
              </a:defRPr>
            </a:lvl8pPr>
            <a:lvl9pPr indent="-317500" lvl="8" marL="4114800" rtl="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hyperlink" Target="https://archive.ics.uci.edu/ml/support/Dermatology#8eb7bb53b63501db4eb1c49eab30d76f7febba8d" TargetMode="External"/><Relationship Id="rId10" Type="http://schemas.openxmlformats.org/officeDocument/2006/relationships/hyperlink" Target="http://rexa.info/paper/8eb7bb53b63501db4eb1c49eab30d76f7febba8d" TargetMode="External"/><Relationship Id="rId13" Type="http://schemas.openxmlformats.org/officeDocument/2006/relationships/hyperlink" Target="https://archive.ics.uci.edu/ml/support/Dermatology#25c83dd7b43db4459e6eec12a71a229e10afac90" TargetMode="External"/><Relationship Id="rId12" Type="http://schemas.openxmlformats.org/officeDocument/2006/relationships/hyperlink" Target="http://rexa.info/paper/25c83dd7b43db4459e6eec12a71a229e10afac90" TargetMode="External"/><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rexa.info/paper/f6790d06b3e02eb2de5f4af243b3a23a934aad9e" TargetMode="External"/><Relationship Id="rId4" Type="http://schemas.openxmlformats.org/officeDocument/2006/relationships/hyperlink" Target="http://rexa.info/paper/692880d7b3356df64bfa0f06a683f89e4ce6955b" TargetMode="External"/><Relationship Id="rId9" Type="http://schemas.openxmlformats.org/officeDocument/2006/relationships/hyperlink" Target="https://archive.ics.uci.edu/ml/support/Dermatology#43019420b94637b63ac4fc3f94f64abd11b64f0a" TargetMode="External"/><Relationship Id="rId15" Type="http://schemas.openxmlformats.org/officeDocument/2006/relationships/hyperlink" Target="https://archive.ics.uci.edu/ml/support/Dermatology#f4405e32dbb5dea3ece303e2a5b3edb6b413271e" TargetMode="External"/><Relationship Id="rId14" Type="http://schemas.openxmlformats.org/officeDocument/2006/relationships/hyperlink" Target="http://rexa.info/paper/f4405e32dbb5dea3ece303e2a5b3edb6b413271e" TargetMode="External"/><Relationship Id="rId17" Type="http://schemas.openxmlformats.org/officeDocument/2006/relationships/hyperlink" Target="https://archive.ics.uci.edu/ml/support/Dermatology#899bdb470e48c308144216cc22048c88816ee035" TargetMode="External"/><Relationship Id="rId16" Type="http://schemas.openxmlformats.org/officeDocument/2006/relationships/hyperlink" Target="http://rexa.info/paper/899bdb470e48c308144216cc22048c88816ee035" TargetMode="External"/><Relationship Id="rId5" Type="http://schemas.openxmlformats.org/officeDocument/2006/relationships/hyperlink" Target="https://archive.ics.uci.edu/ml/support/Dermatology#692880d7b3356df64bfa0f06a683f89e4ce6955b" TargetMode="External"/><Relationship Id="rId19" Type="http://schemas.openxmlformats.org/officeDocument/2006/relationships/hyperlink" Target="https://archive.ics.uci.edu/ml/support/Dermatology#1a387e912f3bd68e66957cdfdebbb068ffc2149a" TargetMode="External"/><Relationship Id="rId6" Type="http://schemas.openxmlformats.org/officeDocument/2006/relationships/hyperlink" Target="http://rexa.info/paper/30b640cb0a4ba73302609a2f1ec74291c70efd85" TargetMode="External"/><Relationship Id="rId18" Type="http://schemas.openxmlformats.org/officeDocument/2006/relationships/hyperlink" Target="http://rexa.info/paper/1a387e912f3bd68e66957cdfdebbb068ffc2149a" TargetMode="External"/><Relationship Id="rId7" Type="http://schemas.openxmlformats.org/officeDocument/2006/relationships/hyperlink" Target="https://archive.ics.uci.edu/ml/support/Dermatology#30b640cb0a4ba73302609a2f1ec74291c70efd85" TargetMode="External"/><Relationship Id="rId8" Type="http://schemas.openxmlformats.org/officeDocument/2006/relationships/hyperlink" Target="http://rexa.info/paper/43019420b94637b63ac4fc3f94f64abd11b64f0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b="1" lang="en" sz="4200">
                <a:latin typeface="Raleway"/>
                <a:ea typeface="Raleway"/>
                <a:cs typeface="Raleway"/>
                <a:sym typeface="Raleway"/>
              </a:rPr>
              <a:t>Classification of Erythemato-squamous Diseases</a:t>
            </a:r>
            <a:endParaRPr b="1" sz="4200">
              <a:latin typeface="Raleway"/>
              <a:ea typeface="Raleway"/>
              <a:cs typeface="Raleway"/>
              <a:sym typeface="Raleway"/>
            </a:endParaRPr>
          </a:p>
          <a:p>
            <a:pPr indent="0" lvl="0" marL="0" rtl="0" algn="l">
              <a:spcBef>
                <a:spcPts val="0"/>
              </a:spcBef>
              <a:spcAft>
                <a:spcPts val="0"/>
              </a:spcAft>
              <a:buNone/>
            </a:pPr>
            <a:r>
              <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0"/>
              </a:spcAft>
              <a:buClr>
                <a:srgbClr val="000000"/>
              </a:buClr>
              <a:buSzPts val="209"/>
              <a:buFont typeface="Arial"/>
              <a:buNone/>
            </a:pPr>
            <a:r>
              <a:rPr lang="en" sz="2300">
                <a:highlight>
                  <a:schemeClr val="dk1"/>
                </a:highlight>
                <a:latin typeface="Lato"/>
                <a:ea typeface="Lato"/>
                <a:cs typeface="Lato"/>
                <a:sym typeface="Lato"/>
              </a:rPr>
              <a:t>Project-Group 4:</a:t>
            </a:r>
            <a:endParaRPr sz="2300">
              <a:highlight>
                <a:schemeClr val="dk1"/>
              </a:highlight>
              <a:latin typeface="Lato"/>
              <a:ea typeface="Lato"/>
              <a:cs typeface="Lato"/>
              <a:sym typeface="Lato"/>
            </a:endParaRPr>
          </a:p>
          <a:p>
            <a:pPr indent="0" lvl="0" marL="0" rtl="0" algn="l">
              <a:lnSpc>
                <a:spcPct val="70000"/>
              </a:lnSpc>
              <a:spcBef>
                <a:spcPts val="0"/>
              </a:spcBef>
              <a:spcAft>
                <a:spcPts val="0"/>
              </a:spcAft>
              <a:buClr>
                <a:srgbClr val="000000"/>
              </a:buClr>
              <a:buSzPts val="209"/>
              <a:buFont typeface="Arial"/>
              <a:buNone/>
            </a:pPr>
            <a:r>
              <a:rPr lang="en" sz="2300">
                <a:highlight>
                  <a:schemeClr val="dk1"/>
                </a:highlight>
                <a:latin typeface="Lato"/>
                <a:ea typeface="Lato"/>
                <a:cs typeface="Lato"/>
                <a:sym typeface="Lato"/>
              </a:rPr>
              <a:t>Brendon Hahm</a:t>
            </a:r>
            <a:endParaRPr sz="2300">
              <a:highlight>
                <a:schemeClr val="dk1"/>
              </a:highlight>
              <a:latin typeface="Lato"/>
              <a:ea typeface="Lato"/>
              <a:cs typeface="Lato"/>
              <a:sym typeface="Lato"/>
            </a:endParaRPr>
          </a:p>
          <a:p>
            <a:pPr indent="0" lvl="0" marL="0" rtl="0" algn="l">
              <a:lnSpc>
                <a:spcPct val="70000"/>
              </a:lnSpc>
              <a:spcBef>
                <a:spcPts val="0"/>
              </a:spcBef>
              <a:spcAft>
                <a:spcPts val="0"/>
              </a:spcAft>
              <a:buClr>
                <a:srgbClr val="000000"/>
              </a:buClr>
              <a:buSzPts val="209"/>
              <a:buFont typeface="Arial"/>
              <a:buNone/>
            </a:pPr>
            <a:r>
              <a:rPr lang="en" sz="2300">
                <a:highlight>
                  <a:schemeClr val="dk1"/>
                </a:highlight>
                <a:latin typeface="Lato"/>
                <a:ea typeface="Lato"/>
                <a:cs typeface="Lato"/>
                <a:sym typeface="Lato"/>
              </a:rPr>
              <a:t>Nithish Kanna</a:t>
            </a:r>
            <a:endParaRPr sz="2300">
              <a:highlight>
                <a:schemeClr val="dk1"/>
              </a:highlight>
              <a:latin typeface="Lato"/>
              <a:ea typeface="Lato"/>
              <a:cs typeface="Lato"/>
              <a:sym typeface="Lato"/>
            </a:endParaRPr>
          </a:p>
          <a:p>
            <a:pPr indent="0" lvl="0" marL="0" rtl="0" algn="l">
              <a:lnSpc>
                <a:spcPct val="70000"/>
              </a:lnSpc>
              <a:spcBef>
                <a:spcPts val="0"/>
              </a:spcBef>
              <a:spcAft>
                <a:spcPts val="0"/>
              </a:spcAft>
              <a:buClr>
                <a:srgbClr val="000000"/>
              </a:buClr>
              <a:buSzPts val="209"/>
              <a:buFont typeface="Arial"/>
              <a:buNone/>
            </a:pPr>
            <a:r>
              <a:rPr lang="en" sz="2300">
                <a:highlight>
                  <a:schemeClr val="dk1"/>
                </a:highlight>
                <a:latin typeface="Lato"/>
                <a:ea typeface="Lato"/>
                <a:cs typeface="Lato"/>
                <a:sym typeface="Lato"/>
              </a:rPr>
              <a:t>Yueyan Li</a:t>
            </a:r>
            <a:endParaRPr sz="2300">
              <a:highlight>
                <a:schemeClr val="dk1"/>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44" name="Google Shape;144;p22"/>
          <p:cNvSpPr txBox="1"/>
          <p:nvPr>
            <p:ph idx="1" type="body"/>
          </p:nvPr>
        </p:nvSpPr>
        <p:spPr>
          <a:xfrm>
            <a:off x="271750" y="1017800"/>
            <a:ext cx="8520600" cy="3401400"/>
          </a:xfrm>
          <a:prstGeom prst="rect">
            <a:avLst/>
          </a:prstGeom>
        </p:spPr>
        <p:txBody>
          <a:bodyPr anchorCtr="0" anchor="t" bIns="91425" lIns="91425" spcFirstLastPara="1" rIns="91425" wrap="square" tIns="91425">
            <a:normAutofit fontScale="55000" lnSpcReduction="10000"/>
          </a:bodyPr>
          <a:lstStyle/>
          <a:p>
            <a:pPr indent="0" lvl="0" marL="0" rtl="0" algn="l">
              <a:lnSpc>
                <a:spcPct val="127187"/>
              </a:lnSpc>
              <a:spcBef>
                <a:spcPts val="0"/>
              </a:spcBef>
              <a:spcAft>
                <a:spcPts val="0"/>
              </a:spcAft>
              <a:buNone/>
            </a:pPr>
            <a:r>
              <a:rPr lang="en" sz="1400">
                <a:solidFill>
                  <a:srgbClr val="000000"/>
                </a:solidFill>
                <a:highlight>
                  <a:srgbClr val="FFFFFF"/>
                </a:highlight>
              </a:rPr>
              <a:t>G. Demiroz, H. A. Govenir, and N. Ilter, "Learning Differential Diagnosis of Eryhemato-Squamous Diseases using Voting Feature Intervals", Aritificial Intelligence in Medicine  </a:t>
            </a:r>
            <a:endParaRPr sz="1400">
              <a:solidFill>
                <a:srgbClr val="000000"/>
              </a:solidFill>
              <a:highlight>
                <a:srgbClr val="FFFFFF"/>
              </a:highlight>
            </a:endParaRPr>
          </a:p>
          <a:p>
            <a:pPr indent="0" lvl="0" marL="0" rtl="0" algn="l">
              <a:spcBef>
                <a:spcPts val="0"/>
              </a:spcBef>
              <a:spcAft>
                <a:spcPts val="0"/>
              </a:spcAft>
              <a:buNone/>
            </a:pPr>
            <a:r>
              <a:rPr lang="en" sz="1400">
                <a:solidFill>
                  <a:schemeClr val="hlink"/>
                </a:solidFill>
                <a:highlight>
                  <a:srgbClr val="FFFFFF"/>
                </a:highlight>
                <a:uFill>
                  <a:noFill/>
                </a:uFill>
                <a:hlinkClick r:id="rId3"/>
              </a:rPr>
              <a:t>[Web Link]</a:t>
            </a:r>
            <a:r>
              <a:rPr lang="en" sz="1400">
                <a:solidFill>
                  <a:srgbClr val="000000"/>
                </a:solidFill>
                <a:highlight>
                  <a:srgbClr val="FFFFFF"/>
                </a:highlight>
              </a:rPr>
              <a:t> </a:t>
            </a:r>
            <a:endParaRPr sz="1400">
              <a:solidFill>
                <a:srgbClr val="000000"/>
              </a:solidFill>
              <a:highlight>
                <a:srgbClr val="FFFFFF"/>
              </a:highlight>
            </a:endParaRPr>
          </a:p>
          <a:p>
            <a:pPr indent="0" lvl="0" marL="0" rtl="0" algn="l">
              <a:spcBef>
                <a:spcPts val="0"/>
              </a:spcBef>
              <a:spcAft>
                <a:spcPts val="0"/>
              </a:spcAft>
              <a:buNone/>
            </a:pPr>
            <a:r>
              <a:rPr lang="en" sz="1400">
                <a:solidFill>
                  <a:srgbClr val="000000"/>
                </a:solidFill>
                <a:highlight>
                  <a:srgbClr val="FFFFFF"/>
                </a:highlight>
              </a:rPr>
              <a:t>Papers That Cite This Data Set1: </a:t>
            </a:r>
            <a:endParaRPr sz="1400">
              <a:solidFill>
                <a:srgbClr val="000000"/>
              </a:solidFill>
              <a:highlight>
                <a:srgbClr val="FFFFFF"/>
              </a:highlight>
            </a:endParaRPr>
          </a:p>
          <a:p>
            <a:pPr indent="0" lvl="0" marL="0" rtl="0" algn="l">
              <a:lnSpc>
                <a:spcPct val="127187"/>
              </a:lnSpc>
              <a:spcBef>
                <a:spcPts val="0"/>
              </a:spcBef>
              <a:spcAft>
                <a:spcPts val="0"/>
              </a:spcAft>
              <a:buNone/>
            </a:pPr>
            <a:r>
              <a:rPr lang="en" sz="1400">
                <a:solidFill>
                  <a:srgbClr val="000000"/>
                </a:solidFill>
                <a:highlight>
                  <a:srgbClr val="FFFFFF"/>
                </a:highlight>
              </a:rPr>
              <a:t>Vassilis Athitsos and Stan Sclaroff. </a:t>
            </a:r>
            <a:r>
              <a:rPr lang="en" sz="1400">
                <a:solidFill>
                  <a:schemeClr val="hlink"/>
                </a:solidFill>
                <a:highlight>
                  <a:srgbClr val="FFFFFF"/>
                </a:highlight>
                <a:uFill>
                  <a:noFill/>
                </a:uFill>
                <a:hlinkClick r:id="rId4"/>
              </a:rPr>
              <a:t>Boosting Nearest Neighbor Classifiers for Multiclass Recognition</a:t>
            </a:r>
            <a:r>
              <a:rPr lang="en" sz="1400">
                <a:solidFill>
                  <a:srgbClr val="000000"/>
                </a:solidFill>
                <a:highlight>
                  <a:srgbClr val="FFFFFF"/>
                </a:highlight>
              </a:rPr>
              <a:t>. Boston University Computer Science Tech. Report No, 2004-006. 2004. [</a:t>
            </a:r>
            <a:r>
              <a:rPr lang="en" sz="1400">
                <a:solidFill>
                  <a:schemeClr val="hlink"/>
                </a:solidFill>
                <a:highlight>
                  <a:srgbClr val="FFFFFF"/>
                </a:highlight>
                <a:uFill>
                  <a:noFill/>
                </a:uFill>
                <a:hlinkClick r:id="rId5"/>
              </a:rPr>
              <a:t>View Context</a:t>
            </a:r>
            <a:r>
              <a:rPr lang="en" sz="1400">
                <a:solidFill>
                  <a:srgbClr val="000000"/>
                </a:solidFill>
                <a:highlight>
                  <a:srgbClr val="FFFFFF"/>
                </a:highlight>
              </a:rPr>
              <a:t>]. </a:t>
            </a:r>
            <a:endParaRPr sz="1400">
              <a:solidFill>
                <a:srgbClr val="000000"/>
              </a:solidFill>
              <a:highlight>
                <a:srgbClr val="FFFFFF"/>
              </a:highlight>
            </a:endParaRPr>
          </a:p>
          <a:p>
            <a:pPr indent="0" lvl="0" marL="0" rtl="0" algn="l">
              <a:lnSpc>
                <a:spcPct val="121406"/>
              </a:lnSpc>
              <a:spcBef>
                <a:spcPts val="0"/>
              </a:spcBef>
              <a:spcAft>
                <a:spcPts val="0"/>
              </a:spcAft>
              <a:buNone/>
            </a:pPr>
            <a:r>
              <a:rPr lang="en" sz="1200">
                <a:solidFill>
                  <a:srgbClr val="000000"/>
                </a:solidFill>
                <a:highlight>
                  <a:srgbClr val="FFFFFF"/>
                </a:highlight>
              </a:rPr>
              <a:t> </a:t>
            </a:r>
            <a:endParaRPr sz="1200">
              <a:solidFill>
                <a:srgbClr val="000000"/>
              </a:solidFill>
              <a:highlight>
                <a:srgbClr val="FFFFFF"/>
              </a:highlight>
            </a:endParaRPr>
          </a:p>
          <a:p>
            <a:pPr indent="0" lvl="0" marL="0" rtl="0" algn="l">
              <a:lnSpc>
                <a:spcPct val="127187"/>
              </a:lnSpc>
              <a:spcBef>
                <a:spcPts val="0"/>
              </a:spcBef>
              <a:spcAft>
                <a:spcPts val="0"/>
              </a:spcAft>
              <a:buNone/>
            </a:pPr>
            <a:r>
              <a:rPr lang="en" sz="1400">
                <a:solidFill>
                  <a:srgbClr val="000000"/>
                </a:solidFill>
                <a:highlight>
                  <a:srgbClr val="FFFFFF"/>
                </a:highlight>
              </a:rPr>
              <a:t>Gisele L. Pappa and Alex Alves Freitas and Celso A A Kaestner. </a:t>
            </a:r>
            <a:r>
              <a:rPr lang="en" sz="1400">
                <a:solidFill>
                  <a:schemeClr val="hlink"/>
                </a:solidFill>
                <a:highlight>
                  <a:srgbClr val="FFFFFF"/>
                </a:highlight>
                <a:uFill>
                  <a:noFill/>
                </a:uFill>
                <a:hlinkClick r:id="rId6"/>
              </a:rPr>
              <a:t>Attribute Selection with a Multi-objective Genetic Algorithm</a:t>
            </a:r>
            <a:r>
              <a:rPr lang="en" sz="1400">
                <a:solidFill>
                  <a:srgbClr val="000000"/>
                </a:solidFill>
                <a:highlight>
                  <a:srgbClr val="FFFFFF"/>
                </a:highlight>
              </a:rPr>
              <a:t>. SBIA. 2002. [</a:t>
            </a:r>
            <a:r>
              <a:rPr lang="en" sz="1400">
                <a:solidFill>
                  <a:schemeClr val="hlink"/>
                </a:solidFill>
                <a:highlight>
                  <a:srgbClr val="FFFFFF"/>
                </a:highlight>
                <a:uFill>
                  <a:noFill/>
                </a:uFill>
                <a:hlinkClick r:id="rId7"/>
              </a:rPr>
              <a:t>View Context</a:t>
            </a:r>
            <a:r>
              <a:rPr lang="en" sz="1400">
                <a:solidFill>
                  <a:srgbClr val="000000"/>
                </a:solidFill>
                <a:highlight>
                  <a:srgbClr val="FFFFFF"/>
                </a:highlight>
              </a:rPr>
              <a:t>]. </a:t>
            </a:r>
            <a:endParaRPr sz="1400">
              <a:solidFill>
                <a:srgbClr val="000000"/>
              </a:solidFill>
              <a:highlight>
                <a:srgbClr val="FFFFFF"/>
              </a:highlight>
            </a:endParaRPr>
          </a:p>
          <a:p>
            <a:pPr indent="0" lvl="0" marL="0" rtl="0" algn="l">
              <a:lnSpc>
                <a:spcPct val="121406"/>
              </a:lnSpc>
              <a:spcBef>
                <a:spcPts val="0"/>
              </a:spcBef>
              <a:spcAft>
                <a:spcPts val="0"/>
              </a:spcAft>
              <a:buNone/>
            </a:pPr>
            <a:r>
              <a:rPr lang="en" sz="1200">
                <a:solidFill>
                  <a:srgbClr val="000000"/>
                </a:solidFill>
                <a:highlight>
                  <a:srgbClr val="FFFFFF"/>
                </a:highlight>
              </a:rPr>
              <a:t> </a:t>
            </a:r>
            <a:endParaRPr sz="1200">
              <a:solidFill>
                <a:srgbClr val="000000"/>
              </a:solidFill>
              <a:highlight>
                <a:srgbClr val="FFFFFF"/>
              </a:highlight>
            </a:endParaRPr>
          </a:p>
          <a:p>
            <a:pPr indent="0" lvl="0" marL="0" rtl="0" algn="l">
              <a:lnSpc>
                <a:spcPct val="127187"/>
              </a:lnSpc>
              <a:spcBef>
                <a:spcPts val="0"/>
              </a:spcBef>
              <a:spcAft>
                <a:spcPts val="0"/>
              </a:spcAft>
              <a:buNone/>
            </a:pPr>
            <a:r>
              <a:rPr lang="en" sz="1400">
                <a:solidFill>
                  <a:srgbClr val="000000"/>
                </a:solidFill>
                <a:highlight>
                  <a:srgbClr val="FFFFFF"/>
                </a:highlight>
              </a:rPr>
              <a:t>Perry Moerland. </a:t>
            </a:r>
            <a:r>
              <a:rPr lang="en" sz="1400">
                <a:solidFill>
                  <a:schemeClr val="hlink"/>
                </a:solidFill>
                <a:highlight>
                  <a:srgbClr val="FFFFFF"/>
                </a:highlight>
                <a:uFill>
                  <a:noFill/>
                </a:uFill>
                <a:hlinkClick r:id="rId8"/>
              </a:rPr>
              <a:t>Mixtures of latent variable models for density estimation and classification</a:t>
            </a:r>
            <a:r>
              <a:rPr lang="en" sz="1400">
                <a:solidFill>
                  <a:srgbClr val="000000"/>
                </a:solidFill>
                <a:highlight>
                  <a:srgbClr val="FFFFFF"/>
                </a:highlight>
              </a:rPr>
              <a:t>. E S E A R C H R E P R O R T I D I A P D a l l e M o l l e I n s t i t u t e f o r Pe r cep t ua l A r t i f i c i a l Intelligence . [</a:t>
            </a:r>
            <a:r>
              <a:rPr lang="en" sz="1400">
                <a:solidFill>
                  <a:schemeClr val="hlink"/>
                </a:solidFill>
                <a:highlight>
                  <a:srgbClr val="FFFFFF"/>
                </a:highlight>
                <a:uFill>
                  <a:noFill/>
                </a:uFill>
                <a:hlinkClick r:id="rId9"/>
              </a:rPr>
              <a:t>View Context</a:t>
            </a:r>
            <a:r>
              <a:rPr lang="en" sz="1400">
                <a:solidFill>
                  <a:srgbClr val="000000"/>
                </a:solidFill>
                <a:highlight>
                  <a:srgbClr val="FFFFFF"/>
                </a:highlight>
              </a:rPr>
              <a:t>]. </a:t>
            </a:r>
            <a:endParaRPr sz="1400">
              <a:solidFill>
                <a:srgbClr val="000000"/>
              </a:solidFill>
              <a:highlight>
                <a:srgbClr val="FFFFFF"/>
              </a:highlight>
            </a:endParaRPr>
          </a:p>
          <a:p>
            <a:pPr indent="0" lvl="0" marL="0" rtl="0" algn="l">
              <a:lnSpc>
                <a:spcPct val="121406"/>
              </a:lnSpc>
              <a:spcBef>
                <a:spcPts val="0"/>
              </a:spcBef>
              <a:spcAft>
                <a:spcPts val="0"/>
              </a:spcAft>
              <a:buNone/>
            </a:pPr>
            <a:r>
              <a:rPr lang="en" sz="1200">
                <a:solidFill>
                  <a:srgbClr val="000000"/>
                </a:solidFill>
                <a:highlight>
                  <a:srgbClr val="FFFFFF"/>
                </a:highlight>
              </a:rPr>
              <a:t> </a:t>
            </a:r>
            <a:endParaRPr sz="1200">
              <a:solidFill>
                <a:srgbClr val="000000"/>
              </a:solidFill>
              <a:highlight>
                <a:srgbClr val="FFFFFF"/>
              </a:highlight>
            </a:endParaRPr>
          </a:p>
          <a:p>
            <a:pPr indent="0" lvl="0" marL="0" rtl="0" algn="l">
              <a:lnSpc>
                <a:spcPct val="127187"/>
              </a:lnSpc>
              <a:spcBef>
                <a:spcPts val="0"/>
              </a:spcBef>
              <a:spcAft>
                <a:spcPts val="0"/>
              </a:spcAft>
              <a:buNone/>
            </a:pPr>
            <a:r>
              <a:rPr lang="en" sz="1400">
                <a:solidFill>
                  <a:srgbClr val="000000"/>
                </a:solidFill>
                <a:highlight>
                  <a:srgbClr val="FFFFFF"/>
                </a:highlight>
              </a:rPr>
              <a:t>H. Altay Guvenir. </a:t>
            </a:r>
            <a:r>
              <a:rPr lang="en" sz="1400">
                <a:solidFill>
                  <a:schemeClr val="hlink"/>
                </a:solidFill>
                <a:highlight>
                  <a:srgbClr val="FFFFFF"/>
                </a:highlight>
                <a:uFill>
                  <a:noFill/>
                </a:uFill>
                <a:hlinkClick r:id="rId10"/>
              </a:rPr>
              <a:t>A Classification Learning Algorithm Robust to Irrelevant Features</a:t>
            </a:r>
            <a:r>
              <a:rPr lang="en" sz="1400">
                <a:solidFill>
                  <a:srgbClr val="000000"/>
                </a:solidFill>
                <a:highlight>
                  <a:srgbClr val="FFFFFF"/>
                </a:highlight>
              </a:rPr>
              <a:t>. Bilkent University, Department of Computer Engineering and Information Science. [</a:t>
            </a:r>
            <a:r>
              <a:rPr lang="en" sz="1400">
                <a:solidFill>
                  <a:schemeClr val="hlink"/>
                </a:solidFill>
                <a:highlight>
                  <a:srgbClr val="FFFFFF"/>
                </a:highlight>
                <a:uFill>
                  <a:noFill/>
                </a:uFill>
                <a:hlinkClick r:id="rId11"/>
              </a:rPr>
              <a:t>View Context</a:t>
            </a:r>
            <a:r>
              <a:rPr lang="en" sz="1400">
                <a:solidFill>
                  <a:srgbClr val="000000"/>
                </a:solidFill>
                <a:highlight>
                  <a:srgbClr val="FFFFFF"/>
                </a:highlight>
              </a:rPr>
              <a:t>]. </a:t>
            </a:r>
            <a:endParaRPr sz="1400">
              <a:solidFill>
                <a:srgbClr val="000000"/>
              </a:solidFill>
              <a:highlight>
                <a:srgbClr val="FFFFFF"/>
              </a:highlight>
            </a:endParaRPr>
          </a:p>
          <a:p>
            <a:pPr indent="0" lvl="0" marL="0" rtl="0" algn="l">
              <a:lnSpc>
                <a:spcPct val="121406"/>
              </a:lnSpc>
              <a:spcBef>
                <a:spcPts val="0"/>
              </a:spcBef>
              <a:spcAft>
                <a:spcPts val="0"/>
              </a:spcAft>
              <a:buNone/>
            </a:pPr>
            <a:r>
              <a:rPr lang="en" sz="1200">
                <a:solidFill>
                  <a:srgbClr val="000000"/>
                </a:solidFill>
                <a:highlight>
                  <a:srgbClr val="FFFFFF"/>
                </a:highlight>
              </a:rPr>
              <a:t> </a:t>
            </a:r>
            <a:endParaRPr sz="1200">
              <a:solidFill>
                <a:srgbClr val="000000"/>
              </a:solidFill>
              <a:highlight>
                <a:srgbClr val="FFFFFF"/>
              </a:highlight>
            </a:endParaRPr>
          </a:p>
          <a:p>
            <a:pPr indent="0" lvl="0" marL="0" rtl="0" algn="l">
              <a:lnSpc>
                <a:spcPct val="127187"/>
              </a:lnSpc>
              <a:spcBef>
                <a:spcPts val="0"/>
              </a:spcBef>
              <a:spcAft>
                <a:spcPts val="0"/>
              </a:spcAft>
              <a:buNone/>
            </a:pPr>
            <a:r>
              <a:rPr lang="en" sz="1400">
                <a:solidFill>
                  <a:srgbClr val="000000"/>
                </a:solidFill>
                <a:highlight>
                  <a:srgbClr val="FFFFFF"/>
                </a:highlight>
              </a:rPr>
              <a:t>M. V. Fidelis and Heitor S. Lopes and Alex Alves Freitas. </a:t>
            </a:r>
            <a:r>
              <a:rPr lang="en" sz="1400">
                <a:solidFill>
                  <a:schemeClr val="hlink"/>
                </a:solidFill>
                <a:highlight>
                  <a:srgbClr val="FFFFFF"/>
                </a:highlight>
                <a:uFill>
                  <a:noFill/>
                </a:uFill>
                <a:hlinkClick r:id="rId12"/>
              </a:rPr>
              <a:t>Discovering Comprehensible Classification Rules with a Genetic Algorithm</a:t>
            </a:r>
            <a:r>
              <a:rPr lang="en" sz="1400">
                <a:solidFill>
                  <a:srgbClr val="000000"/>
                </a:solidFill>
                <a:highlight>
                  <a:srgbClr val="FFFFFF"/>
                </a:highlight>
              </a:rPr>
              <a:t>. UEPG, CPD CEFET-PR, CPGEI PUC-PR, PPGIA Praa Santos Andrade, s/n Av. Sete de Setembro. [</a:t>
            </a:r>
            <a:r>
              <a:rPr lang="en" sz="1400">
                <a:solidFill>
                  <a:schemeClr val="hlink"/>
                </a:solidFill>
                <a:highlight>
                  <a:srgbClr val="FFFFFF"/>
                </a:highlight>
                <a:uFill>
                  <a:noFill/>
                </a:uFill>
                <a:hlinkClick r:id="rId13"/>
              </a:rPr>
              <a:t>View Context</a:t>
            </a:r>
            <a:r>
              <a:rPr lang="en" sz="1400">
                <a:solidFill>
                  <a:srgbClr val="000000"/>
                </a:solidFill>
                <a:highlight>
                  <a:srgbClr val="FFFFFF"/>
                </a:highlight>
              </a:rPr>
              <a:t>]. </a:t>
            </a:r>
            <a:endParaRPr sz="1400">
              <a:solidFill>
                <a:srgbClr val="000000"/>
              </a:solidFill>
              <a:highlight>
                <a:srgbClr val="FFFFFF"/>
              </a:highlight>
            </a:endParaRPr>
          </a:p>
          <a:p>
            <a:pPr indent="0" lvl="0" marL="0" rtl="0" algn="l">
              <a:lnSpc>
                <a:spcPct val="121406"/>
              </a:lnSpc>
              <a:spcBef>
                <a:spcPts val="0"/>
              </a:spcBef>
              <a:spcAft>
                <a:spcPts val="0"/>
              </a:spcAft>
              <a:buNone/>
            </a:pPr>
            <a:r>
              <a:rPr lang="en" sz="1200">
                <a:solidFill>
                  <a:srgbClr val="000000"/>
                </a:solidFill>
                <a:highlight>
                  <a:srgbClr val="FFFFFF"/>
                </a:highlight>
              </a:rPr>
              <a:t> </a:t>
            </a:r>
            <a:endParaRPr sz="1200">
              <a:solidFill>
                <a:srgbClr val="000000"/>
              </a:solidFill>
              <a:highlight>
                <a:srgbClr val="FFFFFF"/>
              </a:highlight>
            </a:endParaRPr>
          </a:p>
          <a:p>
            <a:pPr indent="0" lvl="0" marL="0" rtl="0" algn="l">
              <a:lnSpc>
                <a:spcPct val="127187"/>
              </a:lnSpc>
              <a:spcBef>
                <a:spcPts val="0"/>
              </a:spcBef>
              <a:spcAft>
                <a:spcPts val="0"/>
              </a:spcAft>
              <a:buNone/>
            </a:pPr>
            <a:r>
              <a:rPr lang="en" sz="1400">
                <a:solidFill>
                  <a:srgbClr val="000000"/>
                </a:solidFill>
                <a:highlight>
                  <a:srgbClr val="FFFFFF"/>
                </a:highlight>
              </a:rPr>
              <a:t>Rafael S. Parpinelli and Heitor S. Lopes and Alex Alves Freitas. </a:t>
            </a:r>
            <a:r>
              <a:rPr lang="en" sz="1400">
                <a:solidFill>
                  <a:schemeClr val="hlink"/>
                </a:solidFill>
                <a:highlight>
                  <a:srgbClr val="FFFFFF"/>
                </a:highlight>
                <a:uFill>
                  <a:noFill/>
                </a:uFill>
                <a:hlinkClick r:id="rId14"/>
              </a:rPr>
              <a:t>PART FOUR: ANT COLONY OPTIMIZATION AND IMMUNE SYSTEMS Chapter X An Ant Colony Algorithm for Classification Rule Discovery</a:t>
            </a:r>
            <a:r>
              <a:rPr lang="en" sz="1400">
                <a:solidFill>
                  <a:srgbClr val="000000"/>
                </a:solidFill>
                <a:highlight>
                  <a:srgbClr val="FFFFFF"/>
                </a:highlight>
              </a:rPr>
              <a:t>. CEFET-PR, Curitiba. [</a:t>
            </a:r>
            <a:r>
              <a:rPr lang="en" sz="1400">
                <a:solidFill>
                  <a:schemeClr val="hlink"/>
                </a:solidFill>
                <a:highlight>
                  <a:srgbClr val="FFFFFF"/>
                </a:highlight>
                <a:uFill>
                  <a:noFill/>
                </a:uFill>
                <a:hlinkClick r:id="rId15"/>
              </a:rPr>
              <a:t>View Context</a:t>
            </a:r>
            <a:r>
              <a:rPr lang="en" sz="1400">
                <a:solidFill>
                  <a:srgbClr val="000000"/>
                </a:solidFill>
                <a:highlight>
                  <a:srgbClr val="FFFFFF"/>
                </a:highlight>
              </a:rPr>
              <a:t>]. </a:t>
            </a:r>
            <a:endParaRPr sz="1400">
              <a:solidFill>
                <a:srgbClr val="000000"/>
              </a:solidFill>
              <a:highlight>
                <a:srgbClr val="FFFFFF"/>
              </a:highlight>
            </a:endParaRPr>
          </a:p>
          <a:p>
            <a:pPr indent="0" lvl="0" marL="0" rtl="0" algn="l">
              <a:lnSpc>
                <a:spcPct val="121406"/>
              </a:lnSpc>
              <a:spcBef>
                <a:spcPts val="0"/>
              </a:spcBef>
              <a:spcAft>
                <a:spcPts val="0"/>
              </a:spcAft>
              <a:buNone/>
            </a:pPr>
            <a:r>
              <a:rPr lang="en" sz="1200">
                <a:solidFill>
                  <a:srgbClr val="000000"/>
                </a:solidFill>
                <a:highlight>
                  <a:srgbClr val="FFFFFF"/>
                </a:highlight>
              </a:rPr>
              <a:t> </a:t>
            </a:r>
            <a:endParaRPr sz="1200">
              <a:solidFill>
                <a:srgbClr val="000000"/>
              </a:solidFill>
              <a:highlight>
                <a:srgbClr val="FFFFFF"/>
              </a:highlight>
            </a:endParaRPr>
          </a:p>
          <a:p>
            <a:pPr indent="0" lvl="0" marL="0" rtl="0" algn="l">
              <a:lnSpc>
                <a:spcPct val="127187"/>
              </a:lnSpc>
              <a:spcBef>
                <a:spcPts val="0"/>
              </a:spcBef>
              <a:spcAft>
                <a:spcPts val="0"/>
              </a:spcAft>
              <a:buNone/>
            </a:pPr>
            <a:r>
              <a:rPr lang="en" sz="1400">
                <a:solidFill>
                  <a:srgbClr val="000000"/>
                </a:solidFill>
                <a:highlight>
                  <a:srgbClr val="FFFFFF"/>
                </a:highlight>
              </a:rPr>
              <a:t>Rafael S. Parpinelli and Heitor S. Lopes and Alex Alves Freitas. </a:t>
            </a:r>
            <a:r>
              <a:rPr lang="en" sz="1400">
                <a:solidFill>
                  <a:schemeClr val="hlink"/>
                </a:solidFill>
                <a:highlight>
                  <a:srgbClr val="FFFFFF"/>
                </a:highlight>
                <a:uFill>
                  <a:noFill/>
                </a:uFill>
                <a:hlinkClick r:id="rId16"/>
              </a:rPr>
              <a:t>An Ant Colony Based System for Data Mining: Applications to Medical Data</a:t>
            </a:r>
            <a:r>
              <a:rPr lang="en" sz="1400">
                <a:solidFill>
                  <a:srgbClr val="000000"/>
                </a:solidFill>
                <a:highlight>
                  <a:srgbClr val="FFFFFF"/>
                </a:highlight>
              </a:rPr>
              <a:t>. CEFET-PR, CPGEI Av. Sete de Setembro, 3165. [</a:t>
            </a:r>
            <a:r>
              <a:rPr lang="en" sz="1400">
                <a:solidFill>
                  <a:schemeClr val="hlink"/>
                </a:solidFill>
                <a:highlight>
                  <a:srgbClr val="FFFFFF"/>
                </a:highlight>
                <a:uFill>
                  <a:noFill/>
                </a:uFill>
                <a:hlinkClick r:id="rId17"/>
              </a:rPr>
              <a:t>View Context</a:t>
            </a:r>
            <a:r>
              <a:rPr lang="en" sz="1400">
                <a:solidFill>
                  <a:srgbClr val="000000"/>
                </a:solidFill>
                <a:highlight>
                  <a:srgbClr val="FFFFFF"/>
                </a:highlight>
              </a:rPr>
              <a:t>]. </a:t>
            </a:r>
            <a:endParaRPr sz="1400">
              <a:solidFill>
                <a:srgbClr val="000000"/>
              </a:solidFill>
              <a:highlight>
                <a:srgbClr val="FFFFFF"/>
              </a:highlight>
            </a:endParaRPr>
          </a:p>
          <a:p>
            <a:pPr indent="0" lvl="0" marL="0" rtl="0" algn="l">
              <a:lnSpc>
                <a:spcPct val="121406"/>
              </a:lnSpc>
              <a:spcBef>
                <a:spcPts val="0"/>
              </a:spcBef>
              <a:spcAft>
                <a:spcPts val="0"/>
              </a:spcAft>
              <a:buNone/>
            </a:pPr>
            <a:r>
              <a:rPr lang="en" sz="1200">
                <a:solidFill>
                  <a:srgbClr val="000000"/>
                </a:solidFill>
                <a:highlight>
                  <a:srgbClr val="FFFFFF"/>
                </a:highlight>
              </a:rPr>
              <a:t> </a:t>
            </a:r>
            <a:endParaRPr sz="1200">
              <a:solidFill>
                <a:srgbClr val="000000"/>
              </a:solidFill>
              <a:highlight>
                <a:srgbClr val="FFFFFF"/>
              </a:highlight>
            </a:endParaRPr>
          </a:p>
          <a:p>
            <a:pPr indent="0" lvl="0" marL="0" rtl="0" algn="l">
              <a:spcBef>
                <a:spcPts val="0"/>
              </a:spcBef>
              <a:spcAft>
                <a:spcPts val="0"/>
              </a:spcAft>
              <a:buNone/>
            </a:pPr>
            <a:r>
              <a:rPr lang="en" sz="1400">
                <a:solidFill>
                  <a:srgbClr val="000000"/>
                </a:solidFill>
                <a:highlight>
                  <a:srgbClr val="FFFFFF"/>
                </a:highlight>
              </a:rPr>
              <a:t>Gisele L. Pappa and Alex Alves Freitas and Celso A A Kaestner. </a:t>
            </a:r>
            <a:r>
              <a:rPr lang="en" sz="1400">
                <a:solidFill>
                  <a:srgbClr val="000000"/>
                </a:solidFill>
                <a:highlight>
                  <a:srgbClr val="E1E3E6"/>
                </a:highlight>
                <a:uFill>
                  <a:noFill/>
                </a:uFill>
                <a:hlinkClick r:id="rId18">
                  <a:extLst>
                    <a:ext uri="{A12FA001-AC4F-418D-AE19-62706E023703}">
                      <ahyp:hlinkClr val="tx"/>
                    </a:ext>
                  </a:extLst>
                </a:hlinkClick>
              </a:rPr>
              <a:t>AMultiobjective Genetic Algorithm for Attribute Selection</a:t>
            </a:r>
            <a:r>
              <a:rPr lang="en" sz="1400">
                <a:solidFill>
                  <a:srgbClr val="000000"/>
                </a:solidFill>
                <a:highlight>
                  <a:srgbClr val="FFFFFF"/>
                </a:highlight>
              </a:rPr>
              <a:t>. Computing Laboratory Pontificia Universidade Catolica do Parana University of Kent at Canterbury. [</a:t>
            </a:r>
            <a:r>
              <a:rPr lang="en" sz="1400">
                <a:solidFill>
                  <a:schemeClr val="hlink"/>
                </a:solidFill>
                <a:highlight>
                  <a:srgbClr val="FFFFFF"/>
                </a:highlight>
                <a:uFill>
                  <a:noFill/>
                </a:uFill>
                <a:hlinkClick r:id="rId19"/>
              </a:rPr>
              <a:t>View Context</a:t>
            </a:r>
            <a:r>
              <a:rPr lang="en" sz="1400">
                <a:solidFill>
                  <a:srgbClr val="000000"/>
                </a:solidFill>
                <a:highlight>
                  <a:srgbClr val="FFFFFF"/>
                </a:highlight>
              </a:rPr>
              <a:t>]. </a:t>
            </a:r>
            <a:endParaRPr sz="1400">
              <a:solidFill>
                <a:srgbClr val="000000"/>
              </a:solidFill>
              <a:highlight>
                <a:srgbClr val="FFFFFF"/>
              </a:highlight>
            </a:endParaRPr>
          </a:p>
          <a:p>
            <a:pPr indent="0" lvl="0" marL="0" rtl="0" algn="l">
              <a:spcBef>
                <a:spcPts val="0"/>
              </a:spcBef>
              <a:spcAft>
                <a:spcPts val="0"/>
              </a:spcAft>
              <a:buNone/>
            </a:pPr>
            <a:r>
              <a:rPr lang="en" sz="1400">
                <a:solidFill>
                  <a:srgbClr val="000000"/>
                </a:solidFill>
                <a:highlight>
                  <a:srgbClr val="FFFFFF"/>
                </a:highlight>
              </a:rPr>
              <a:t> </a:t>
            </a:r>
            <a:endParaRPr sz="1400">
              <a:solidFill>
                <a:srgbClr val="000000"/>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and Considerations</a:t>
            </a:r>
            <a:endParaRPr/>
          </a:p>
        </p:txBody>
      </p:sp>
      <p:sp>
        <p:nvSpPr>
          <p:cNvPr id="92" name="Google Shape;92;p14"/>
          <p:cNvSpPr txBox="1"/>
          <p:nvPr>
            <p:ph idx="1" type="body"/>
          </p:nvPr>
        </p:nvSpPr>
        <p:spPr>
          <a:xfrm>
            <a:off x="311700" y="1130000"/>
            <a:ext cx="8520600" cy="33390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Erythemato-squamous diseases (ESD) are a group of dermatological diseases that are uniquely difficult to diagnose due to their many overlapping similarities in symptoms. This is issue makes it hard for dermatologists to diagnose patients based off of symptoms </a:t>
            </a:r>
            <a:endParaRPr sz="1300">
              <a:solidFill>
                <a:srgbClr val="595959"/>
              </a:solidFill>
              <a:latin typeface="Lato"/>
              <a:ea typeface="Lato"/>
              <a:cs typeface="Lato"/>
              <a:sym typeface="Lato"/>
            </a:endParaRPr>
          </a:p>
          <a:p>
            <a:pPr indent="-311150" lvl="0" marL="457200" rtl="0" algn="just">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Given the similarities of their symptoms, our model has to make nuanced and informed splits in data to help differentially diagnosis that even a well trained eye may have difficulties with</a:t>
            </a:r>
            <a:endParaRPr sz="1300">
              <a:solidFill>
                <a:srgbClr val="595959"/>
              </a:solidFill>
              <a:latin typeface="Lato"/>
              <a:ea typeface="Lato"/>
              <a:cs typeface="Lato"/>
              <a:sym typeface="Lato"/>
            </a:endParaRPr>
          </a:p>
          <a:p>
            <a:pPr indent="-311150" lvl="1" marL="914400" rtl="0" algn="just">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A perfect case for classification and tree models in particular</a:t>
            </a:r>
            <a:endParaRPr sz="1300">
              <a:solidFill>
                <a:srgbClr val="595959"/>
              </a:solidFill>
              <a:latin typeface="Lato"/>
              <a:ea typeface="Lato"/>
              <a:cs typeface="Lato"/>
              <a:sym typeface="Lato"/>
            </a:endParaRPr>
          </a:p>
          <a:p>
            <a:pPr indent="-311150" lvl="0" marL="457200" rtl="0" algn="just">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Data type of all features are ordinal except age</a:t>
            </a:r>
            <a:endParaRPr sz="1300">
              <a:solidFill>
                <a:srgbClr val="595959"/>
              </a:solidFill>
              <a:latin typeface="Lato"/>
              <a:ea typeface="Lato"/>
              <a:cs typeface="Lato"/>
              <a:sym typeface="Lato"/>
            </a:endParaRPr>
          </a:p>
          <a:p>
            <a:pPr indent="-311150" lvl="1" marL="914400" rtl="0" algn="just">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Symptoms are largely subjective phenomena that are reported, either phenomenologically by the patient or intuitively by the medical worker</a:t>
            </a:r>
            <a:endParaRPr sz="1300">
              <a:solidFill>
                <a:srgbClr val="595959"/>
              </a:solidFill>
              <a:latin typeface="Lato"/>
              <a:ea typeface="Lato"/>
              <a:cs typeface="Lato"/>
              <a:sym typeface="Lato"/>
            </a:endParaRPr>
          </a:p>
          <a:p>
            <a:pPr indent="-311150" lvl="1" marL="914400" rtl="0" algn="just">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While there may be subjective bias in the data entry, errors are likely random which should still allow us to model the data well</a:t>
            </a:r>
            <a:endParaRPr sz="1300">
              <a:solidFill>
                <a:srgbClr val="595959"/>
              </a:solidFill>
              <a:latin typeface="Lato"/>
              <a:ea typeface="Lato"/>
              <a:cs typeface="Lato"/>
              <a:sym typeface="Lato"/>
            </a:endParaRPr>
          </a:p>
          <a:p>
            <a:pPr indent="-311150" lvl="1" marL="914400" rtl="0" algn="just">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This makes the model more of a tool for the physician than a full and complete diagnostic tool. The model should be used in conjunction with medical expertise</a:t>
            </a:r>
            <a:endParaRPr sz="1300">
              <a:solidFill>
                <a:srgbClr val="595959"/>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 and visualizations</a:t>
            </a:r>
            <a:endParaRPr/>
          </a:p>
        </p:txBody>
      </p:sp>
      <p:sp>
        <p:nvSpPr>
          <p:cNvPr id="98" name="Google Shape;98;p15"/>
          <p:cNvSpPr txBox="1"/>
          <p:nvPr>
            <p:ph idx="1" type="body"/>
          </p:nvPr>
        </p:nvSpPr>
        <p:spPr>
          <a:xfrm>
            <a:off x="311700" y="1070075"/>
            <a:ext cx="8520600" cy="318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data came relatively clean and ready for modeling. Given that all of our data is ordinal and has six class labels, it is difficult to show too many visualizations. </a:t>
            </a:r>
            <a:endParaRPr/>
          </a:p>
          <a:p>
            <a:pPr indent="0" lvl="0" marL="0" rtl="0" algn="l">
              <a:spcBef>
                <a:spcPts val="1200"/>
              </a:spcBef>
              <a:spcAft>
                <a:spcPts val="1200"/>
              </a:spcAft>
              <a:buNone/>
            </a:pPr>
            <a:r>
              <a:rPr b="1" lang="en"/>
              <a:t>Distribution of features</a:t>
            </a:r>
            <a:endParaRPr b="1"/>
          </a:p>
        </p:txBody>
      </p:sp>
      <p:pic>
        <p:nvPicPr>
          <p:cNvPr id="99" name="Google Shape;99;p15"/>
          <p:cNvPicPr preferRelativeResize="0"/>
          <p:nvPr/>
        </p:nvPicPr>
        <p:blipFill>
          <a:blip r:embed="rId3">
            <a:alphaModFix/>
          </a:blip>
          <a:stretch>
            <a:fillRect/>
          </a:stretch>
        </p:blipFill>
        <p:spPr>
          <a:xfrm>
            <a:off x="399500" y="2307100"/>
            <a:ext cx="8279526" cy="1548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 and Random Forest Classification</a:t>
            </a:r>
            <a:endParaRPr/>
          </a:p>
        </p:txBody>
      </p:sp>
      <p:sp>
        <p:nvSpPr>
          <p:cNvPr id="105" name="Google Shape;105;p16"/>
          <p:cNvSpPr txBox="1"/>
          <p:nvPr>
            <p:ph idx="1" type="body"/>
          </p:nvPr>
        </p:nvSpPr>
        <p:spPr>
          <a:xfrm>
            <a:off x="311700" y="1017800"/>
            <a:ext cx="8520600" cy="355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choice for a tree based model was primarily based on the intuitive nature of sequentially finding the features that make the best splits</a:t>
            </a:r>
            <a:endParaRPr/>
          </a:p>
          <a:p>
            <a:pPr indent="-311150" lvl="1" marL="914400" rtl="0" algn="l">
              <a:spcBef>
                <a:spcPts val="0"/>
              </a:spcBef>
              <a:spcAft>
                <a:spcPts val="0"/>
              </a:spcAft>
              <a:buSzPts val="1300"/>
              <a:buChar char="○"/>
            </a:pPr>
            <a:r>
              <a:rPr lang="en" sz="1300"/>
              <a:t>Helpful for analysis sake and allows us to find the most significant features</a:t>
            </a:r>
            <a:endParaRPr sz="1300"/>
          </a:p>
          <a:p>
            <a:pPr indent="-311150" lvl="1" marL="914400" rtl="0" algn="l">
              <a:spcBef>
                <a:spcPts val="0"/>
              </a:spcBef>
              <a:spcAft>
                <a:spcPts val="0"/>
              </a:spcAft>
              <a:buSzPts val="1300"/>
              <a:buChar char="○"/>
            </a:pPr>
            <a:r>
              <a:rPr lang="en" sz="1300"/>
              <a:t>The tree algorithm also has inherent feature selection properties that make it unique for the problem where features are likely highly correlated (*When features are highly correlated, a decision tree approach is much more robust to </a:t>
            </a:r>
            <a:r>
              <a:rPr lang="en" sz="1300"/>
              <a:t>collinearity</a:t>
            </a:r>
            <a:r>
              <a:rPr lang="en" sz="1300"/>
              <a:t> than other models)</a:t>
            </a:r>
            <a:endParaRPr sz="1300"/>
          </a:p>
          <a:p>
            <a:pPr indent="-342900" lvl="0" marL="457200" rtl="0" algn="l">
              <a:spcBef>
                <a:spcPts val="0"/>
              </a:spcBef>
              <a:spcAft>
                <a:spcPts val="0"/>
              </a:spcAft>
              <a:buSzPts val="1800"/>
              <a:buChar char="●"/>
            </a:pPr>
            <a:r>
              <a:rPr lang="en"/>
              <a:t>However, with such high dimensionality in the dataset, a random forest model will help us model the data and avoid the tendency of single decision tree models to overfit the data</a:t>
            </a:r>
            <a:endParaRPr/>
          </a:p>
          <a:p>
            <a:pPr indent="-342900" lvl="0" marL="457200" rtl="0" algn="l">
              <a:spcBef>
                <a:spcPts val="0"/>
              </a:spcBef>
              <a:spcAft>
                <a:spcPts val="0"/>
              </a:spcAft>
              <a:buSzPts val="1800"/>
              <a:buChar char="●"/>
            </a:pPr>
            <a:r>
              <a:rPr lang="en"/>
              <a:t>We ran both models to investigate if the benefits of random </a:t>
            </a:r>
            <a:endParaRPr/>
          </a:p>
          <a:p>
            <a:pPr indent="0" lvl="0" marL="457200" rtl="0" algn="l">
              <a:spcBef>
                <a:spcPts val="1200"/>
              </a:spcBef>
              <a:spcAft>
                <a:spcPts val="1200"/>
              </a:spcAft>
              <a:buNone/>
            </a:pPr>
            <a:r>
              <a:rPr lang="en"/>
              <a:t>forest would apply to our problem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Repeated Stratified K-Fold</a:t>
            </a:r>
            <a:endParaRPr/>
          </a:p>
        </p:txBody>
      </p:sp>
      <p:sp>
        <p:nvSpPr>
          <p:cNvPr id="111" name="Google Shape;111;p17"/>
          <p:cNvSpPr txBox="1"/>
          <p:nvPr>
            <p:ph idx="1" type="body"/>
          </p:nvPr>
        </p:nvSpPr>
        <p:spPr>
          <a:xfrm>
            <a:off x="311700" y="1098600"/>
            <a:ext cx="5451000" cy="3675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noted an </a:t>
            </a:r>
            <a:r>
              <a:rPr lang="en"/>
              <a:t>imbalanced dataset when examining the distribution of diseases</a:t>
            </a:r>
            <a:endParaRPr/>
          </a:p>
          <a:p>
            <a:pPr indent="-342900" lvl="0" marL="457200" rtl="0" algn="l">
              <a:spcBef>
                <a:spcPts val="0"/>
              </a:spcBef>
              <a:spcAft>
                <a:spcPts val="0"/>
              </a:spcAft>
              <a:buSzPts val="1800"/>
              <a:buChar char="●"/>
            </a:pPr>
            <a:r>
              <a:rPr lang="en"/>
              <a:t>This leads us to choose repeated Stratified K-Fold for the following properties:</a:t>
            </a:r>
            <a:endParaRPr/>
          </a:p>
          <a:p>
            <a:pPr indent="-317500" lvl="1" marL="914400" rtl="0" algn="l">
              <a:spcBef>
                <a:spcPts val="0"/>
              </a:spcBef>
              <a:spcAft>
                <a:spcPts val="0"/>
              </a:spcAft>
              <a:buSzPts val="1400"/>
              <a:buChar char="○"/>
            </a:pPr>
            <a:r>
              <a:rPr lang="en"/>
              <a:t>Robustness to imbalanced datasets</a:t>
            </a:r>
            <a:endParaRPr/>
          </a:p>
          <a:p>
            <a:pPr indent="-317500" lvl="1" marL="914400" rtl="0" algn="l">
              <a:spcBef>
                <a:spcPts val="0"/>
              </a:spcBef>
              <a:spcAft>
                <a:spcPts val="0"/>
              </a:spcAft>
              <a:buSzPts val="1400"/>
              <a:buChar char="○"/>
            </a:pPr>
            <a:r>
              <a:rPr lang="en"/>
              <a:t>Repetition allows us to be more confident in the generality of the folds and makes our cross validation less likely to be the result of an unfortunate split in folds</a:t>
            </a:r>
            <a:endParaRPr/>
          </a:p>
          <a:p>
            <a:pPr indent="-342900" lvl="0" marL="457200" rtl="0" algn="l">
              <a:spcBef>
                <a:spcPts val="0"/>
              </a:spcBef>
              <a:spcAft>
                <a:spcPts val="0"/>
              </a:spcAft>
              <a:buSzPts val="1800"/>
              <a:buChar char="●"/>
            </a:pPr>
            <a:r>
              <a:rPr lang="en"/>
              <a:t>10 Folds were chosen for both decision tree and random forest model</a:t>
            </a:r>
            <a:endParaRPr/>
          </a:p>
        </p:txBody>
      </p:sp>
      <p:pic>
        <p:nvPicPr>
          <p:cNvPr id="112" name="Google Shape;112;p17"/>
          <p:cNvPicPr preferRelativeResize="0"/>
          <p:nvPr/>
        </p:nvPicPr>
        <p:blipFill>
          <a:blip r:embed="rId3">
            <a:alphaModFix/>
          </a:blip>
          <a:stretch>
            <a:fillRect/>
          </a:stretch>
        </p:blipFill>
        <p:spPr>
          <a:xfrm>
            <a:off x="5646178" y="1229867"/>
            <a:ext cx="3236500" cy="2278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Hyperparameter Optimization</a:t>
            </a:r>
            <a:endParaRPr/>
          </a:p>
        </p:txBody>
      </p:sp>
      <p:sp>
        <p:nvSpPr>
          <p:cNvPr id="118" name="Google Shape;118;p18"/>
          <p:cNvSpPr txBox="1"/>
          <p:nvPr>
            <p:ph idx="1" type="body"/>
          </p:nvPr>
        </p:nvSpPr>
        <p:spPr>
          <a:xfrm>
            <a:off x="311700" y="1229875"/>
            <a:ext cx="42603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Decision Tree</a:t>
            </a:r>
            <a:endParaRPr/>
          </a:p>
          <a:p>
            <a:pPr indent="-342900" lvl="0" marL="457200" rtl="0" algn="l">
              <a:spcBef>
                <a:spcPts val="1200"/>
              </a:spcBef>
              <a:spcAft>
                <a:spcPts val="0"/>
              </a:spcAft>
              <a:buSzPts val="1800"/>
              <a:buChar char="●"/>
            </a:pPr>
            <a:r>
              <a:rPr lang="en"/>
              <a:t>Grid search was used since we are only interested in searching the max_depth hyperparameter</a:t>
            </a:r>
            <a:endParaRPr/>
          </a:p>
          <a:p>
            <a:pPr indent="-317500" lvl="1" marL="914400" rtl="0" algn="l">
              <a:spcBef>
                <a:spcPts val="0"/>
              </a:spcBef>
              <a:spcAft>
                <a:spcPts val="0"/>
              </a:spcAft>
              <a:buSzPts val="1400"/>
              <a:buChar char="○"/>
            </a:pPr>
            <a:r>
              <a:rPr lang="en"/>
              <a:t>Smaller hyperparameter space and time complexity of decision trees allow us to feasibly perform an exhaustive search of the hyperparameter space</a:t>
            </a:r>
            <a:endParaRPr/>
          </a:p>
        </p:txBody>
      </p:sp>
      <p:sp>
        <p:nvSpPr>
          <p:cNvPr id="119" name="Google Shape;119;p18"/>
          <p:cNvSpPr txBox="1"/>
          <p:nvPr>
            <p:ph idx="1" type="body"/>
          </p:nvPr>
        </p:nvSpPr>
        <p:spPr>
          <a:xfrm>
            <a:off x="4624925" y="1229875"/>
            <a:ext cx="4004100" cy="3174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Random Forest</a:t>
            </a:r>
            <a:endParaRPr/>
          </a:p>
          <a:p>
            <a:pPr indent="-342900" lvl="0" marL="457200" rtl="0" algn="l">
              <a:spcBef>
                <a:spcPts val="1200"/>
              </a:spcBef>
              <a:spcAft>
                <a:spcPts val="0"/>
              </a:spcAft>
              <a:buSzPts val="1800"/>
              <a:buChar char="●"/>
            </a:pPr>
            <a:r>
              <a:rPr lang="en"/>
              <a:t>Randomized Search was used since we are interested in both max_depth and n_estimators since both hyperparameters are crucial to the performance of the tree</a:t>
            </a:r>
            <a:endParaRPr/>
          </a:p>
          <a:p>
            <a:pPr indent="-317500" lvl="1" marL="914400" rtl="0" algn="l">
              <a:spcBef>
                <a:spcPts val="0"/>
              </a:spcBef>
              <a:spcAft>
                <a:spcPts val="0"/>
              </a:spcAft>
              <a:buSzPts val="1400"/>
              <a:buChar char="○"/>
            </a:pPr>
            <a:r>
              <a:rPr lang="en"/>
              <a:t>The many possible values for both lead to a much larger hyperparameter space we want to search so a randomized approach would be more feasible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25" name="Google Shape;125;p19"/>
          <p:cNvSpPr txBox="1"/>
          <p:nvPr>
            <p:ph idx="1" type="body"/>
          </p:nvPr>
        </p:nvSpPr>
        <p:spPr>
          <a:xfrm>
            <a:off x="311700" y="1090050"/>
            <a:ext cx="7059000" cy="2994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Decision Tree had a testing accuracy of 0.95 with a max depth of 8 while the </a:t>
            </a:r>
            <a:endParaRPr/>
          </a:p>
          <a:p>
            <a:pPr indent="-342900" lvl="0" marL="457200" rtl="0" algn="l">
              <a:spcBef>
                <a:spcPts val="0"/>
              </a:spcBef>
              <a:spcAft>
                <a:spcPts val="0"/>
              </a:spcAft>
              <a:buSzPts val="1800"/>
              <a:buChar char="●"/>
            </a:pPr>
            <a:r>
              <a:rPr lang="en"/>
              <a:t>Random Forest model had a testing accuracy of 0.98 with a max depth of 8 and number of trees of 69.</a:t>
            </a:r>
            <a:endParaRPr/>
          </a:p>
          <a:p>
            <a:pPr indent="-342900" lvl="0" marL="457200" rtl="0" algn="l">
              <a:spcBef>
                <a:spcPts val="0"/>
              </a:spcBef>
              <a:spcAft>
                <a:spcPts val="0"/>
              </a:spcAft>
              <a:buSzPts val="1800"/>
              <a:buChar char="●"/>
            </a:pPr>
            <a:r>
              <a:rPr lang="en"/>
              <a:t>We can see the aforementioned benefits of random forest over decision tree help perform better in the classification of the diseases</a:t>
            </a:r>
            <a:endParaRPr/>
          </a:p>
          <a:p>
            <a:pPr indent="0" lvl="0" marL="45720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 Model Results</a:t>
            </a:r>
            <a:endParaRPr/>
          </a:p>
        </p:txBody>
      </p:sp>
      <p:sp>
        <p:nvSpPr>
          <p:cNvPr id="131" name="Google Shape;131;p20"/>
          <p:cNvSpPr txBox="1"/>
          <p:nvPr>
            <p:ph idx="1" type="body"/>
          </p:nvPr>
        </p:nvSpPr>
        <p:spPr>
          <a:xfrm>
            <a:off x="311700" y="1017800"/>
            <a:ext cx="4152600" cy="379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Best splitting features:</a:t>
            </a:r>
            <a:endParaRPr/>
          </a:p>
          <a:p>
            <a:pPr indent="-342900" lvl="0" marL="457200" rtl="0" algn="l">
              <a:spcBef>
                <a:spcPts val="1200"/>
              </a:spcBef>
              <a:spcAft>
                <a:spcPts val="0"/>
              </a:spcAft>
              <a:buSzPts val="1800"/>
              <a:buAutoNum type="arabicParenR"/>
            </a:pPr>
            <a:r>
              <a:rPr lang="en"/>
              <a:t>Clubbing of the rete ridges </a:t>
            </a:r>
            <a:r>
              <a:rPr lang="en"/>
              <a:t>&lt;= .5</a:t>
            </a:r>
            <a:endParaRPr/>
          </a:p>
          <a:p>
            <a:pPr indent="-317500" lvl="1" marL="914400" rtl="0" algn="l">
              <a:spcBef>
                <a:spcPts val="0"/>
              </a:spcBef>
              <a:spcAft>
                <a:spcPts val="0"/>
              </a:spcAft>
              <a:buSzPts val="1400"/>
              <a:buAutoNum type="alphaLcParenR"/>
            </a:pPr>
            <a:r>
              <a:rPr lang="en"/>
              <a:t>Gini: 0.797</a:t>
            </a:r>
            <a:endParaRPr/>
          </a:p>
          <a:p>
            <a:pPr indent="-317500" lvl="1" marL="914400" rtl="0" algn="l">
              <a:spcBef>
                <a:spcPts val="0"/>
              </a:spcBef>
              <a:spcAft>
                <a:spcPts val="0"/>
              </a:spcAft>
              <a:buSzPts val="1400"/>
              <a:buAutoNum type="alphaLcParenR"/>
            </a:pPr>
            <a:r>
              <a:rPr lang="en"/>
              <a:t>Class: psoriasis</a:t>
            </a:r>
            <a:endParaRPr/>
          </a:p>
          <a:p>
            <a:pPr indent="-342900" lvl="0" marL="457200" rtl="0" algn="l">
              <a:spcBef>
                <a:spcPts val="0"/>
              </a:spcBef>
              <a:spcAft>
                <a:spcPts val="0"/>
              </a:spcAft>
              <a:buSzPts val="1800"/>
              <a:buAutoNum type="arabicParenR"/>
            </a:pPr>
            <a:r>
              <a:rPr lang="en"/>
              <a:t>Vacuolisation</a:t>
            </a:r>
            <a:r>
              <a:rPr lang="en"/>
              <a:t> and damage of basal layer </a:t>
            </a:r>
            <a:r>
              <a:rPr lang="en"/>
              <a:t>&lt;= .5</a:t>
            </a:r>
            <a:endParaRPr/>
          </a:p>
          <a:p>
            <a:pPr indent="-317500" lvl="1" marL="914400" rtl="0" algn="l">
              <a:spcBef>
                <a:spcPts val="0"/>
              </a:spcBef>
              <a:spcAft>
                <a:spcPts val="0"/>
              </a:spcAft>
              <a:buSzPts val="1400"/>
              <a:buAutoNum type="alphaLcParenR"/>
            </a:pPr>
            <a:r>
              <a:rPr lang="en"/>
              <a:t>Gini: 0.779</a:t>
            </a:r>
            <a:endParaRPr/>
          </a:p>
          <a:p>
            <a:pPr indent="-317500" lvl="1" marL="914400" rtl="0" algn="l">
              <a:spcBef>
                <a:spcPts val="0"/>
              </a:spcBef>
              <a:spcAft>
                <a:spcPts val="0"/>
              </a:spcAft>
              <a:buSzPts val="1400"/>
              <a:buAutoNum type="alphaLcParenR"/>
            </a:pPr>
            <a:r>
              <a:rPr lang="en"/>
              <a:t>Class: Lichen planus</a:t>
            </a:r>
            <a:endParaRPr/>
          </a:p>
          <a:p>
            <a:pPr indent="-342900" lvl="0" marL="457200" rtl="0" algn="l">
              <a:spcBef>
                <a:spcPts val="0"/>
              </a:spcBef>
              <a:spcAft>
                <a:spcPts val="0"/>
              </a:spcAft>
              <a:buSzPts val="1800"/>
              <a:buAutoNum type="arabicParenR"/>
            </a:pPr>
            <a:r>
              <a:rPr lang="en"/>
              <a:t>Follicular horn plug &lt;= .5</a:t>
            </a:r>
            <a:endParaRPr/>
          </a:p>
          <a:p>
            <a:pPr indent="-317500" lvl="1" marL="914400" rtl="0" algn="l">
              <a:spcBef>
                <a:spcPts val="0"/>
              </a:spcBef>
              <a:spcAft>
                <a:spcPts val="0"/>
              </a:spcAft>
              <a:buSzPts val="1400"/>
              <a:buAutoNum type="alphaLcParenR"/>
            </a:pPr>
            <a:r>
              <a:rPr lang="en"/>
              <a:t>Gini: 0.036</a:t>
            </a:r>
            <a:endParaRPr/>
          </a:p>
          <a:p>
            <a:pPr indent="-317500" lvl="1" marL="914400" rtl="0" algn="l">
              <a:spcBef>
                <a:spcPts val="0"/>
              </a:spcBef>
              <a:spcAft>
                <a:spcPts val="0"/>
              </a:spcAft>
              <a:buSzPts val="1400"/>
              <a:buAutoNum type="alphaLcParenR"/>
            </a:pPr>
            <a:r>
              <a:rPr lang="en"/>
              <a:t>Class: psoriasis</a:t>
            </a:r>
            <a:endParaRPr/>
          </a:p>
        </p:txBody>
      </p:sp>
      <p:pic>
        <p:nvPicPr>
          <p:cNvPr id="132" name="Google Shape;132;p20"/>
          <p:cNvPicPr preferRelativeResize="0"/>
          <p:nvPr/>
        </p:nvPicPr>
        <p:blipFill>
          <a:blip r:embed="rId3">
            <a:alphaModFix/>
          </a:blip>
          <a:stretch>
            <a:fillRect/>
          </a:stretch>
        </p:blipFill>
        <p:spPr>
          <a:xfrm>
            <a:off x="3872706" y="0"/>
            <a:ext cx="5271290"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38" name="Google Shape;138;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subjective nature of the data entry did not seem to exhibit any non-random bias to the modeling </a:t>
            </a:r>
            <a:endParaRPr/>
          </a:p>
          <a:p>
            <a:pPr indent="-317500" lvl="1" marL="914400" rtl="0" algn="l">
              <a:spcBef>
                <a:spcPts val="0"/>
              </a:spcBef>
              <a:spcAft>
                <a:spcPts val="0"/>
              </a:spcAft>
              <a:buSzPts val="1400"/>
              <a:buChar char="○"/>
            </a:pPr>
            <a:r>
              <a:rPr lang="en"/>
              <a:t>Still able to achieve &gt; .98 accuracy with random forest model</a:t>
            </a:r>
            <a:endParaRPr/>
          </a:p>
          <a:p>
            <a:pPr indent="-342900" lvl="0" marL="457200" rtl="0" algn="l">
              <a:spcBef>
                <a:spcPts val="0"/>
              </a:spcBef>
              <a:spcAft>
                <a:spcPts val="0"/>
              </a:spcAft>
              <a:buSzPts val="1800"/>
              <a:buChar char="●"/>
            </a:pPr>
            <a:r>
              <a:rPr lang="en"/>
              <a:t>While a decision tree was quite accurate, the medical and severe nature of the problem required a much more accurate model where random forest helped</a:t>
            </a:r>
            <a:endParaRPr/>
          </a:p>
          <a:p>
            <a:pPr indent="-317500" lvl="1" marL="914400" rtl="0" algn="l">
              <a:spcBef>
                <a:spcPts val="0"/>
              </a:spcBef>
              <a:spcAft>
                <a:spcPts val="0"/>
              </a:spcAft>
              <a:buSzPts val="1400"/>
              <a:buChar char="○"/>
            </a:pPr>
            <a:r>
              <a:rPr lang="en"/>
              <a:t>High dimensionality of data and relative robustness to overfitting are likely why random forest performed better than the decision tree</a:t>
            </a:r>
            <a:endParaRPr/>
          </a:p>
          <a:p>
            <a:pPr indent="-342900" lvl="0" marL="457200" rtl="0" algn="l">
              <a:spcBef>
                <a:spcPts val="0"/>
              </a:spcBef>
              <a:spcAft>
                <a:spcPts val="0"/>
              </a:spcAft>
              <a:buSzPts val="1800"/>
              <a:buChar char="●"/>
            </a:pPr>
            <a:r>
              <a:rPr lang="en"/>
              <a:t>Decision tree has </a:t>
            </a:r>
            <a:r>
              <a:rPr lang="en"/>
              <a:t>interpretability</a:t>
            </a:r>
            <a:r>
              <a:rPr lang="en"/>
              <a:t> benefit by observing best discriminating features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