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oppins"/>
      <p:regular r:id="rId27"/>
      <p:bold r:id="rId28"/>
      <p:italic r:id="rId29"/>
      <p:boldItalic r:id="rId30"/>
    </p:embeddedFont>
    <p:embeddedFont>
      <p:font typeface="Poppins Light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CC4403-1692-4047-AC39-29551DC5BE5B}">
  <a:tblStyle styleId="{5ECC4403-1692-4047-AC39-29551DC5BE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Light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5.xml"/><Relationship Id="rId33" Type="http://schemas.openxmlformats.org/officeDocument/2006/relationships/font" Target="fonts/PoppinsLight-italic.fntdata"/><Relationship Id="rId10" Type="http://schemas.openxmlformats.org/officeDocument/2006/relationships/slide" Target="slides/slide4.xml"/><Relationship Id="rId32" Type="http://schemas.openxmlformats.org/officeDocument/2006/relationships/font" Target="fonts/PoppinsLight-bold.fntdata"/><Relationship Id="rId13" Type="http://schemas.openxmlformats.org/officeDocument/2006/relationships/slide" Target="slides/slide7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6.xml"/><Relationship Id="rId34" Type="http://schemas.openxmlformats.org/officeDocument/2006/relationships/font" Target="fonts/PoppinsLight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8.xml"/><Relationship Id="rId36" Type="http://schemas.openxmlformats.org/officeDocument/2006/relationships/font" Target="fonts/RobotoMon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217b36db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b217b36db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4c8f3483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b4c8f3483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b217b36db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b217b36db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b4c8f3483a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b4c8f3483a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217b36db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b217b36db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b217b36db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b217b36db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b217b36db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b217b36db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217b36db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b217b36db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b4c8f3483a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b4c8f3483a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b217b36db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b217b36db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217b36db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217b36db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b4c8f3483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b4c8f3483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217b36db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217b36db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217b36db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217b36db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4c8f3483a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4c8f3483a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4c8f3483a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4c8f3483a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217b36db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b217b36db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4c8f3483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4c8f3483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4c8f3483a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b4c8f3483a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ype A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ype B">
  <p:cSld name="BLANK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" name="Google Shape;13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sz="7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big image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1" name="Google Shape;91;p8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2" name="Google Shape;92;p8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swethapasam/Hand-Digit-Recognition-Using-ML-Techniqu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 Image Recognition Project</a:t>
            </a:r>
            <a:endParaRPr/>
          </a:p>
        </p:txBody>
      </p: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Sai Swetha Pasam, Sumukhi Ganesan, Brendon Hahm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Approach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Training</a:t>
            </a:r>
            <a:r>
              <a:rPr lang="en"/>
              <a:t> SVM is less expensive than KNN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/>
              <a:t>Tested linear and non linear kernel (rbf)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/>
              <a:t>On test data , linear kernel gave us an accuracy of 92.8 % whereas rbf gave us an accuracy of 97.9%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Hyperparameter tuning is computationally expense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Approach contd.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the process of dimensionality reduction, we have included the components with variance &lt;=90%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Post PCA, computational time has decreased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Best Hyper parameters -</a:t>
            </a:r>
            <a:r>
              <a:rPr lang="en"/>
              <a:t> Optimal C and Gamma Combination:  {'C': 10, 'gamma': 0.001, 'kernel': 'rbf'}</a:t>
            </a:r>
            <a:endParaRPr sz="900">
              <a:solidFill>
                <a:srgbClr val="17161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Post PCA and hyperparameter tuning -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Accuracy is ~97.23%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125" y="144550"/>
            <a:ext cx="3868651" cy="22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625" y="2855825"/>
            <a:ext cx="3448224" cy="189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564100" y="323600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Approach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564100" y="100670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LeNet-5 CNN model is used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model contains </a:t>
            </a:r>
            <a:r>
              <a:rPr lang="en"/>
              <a:t>3 convolution, 2 subsampling, 2 fully connected layers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Activation function: ReLU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Training is computationally expensive.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Training parameters: 10 epochs, batch size 200, RMSProp (with learning rate = 0.001)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00" y="3257825"/>
            <a:ext cx="5653350" cy="16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428425" y="2843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Comparisons</a:t>
            </a:r>
            <a:endParaRPr/>
          </a:p>
        </p:txBody>
      </p:sp>
      <p:graphicFrame>
        <p:nvGraphicFramePr>
          <p:cNvPr id="224" name="Google Shape;224;p27"/>
          <p:cNvGraphicFramePr/>
          <p:nvPr/>
        </p:nvGraphicFramePr>
        <p:xfrm>
          <a:off x="828813" y="18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{5ECC4403-1692-4047-AC39-29551DC5BE5B}</a:tableStyleId>
              </a:tblPr>
              <a:tblGrid>
                <a:gridCol w="1174025"/>
                <a:gridCol w="1216600"/>
                <a:gridCol w="1842375"/>
                <a:gridCol w="1842375"/>
                <a:gridCol w="1411000"/>
              </a:tblGrid>
              <a:tr h="32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ANNOY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4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Accuracy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96.9%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96.3%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97.9%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PCA Testing Accuracy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95.3%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93.7%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97.5%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27"/>
          <p:cNvSpPr txBox="1"/>
          <p:nvPr/>
        </p:nvSpPr>
        <p:spPr>
          <a:xfrm>
            <a:off x="865050" y="4699300"/>
            <a:ext cx="7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Light"/>
                <a:ea typeface="Poppins Light"/>
                <a:cs typeface="Poppins Light"/>
                <a:sym typeface="Poppins Light"/>
              </a:rPr>
              <a:t>2vCPU and 5gb Ram on Deepnote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Validation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457200" y="1942475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32 images of handwritten digits were prepared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assess the performance of our best model against general input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</a:t>
            </a:r>
            <a:r>
              <a:rPr lang="en"/>
              <a:t> training data could have been too biased towards the handwriting of census employees used for MNIST data generation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Validation Results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So far with image preprocessing of new handwritten images, we get 0.78125 accuracy with CNN (27/32)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Likely to improve with further preprocessing of input images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Application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Among the three models, SVM and ANNOY seem the most promising due to </a:t>
            </a:r>
            <a:r>
              <a:rPr lang="en"/>
              <a:t>their</a:t>
            </a:r>
            <a:r>
              <a:rPr lang="en"/>
              <a:t> time and accuracy performance.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PCA with 90% variance retained helps models run significantly faster and avoid COD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Some accuracy is lost but that is to be expected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Conclusions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457200" y="1934675"/>
            <a:ext cx="5376300" cy="28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PCA helps reduce computational time at the expense of some performance generally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ANNOY sees </a:t>
            </a:r>
            <a:r>
              <a:rPr lang="en" sz="1500"/>
              <a:t>significant</a:t>
            </a:r>
            <a:r>
              <a:rPr lang="en" sz="1500"/>
              <a:t> improvements in speed over KNN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CNN LeNet-5 model has the strongest performance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SVM performs the most balanced in terms of accuracy and speed tradeoff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With more observations and computational </a:t>
            </a:r>
            <a:r>
              <a:rPr lang="en" sz="1500"/>
              <a:t>capacity, a real-time accurate model can be delivered.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2617700" y="1888650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428425" y="2843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Comparisons</a:t>
            </a:r>
            <a:endParaRPr/>
          </a:p>
        </p:txBody>
      </p:sp>
      <p:graphicFrame>
        <p:nvGraphicFramePr>
          <p:cNvPr id="260" name="Google Shape;260;p33"/>
          <p:cNvGraphicFramePr/>
          <p:nvPr/>
        </p:nvGraphicFramePr>
        <p:xfrm>
          <a:off x="542175" y="96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{5ECC4403-1692-4047-AC39-29551DC5BE5B}</a:tableStyleId>
              </a:tblPr>
              <a:tblGrid>
                <a:gridCol w="1557250"/>
                <a:gridCol w="1613725"/>
                <a:gridCol w="2443800"/>
                <a:gridCol w="1871600"/>
              </a:tblGrid>
              <a:tr h="32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 | ANNOY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 linear | SVM rbf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Accuracy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0.9691 | 0.9631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0.928 | 0.979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4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Runtime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| 0:08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0:04 | 0.07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6:32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  <a:tr h="32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Runtime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5:03 | 0:03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0:09 | 0.34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0:03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4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PCA Testing Accuracy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0.9539 | 0.937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| 0.975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2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PCA Training Runtime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0:15 |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0:03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| 0:01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  <a:tr h="32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PCA Testing Runtime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0:15 | 0:00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X | 1:00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261" name="Google Shape;261;p33"/>
          <p:cNvSpPr txBox="1"/>
          <p:nvPr/>
        </p:nvSpPr>
        <p:spPr>
          <a:xfrm>
            <a:off x="865050" y="4699300"/>
            <a:ext cx="7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Light"/>
                <a:ea typeface="Poppins Light"/>
                <a:cs typeface="Poppins Light"/>
                <a:sym typeface="Poppins Light"/>
              </a:rPr>
              <a:t>2vCPU and 5gb Ram on Deepnote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Which model performs best in classifying </a:t>
            </a:r>
            <a:r>
              <a:rPr lang="en"/>
              <a:t>handwritten</a:t>
            </a:r>
            <a:r>
              <a:rPr lang="en"/>
              <a:t> digits?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For real time application (time complexity)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For accurate recognition of image (accuracy)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Can we recognize handwritten digits when handwriting induces variation in their representations?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457325" y="261600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457325" y="1176175"/>
            <a:ext cx="8174100" cy="26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https://github.com/swethapasam/Hand-Digit-Recognition-Using-ML-Techniques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Image data is expensive to process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 lot of features when represented as matrix of images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Models vary in computational complexity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Any system for real time application requires both accurate and fast 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457200" y="1926875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MNIST dataset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28x28 size g</a:t>
            </a:r>
            <a:r>
              <a:rPr lang="en"/>
              <a:t>rayscale images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60,000 training images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10,000 testing images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All images are handwritten digits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Training set data comes from US Census </a:t>
            </a:r>
            <a:r>
              <a:rPr lang="en"/>
              <a:t>Bureau employees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Testing set data comes from high school students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625" y="1272125"/>
            <a:ext cx="3161575" cy="259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have standardized the pixels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KNN and SVM , we have flattened the images i.e convert 3D and 2D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the general validation results , we have done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Padded the images to convert into 28 * 28 for CNN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We have gray scaled the images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Cropped of images to have similar aspect ratio 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383550" y="68737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069625" y="1370475"/>
            <a:ext cx="75111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have </a:t>
            </a:r>
            <a:r>
              <a:rPr lang="en"/>
              <a:t>standardized</a:t>
            </a:r>
            <a:r>
              <a:rPr lang="en"/>
              <a:t> the image before applying PCA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the process of dimensionality reduction, we have included the components with variance &lt;=90%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Out of 784 </a:t>
            </a:r>
            <a:r>
              <a:rPr lang="en"/>
              <a:t>components</a:t>
            </a:r>
            <a:r>
              <a:rPr lang="en"/>
              <a:t>, only 301 components are considered in further analysis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Still high dimensionality but feature space is significantly reduced nonetheless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426" y="3288725"/>
            <a:ext cx="5305277" cy="18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Approach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testing portion of KNN for image data is computationally expensive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Exhibits computational limitations on cross validation and tuning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Brute force algorithm best for time complexity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Curse of dimensionality makes ball and kd tree </a:t>
            </a:r>
            <a:r>
              <a:rPr lang="en"/>
              <a:t>worst</a:t>
            </a:r>
            <a:r>
              <a:rPr lang="en"/>
              <a:t> performing than brute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ANNOY Approach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/>
              <a:t>Approximate Nearest Neighbors (ANNOY) will also be used to help alleviate computational cost and for comparison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/>
              <a:t>Accuracy will be worse but computational cost significantly lessened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Found feasible number of trees and samples through iteration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&amp; ANNOY Cont.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069625" y="1958050"/>
            <a:ext cx="3169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Neighbors = 5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Accuracy = 0.9691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/>
        </p:nvSpPr>
        <p:spPr>
          <a:xfrm>
            <a:off x="4239425" y="1958050"/>
            <a:ext cx="45903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ANNOY</a:t>
            </a:r>
            <a:endParaRPr sz="1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●"/>
            </a:pPr>
            <a:r>
              <a:rPr lang="en"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Optimal Neighbors = 11</a:t>
            </a:r>
            <a:endParaRPr sz="1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●"/>
            </a:pPr>
            <a:r>
              <a:rPr lang="en"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Best Accuracy = 0.9691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