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a274db98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a274db98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a274db98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a274db98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a274db98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a274db98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a274db98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a274db98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a274db98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a274db98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3a274db98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3a274db98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a274db98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a274db98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a274db98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a274db98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a274db98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a274db98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a274db98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a274db98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956d6fc6d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956d6fc6d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a274db9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a274db9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a274db98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a274db98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a274db98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a274db98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3a274db98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3a274db98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3a274db98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3a274db98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3a274db98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3a274db98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3a274db98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3a274db98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a274db9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3a274db9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3a274db98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3a274db98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3a274db98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3a274db98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956d6fc6d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956d6fc6d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956d6fc6d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956d6fc6d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956d6fc6d2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956d6fc6d2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a57fe86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3a57fe86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a57fe86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3a57fe86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956d6fc6d2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956d6fc6d2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956d6fc6d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956d6fc6d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956d6fc6d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956d6fc6d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956d6fc6d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956d6fc6d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956d6fc6d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956d6fc6d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56d6fc6d2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56d6fc6d2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ijofcs.org/quintiliano-papers-fr-eigenfeatures.pdf" TargetMode="External"/><Relationship Id="rId4" Type="http://schemas.openxmlformats.org/officeDocument/2006/relationships/hyperlink" Target="http://www.scholarpedia.org/article/Fisherfac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i.org/10.1162/jocn.1991.3.1.7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Eigenfaces Facial Recognition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Brendon Hahm and David Dadiomov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Eigenfaces Project</a:t>
            </a:r>
            <a:endParaRPr/>
          </a:p>
        </p:txBody>
      </p:sp>
      <p:sp>
        <p:nvSpPr>
          <p:cNvPr id="141" name="Google Shape;141;p2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 Building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52" name="Google Shape;152;p24"/>
          <p:cNvSpPr txBox="1"/>
          <p:nvPr>
            <p:ph idx="1" type="body"/>
          </p:nvPr>
        </p:nvSpPr>
        <p:spPr>
          <a:xfrm>
            <a:off x="311700" y="1229975"/>
            <a:ext cx="52005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Data consists of 1288 observations with 4200 features (pixels)</a:t>
            </a:r>
            <a:endParaRPr/>
          </a:p>
          <a:p>
            <a:pPr indent="-317500" lvl="0" marL="457200" rtl="0" algn="l">
              <a:spcBef>
                <a:spcPts val="0"/>
              </a:spcBef>
              <a:spcAft>
                <a:spcPts val="0"/>
              </a:spcAft>
              <a:buSzPts val="1400"/>
              <a:buChar char="●"/>
            </a:pPr>
            <a:r>
              <a:rPr lang="en"/>
              <a:t>Each observation is a 56x75 image (width x height)</a:t>
            </a:r>
            <a:endParaRPr/>
          </a:p>
          <a:p>
            <a:pPr indent="-317500" lvl="0" marL="457200" rtl="0" algn="l">
              <a:spcBef>
                <a:spcPts val="0"/>
              </a:spcBef>
              <a:spcAft>
                <a:spcPts val="0"/>
              </a:spcAft>
              <a:buSzPts val="1400"/>
              <a:buChar char="●"/>
            </a:pPr>
            <a:r>
              <a:rPr lang="en"/>
              <a:t>There are 7 classes:</a:t>
            </a:r>
            <a:endParaRPr/>
          </a:p>
          <a:p>
            <a:pPr indent="-304800" lvl="1" marL="914400" rtl="0" algn="l">
              <a:spcBef>
                <a:spcPts val="0"/>
              </a:spcBef>
              <a:spcAft>
                <a:spcPts val="0"/>
              </a:spcAft>
              <a:buSzPts val="1200"/>
              <a:buChar char="○"/>
            </a:pPr>
            <a:r>
              <a:rPr lang="en"/>
              <a:t>Ariel Sharon</a:t>
            </a:r>
            <a:endParaRPr/>
          </a:p>
          <a:p>
            <a:pPr indent="-304800" lvl="1" marL="914400" rtl="0" algn="l">
              <a:spcBef>
                <a:spcPts val="0"/>
              </a:spcBef>
              <a:spcAft>
                <a:spcPts val="0"/>
              </a:spcAft>
              <a:buSzPts val="1200"/>
              <a:buChar char="○"/>
            </a:pPr>
            <a:r>
              <a:rPr lang="en"/>
              <a:t>Colin Powell</a:t>
            </a:r>
            <a:endParaRPr/>
          </a:p>
          <a:p>
            <a:pPr indent="-304800" lvl="1" marL="914400" rtl="0" algn="l">
              <a:spcBef>
                <a:spcPts val="0"/>
              </a:spcBef>
              <a:spcAft>
                <a:spcPts val="0"/>
              </a:spcAft>
              <a:buSzPts val="1200"/>
              <a:buChar char="○"/>
            </a:pPr>
            <a:r>
              <a:rPr lang="en"/>
              <a:t>Donald Rumsfeld</a:t>
            </a:r>
            <a:endParaRPr/>
          </a:p>
          <a:p>
            <a:pPr indent="-304800" lvl="1" marL="914400" rtl="0" algn="l">
              <a:spcBef>
                <a:spcPts val="0"/>
              </a:spcBef>
              <a:spcAft>
                <a:spcPts val="0"/>
              </a:spcAft>
              <a:buSzPts val="1200"/>
              <a:buChar char="○"/>
            </a:pPr>
            <a:r>
              <a:rPr lang="en"/>
              <a:t>George W Bush</a:t>
            </a:r>
            <a:endParaRPr/>
          </a:p>
          <a:p>
            <a:pPr indent="-304800" lvl="1" marL="914400" rtl="0" algn="l">
              <a:spcBef>
                <a:spcPts val="0"/>
              </a:spcBef>
              <a:spcAft>
                <a:spcPts val="0"/>
              </a:spcAft>
              <a:buSzPts val="1200"/>
              <a:buChar char="○"/>
            </a:pPr>
            <a:r>
              <a:rPr lang="en"/>
              <a:t>Gerhard Schroeder</a:t>
            </a:r>
            <a:endParaRPr/>
          </a:p>
          <a:p>
            <a:pPr indent="-304800" lvl="1" marL="914400" rtl="0" algn="l">
              <a:spcBef>
                <a:spcPts val="0"/>
              </a:spcBef>
              <a:spcAft>
                <a:spcPts val="0"/>
              </a:spcAft>
              <a:buSzPts val="1200"/>
              <a:buChar char="○"/>
            </a:pPr>
            <a:r>
              <a:rPr lang="en"/>
              <a:t>Hugo Chavez</a:t>
            </a:r>
            <a:endParaRPr/>
          </a:p>
          <a:p>
            <a:pPr indent="-304800" lvl="1" marL="914400" rtl="0" algn="l">
              <a:spcBef>
                <a:spcPts val="0"/>
              </a:spcBef>
              <a:spcAft>
                <a:spcPts val="0"/>
              </a:spcAft>
              <a:buSzPts val="1200"/>
              <a:buChar char="○"/>
            </a:pPr>
            <a:r>
              <a:rPr lang="en"/>
              <a:t>Tony Blair</a:t>
            </a:r>
            <a:endParaRPr/>
          </a:p>
          <a:p>
            <a:pPr indent="-317500" lvl="0" marL="457200" rtl="0" algn="l">
              <a:spcBef>
                <a:spcPts val="0"/>
              </a:spcBef>
              <a:spcAft>
                <a:spcPts val="0"/>
              </a:spcAft>
              <a:buSzPts val="1400"/>
              <a:buChar char="●"/>
            </a:pPr>
            <a:r>
              <a:rPr lang="en"/>
              <a:t>There are at least 70 observations for each class</a:t>
            </a:r>
            <a:endParaRPr/>
          </a:p>
        </p:txBody>
      </p:sp>
      <p:pic>
        <p:nvPicPr>
          <p:cNvPr id="153" name="Google Shape;153;p24"/>
          <p:cNvPicPr preferRelativeResize="0"/>
          <p:nvPr/>
        </p:nvPicPr>
        <p:blipFill>
          <a:blip r:embed="rId3">
            <a:alphaModFix/>
          </a:blip>
          <a:stretch>
            <a:fillRect/>
          </a:stretch>
        </p:blipFill>
        <p:spPr>
          <a:xfrm>
            <a:off x="5804375" y="409996"/>
            <a:ext cx="2298909" cy="397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Data</a:t>
            </a:r>
            <a:endParaRPr/>
          </a:p>
        </p:txBody>
      </p:sp>
      <p:sp>
        <p:nvSpPr>
          <p:cNvPr id="159" name="Google Shape;159;p25"/>
          <p:cNvSpPr txBox="1"/>
          <p:nvPr>
            <p:ph idx="1" type="body"/>
          </p:nvPr>
        </p:nvSpPr>
        <p:spPr>
          <a:xfrm>
            <a:off x="311700" y="1229875"/>
            <a:ext cx="49761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Value of K chosen by 80% of variance explained</a:t>
            </a:r>
            <a:endParaRPr/>
          </a:p>
          <a:p>
            <a:pPr indent="-317500" lvl="1" marL="914400" rtl="0" algn="l">
              <a:spcBef>
                <a:spcPts val="0"/>
              </a:spcBef>
              <a:spcAft>
                <a:spcPts val="0"/>
              </a:spcAft>
              <a:buSzPts val="1400"/>
              <a:buChar char="○"/>
            </a:pPr>
            <a:r>
              <a:rPr lang="en"/>
              <a:t>K = 38</a:t>
            </a:r>
            <a:endParaRPr/>
          </a:p>
          <a:p>
            <a:pPr indent="-342900" lvl="0" marL="457200" rtl="0" algn="l">
              <a:spcBef>
                <a:spcPts val="0"/>
              </a:spcBef>
              <a:spcAft>
                <a:spcPts val="0"/>
              </a:spcAft>
              <a:buSzPts val="1800"/>
              <a:buChar char="●"/>
            </a:pPr>
            <a:r>
              <a:rPr lang="en"/>
              <a:t>First principal component explain about 25% of variance with each successive PC explaining less than the previous</a:t>
            </a:r>
            <a:endParaRPr/>
          </a:p>
          <a:p>
            <a:pPr indent="-342900" lvl="0" marL="457200" rtl="0" algn="l">
              <a:spcBef>
                <a:spcPts val="0"/>
              </a:spcBef>
              <a:spcAft>
                <a:spcPts val="0"/>
              </a:spcAft>
              <a:buSzPts val="1800"/>
              <a:buChar char="●"/>
            </a:pPr>
            <a:r>
              <a:rPr lang="en"/>
              <a:t>Data being not very </a:t>
            </a:r>
            <a:r>
              <a:rPr lang="en"/>
              <a:t>collinear</a:t>
            </a:r>
            <a:r>
              <a:rPr lang="en"/>
              <a:t> requires higher value of K</a:t>
            </a:r>
            <a:endParaRPr/>
          </a:p>
          <a:p>
            <a:pPr indent="0" lvl="0" marL="0" rtl="0" algn="l">
              <a:spcBef>
                <a:spcPts val="1200"/>
              </a:spcBef>
              <a:spcAft>
                <a:spcPts val="1200"/>
              </a:spcAft>
              <a:buNone/>
            </a:pPr>
            <a:r>
              <a:t/>
            </a:r>
            <a:endParaRPr/>
          </a:p>
        </p:txBody>
      </p:sp>
      <p:pic>
        <p:nvPicPr>
          <p:cNvPr id="160" name="Google Shape;160;p25"/>
          <p:cNvPicPr preferRelativeResize="0"/>
          <p:nvPr/>
        </p:nvPicPr>
        <p:blipFill>
          <a:blip r:embed="rId3">
            <a:alphaModFix/>
          </a:blip>
          <a:stretch>
            <a:fillRect/>
          </a:stretch>
        </p:blipFill>
        <p:spPr>
          <a:xfrm>
            <a:off x="5373000" y="1575638"/>
            <a:ext cx="3548751" cy="264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Eigenfaces</a:t>
            </a:r>
            <a:endParaRPr/>
          </a:p>
        </p:txBody>
      </p:sp>
      <p:sp>
        <p:nvSpPr>
          <p:cNvPr id="166" name="Google Shape;166;p26"/>
          <p:cNvSpPr txBox="1"/>
          <p:nvPr>
            <p:ph idx="1" type="body"/>
          </p:nvPr>
        </p:nvSpPr>
        <p:spPr>
          <a:xfrm>
            <a:off x="311700" y="1229875"/>
            <a:ext cx="58107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Eigenfaces show the “characteristic” features of the image data</a:t>
            </a:r>
            <a:endParaRPr/>
          </a:p>
          <a:p>
            <a:pPr indent="-342900" lvl="0" marL="457200" rtl="0" algn="l">
              <a:spcBef>
                <a:spcPts val="0"/>
              </a:spcBef>
              <a:spcAft>
                <a:spcPts val="0"/>
              </a:spcAft>
              <a:buSzPts val="1800"/>
              <a:buChar char="●"/>
            </a:pPr>
            <a:r>
              <a:rPr lang="en"/>
              <a:t>These visualizations shows these characteristic features</a:t>
            </a:r>
            <a:endParaRPr/>
          </a:p>
          <a:p>
            <a:pPr indent="-317500" lvl="1" marL="914400" rtl="0" algn="l">
              <a:spcBef>
                <a:spcPts val="0"/>
              </a:spcBef>
              <a:spcAft>
                <a:spcPts val="0"/>
              </a:spcAft>
              <a:buSzPts val="1400"/>
              <a:buChar char="○"/>
            </a:pPr>
            <a:r>
              <a:rPr lang="en"/>
              <a:t>The characteristic features are all </a:t>
            </a:r>
            <a:r>
              <a:rPr lang="en"/>
              <a:t>relative</a:t>
            </a:r>
            <a:r>
              <a:rPr lang="en"/>
              <a:t> to the “mean face”</a:t>
            </a:r>
            <a:endParaRPr/>
          </a:p>
          <a:p>
            <a:pPr indent="0" lvl="0" marL="0" rtl="0" algn="l">
              <a:spcBef>
                <a:spcPts val="1200"/>
              </a:spcBef>
              <a:spcAft>
                <a:spcPts val="1200"/>
              </a:spcAft>
              <a:buNone/>
            </a:pPr>
            <a:r>
              <a:t/>
            </a:r>
            <a:endParaRPr/>
          </a:p>
        </p:txBody>
      </p:sp>
      <p:pic>
        <p:nvPicPr>
          <p:cNvPr id="167" name="Google Shape;167;p26"/>
          <p:cNvPicPr preferRelativeResize="0"/>
          <p:nvPr/>
        </p:nvPicPr>
        <p:blipFill>
          <a:blip r:embed="rId3">
            <a:alphaModFix/>
          </a:blip>
          <a:stretch>
            <a:fillRect/>
          </a:stretch>
        </p:blipFill>
        <p:spPr>
          <a:xfrm>
            <a:off x="6340876" y="985550"/>
            <a:ext cx="2150275" cy="3827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Components, Noise, and Accuracy</a:t>
            </a:r>
            <a:endParaRPr/>
          </a:p>
          <a:p>
            <a:pPr indent="0" lvl="0" marL="0" rtl="0" algn="l">
              <a:spcBef>
                <a:spcPts val="0"/>
              </a:spcBef>
              <a:spcAft>
                <a:spcPts val="0"/>
              </a:spcAft>
              <a:buNone/>
            </a:pPr>
            <a:r>
              <a:t/>
            </a:r>
            <a:endParaRPr/>
          </a:p>
        </p:txBody>
      </p:sp>
      <p:sp>
        <p:nvSpPr>
          <p:cNvPr id="173" name="Google Shape;173;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see the effects of PCA on modeling, we ran a 1NN model since it is a simple algorithm and the benefits of PCA should be well exemplified in it</a:t>
            </a:r>
            <a:endParaRPr/>
          </a:p>
          <a:p>
            <a:pPr indent="-342900" lvl="0" marL="457200" rtl="0" algn="l">
              <a:spcBef>
                <a:spcPts val="1200"/>
              </a:spcBef>
              <a:spcAft>
                <a:spcPts val="0"/>
              </a:spcAft>
              <a:buSzPts val="1800"/>
              <a:buChar char="●"/>
            </a:pPr>
            <a:r>
              <a:rPr lang="en"/>
              <a:t>Without PCA</a:t>
            </a:r>
            <a:endParaRPr/>
          </a:p>
          <a:p>
            <a:pPr indent="-317500" lvl="1" marL="914400" rtl="0" algn="l">
              <a:spcBef>
                <a:spcPts val="0"/>
              </a:spcBef>
              <a:spcAft>
                <a:spcPts val="0"/>
              </a:spcAft>
              <a:buSzPts val="1400"/>
              <a:buChar char="○"/>
            </a:pPr>
            <a:r>
              <a:rPr lang="en"/>
              <a:t>Testing Accuracy: 0.628</a:t>
            </a:r>
            <a:endParaRPr sz="1400"/>
          </a:p>
          <a:p>
            <a:pPr indent="-342900" lvl="0" marL="457200" rtl="0" algn="l">
              <a:spcBef>
                <a:spcPts val="0"/>
              </a:spcBef>
              <a:spcAft>
                <a:spcPts val="0"/>
              </a:spcAft>
              <a:buSzPts val="1800"/>
              <a:buChar char="●"/>
            </a:pPr>
            <a:r>
              <a:rPr lang="en"/>
              <a:t>With PCA</a:t>
            </a:r>
            <a:endParaRPr/>
          </a:p>
          <a:p>
            <a:pPr indent="-317500" lvl="1" marL="914400" rtl="0" algn="l">
              <a:spcBef>
                <a:spcPts val="0"/>
              </a:spcBef>
              <a:spcAft>
                <a:spcPts val="0"/>
              </a:spcAft>
              <a:buSzPts val="1400"/>
              <a:buChar char="○"/>
            </a:pPr>
            <a:r>
              <a:rPr lang="en"/>
              <a:t>Testing Accuracy: 0.713</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How can accuracy increase when our chosen k only explains 80% of the variance of our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59022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Components, Noise, and Accuracy</a:t>
            </a:r>
            <a:endParaRPr/>
          </a:p>
          <a:p>
            <a:pPr indent="0" lvl="0" marL="0" rtl="0" algn="l">
              <a:spcBef>
                <a:spcPts val="0"/>
              </a:spcBef>
              <a:spcAft>
                <a:spcPts val="0"/>
              </a:spcAft>
              <a:buNone/>
            </a:pPr>
            <a:r>
              <a:t/>
            </a:r>
            <a:endParaRPr/>
          </a:p>
        </p:txBody>
      </p:sp>
      <p:sp>
        <p:nvSpPr>
          <p:cNvPr id="179" name="Google Shape;179;p28"/>
          <p:cNvSpPr txBox="1"/>
          <p:nvPr>
            <p:ph idx="1" type="body"/>
          </p:nvPr>
        </p:nvSpPr>
        <p:spPr>
          <a:xfrm>
            <a:off x="311700" y="1547350"/>
            <a:ext cx="5755800" cy="302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Predicted Labels and Actual Labels of 1NN Algorithm</a:t>
            </a:r>
            <a:endParaRPr/>
          </a:p>
        </p:txBody>
      </p:sp>
      <p:pic>
        <p:nvPicPr>
          <p:cNvPr id="180" name="Google Shape;180;p28"/>
          <p:cNvPicPr preferRelativeResize="0"/>
          <p:nvPr/>
        </p:nvPicPr>
        <p:blipFill>
          <a:blip r:embed="rId3">
            <a:alphaModFix/>
          </a:blip>
          <a:stretch>
            <a:fillRect/>
          </a:stretch>
        </p:blipFill>
        <p:spPr>
          <a:xfrm>
            <a:off x="6183926" y="205000"/>
            <a:ext cx="2740938" cy="47335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Components, Noise, and Accuracy</a:t>
            </a:r>
            <a:endParaRPr/>
          </a:p>
        </p:txBody>
      </p:sp>
      <p:sp>
        <p:nvSpPr>
          <p:cNvPr id="186" name="Google Shape;186;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eigenfaces method is essentially a dimensionality reduction method when k &lt; max possible k and principal components are chosen in decreasing order by their explained variance (or by their eigenvalues), we will always remove linearly noisy features before we remove informative features</a:t>
            </a:r>
            <a:endParaRPr/>
          </a:p>
          <a:p>
            <a:pPr indent="-317500" lvl="1" marL="914400" rtl="0" algn="l">
              <a:spcBef>
                <a:spcPts val="0"/>
              </a:spcBef>
              <a:spcAft>
                <a:spcPts val="0"/>
              </a:spcAft>
              <a:buSzPts val="1400"/>
              <a:buChar char="○"/>
            </a:pPr>
            <a:r>
              <a:rPr lang="en"/>
              <a:t>This means that when an optimal choice of k is chosen on a dataset with many noisy features, the accuracy may increase</a:t>
            </a:r>
            <a:endParaRPr/>
          </a:p>
          <a:p>
            <a:pPr indent="-317500" lvl="1" marL="914400" rtl="0" algn="l">
              <a:spcBef>
                <a:spcPts val="0"/>
              </a:spcBef>
              <a:spcAft>
                <a:spcPts val="0"/>
              </a:spcAft>
              <a:buSzPts val="1400"/>
              <a:buChar char="○"/>
            </a:pPr>
            <a:r>
              <a:rPr lang="en"/>
              <a:t>This is regardless of the “explained variance” of the k principal components because the “explained variance” is the variance of X not of y</a:t>
            </a:r>
            <a:endParaRPr/>
          </a:p>
          <a:p>
            <a:pPr indent="-317500" lvl="2" marL="1371600" rtl="0" algn="l">
              <a:spcBef>
                <a:spcPts val="0"/>
              </a:spcBef>
              <a:spcAft>
                <a:spcPts val="0"/>
              </a:spcAft>
              <a:buSzPts val="1400"/>
              <a:buChar char="■"/>
            </a:pPr>
            <a:r>
              <a:rPr lang="en"/>
              <a:t>Note: PCA is completely invariant to y. The method can only be </a:t>
            </a:r>
            <a:r>
              <a:rPr lang="en"/>
              <a:t>applied to the feature matrix without respect to what y may be</a:t>
            </a:r>
            <a:endParaRPr/>
          </a:p>
          <a:p>
            <a:pPr indent="-317500" lvl="2" marL="1371600" rtl="0" algn="l">
              <a:spcBef>
                <a:spcPts val="0"/>
              </a:spcBef>
              <a:spcAft>
                <a:spcPts val="0"/>
              </a:spcAft>
              <a:buSzPts val="1400"/>
              <a:buChar char="■"/>
            </a:pPr>
            <a:r>
              <a:rPr lang="en"/>
              <a:t>This may increase or decrease the accuracy depending on factors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a:t>
            </a:r>
            <a:endParaRPr/>
          </a:p>
        </p:txBody>
      </p:sp>
      <p:sp>
        <p:nvSpPr>
          <p:cNvPr id="192" name="Google Shape;192;p3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Models considered:</a:t>
            </a:r>
            <a:endParaRPr/>
          </a:p>
          <a:p>
            <a:pPr indent="-325755" lvl="0" marL="457200" rtl="0" algn="l">
              <a:spcBef>
                <a:spcPts val="1200"/>
              </a:spcBef>
              <a:spcAft>
                <a:spcPts val="0"/>
              </a:spcAft>
              <a:buSzPct val="100000"/>
              <a:buChar char="●"/>
            </a:pPr>
            <a:r>
              <a:rPr lang="en"/>
              <a:t>KNN</a:t>
            </a:r>
            <a:endParaRPr/>
          </a:p>
          <a:p>
            <a:pPr indent="-325755" lvl="0" marL="457200" rtl="0" algn="l">
              <a:spcBef>
                <a:spcPts val="0"/>
              </a:spcBef>
              <a:spcAft>
                <a:spcPts val="0"/>
              </a:spcAft>
              <a:buSzPct val="100000"/>
              <a:buChar char="●"/>
            </a:pPr>
            <a:r>
              <a:rPr lang="en"/>
              <a:t>Random Forest</a:t>
            </a:r>
            <a:endParaRPr/>
          </a:p>
          <a:p>
            <a:pPr indent="-325755" lvl="0" marL="457200" rtl="0" algn="l">
              <a:spcBef>
                <a:spcPts val="0"/>
              </a:spcBef>
              <a:spcAft>
                <a:spcPts val="0"/>
              </a:spcAft>
              <a:buSzPct val="100000"/>
              <a:buChar char="●"/>
            </a:pPr>
            <a:r>
              <a:rPr lang="en"/>
              <a:t>Logistic Regression</a:t>
            </a:r>
            <a:endParaRPr/>
          </a:p>
          <a:p>
            <a:pPr indent="-325755" lvl="0" marL="457200" rtl="0" algn="l">
              <a:spcBef>
                <a:spcPts val="0"/>
              </a:spcBef>
              <a:spcAft>
                <a:spcPts val="0"/>
              </a:spcAft>
              <a:buSzPct val="100000"/>
              <a:buChar char="●"/>
            </a:pPr>
            <a:r>
              <a:rPr lang="en"/>
              <a:t>SVM</a:t>
            </a:r>
            <a:endParaRPr/>
          </a:p>
          <a:p>
            <a:pPr indent="0" lvl="0" marL="0" rtl="0" algn="l">
              <a:spcBef>
                <a:spcPts val="1200"/>
              </a:spcBef>
              <a:spcAft>
                <a:spcPts val="0"/>
              </a:spcAft>
              <a:buNone/>
            </a:pPr>
            <a:r>
              <a:rPr lang="en"/>
              <a:t>Model Evaluation:</a:t>
            </a:r>
            <a:endParaRPr/>
          </a:p>
          <a:p>
            <a:pPr indent="-325755" lvl="0" marL="457200" rtl="0" algn="l">
              <a:spcBef>
                <a:spcPts val="1200"/>
              </a:spcBef>
              <a:spcAft>
                <a:spcPts val="0"/>
              </a:spcAft>
              <a:buSzPct val="100000"/>
              <a:buChar char="●"/>
            </a:pPr>
            <a:r>
              <a:rPr lang="en"/>
              <a:t>Repeated Stratified K-Fold</a:t>
            </a:r>
            <a:endParaRPr/>
          </a:p>
          <a:p>
            <a:pPr indent="-304165" lvl="1" marL="914400" rtl="0" algn="l">
              <a:spcBef>
                <a:spcPts val="0"/>
              </a:spcBef>
              <a:spcAft>
                <a:spcPts val="0"/>
              </a:spcAft>
              <a:buSzPct val="100000"/>
              <a:buChar char="○"/>
            </a:pPr>
            <a:r>
              <a:rPr lang="en"/>
              <a:t>10 folds</a:t>
            </a:r>
            <a:endParaRPr/>
          </a:p>
          <a:p>
            <a:pPr indent="-304165" lvl="1" marL="914400" rtl="0" algn="l">
              <a:spcBef>
                <a:spcPts val="0"/>
              </a:spcBef>
              <a:spcAft>
                <a:spcPts val="0"/>
              </a:spcAft>
              <a:buSzPct val="100000"/>
              <a:buChar char="○"/>
            </a:pPr>
            <a:r>
              <a:rPr lang="en"/>
              <a:t>2 repeats</a:t>
            </a:r>
            <a:endParaRPr/>
          </a:p>
          <a:p>
            <a:pPr indent="0" lvl="0" marL="0" rtl="0" algn="l">
              <a:spcBef>
                <a:spcPts val="1200"/>
              </a:spcBef>
              <a:spcAft>
                <a:spcPts val="0"/>
              </a:spcAft>
              <a:buNone/>
            </a:pPr>
            <a:r>
              <a:rPr lang="en"/>
              <a:t>Hyperparameter Tuning:</a:t>
            </a:r>
            <a:endParaRPr/>
          </a:p>
          <a:p>
            <a:pPr indent="-325755" lvl="0" marL="457200" rtl="0" algn="l">
              <a:spcBef>
                <a:spcPts val="1200"/>
              </a:spcBef>
              <a:spcAft>
                <a:spcPts val="0"/>
              </a:spcAft>
              <a:buSzPct val="100000"/>
              <a:buChar char="●"/>
            </a:pPr>
            <a:r>
              <a:rPr lang="en"/>
              <a:t>Randomized Grid Search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Performance</a:t>
            </a:r>
            <a:endParaRPr/>
          </a:p>
        </p:txBody>
      </p:sp>
      <p:sp>
        <p:nvSpPr>
          <p:cNvPr id="198" name="Google Shape;198;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KNN</a:t>
            </a:r>
            <a:endParaRPr/>
          </a:p>
          <a:p>
            <a:pPr indent="-317500" lvl="1" marL="914400" rtl="0" algn="l">
              <a:spcBef>
                <a:spcPts val="0"/>
              </a:spcBef>
              <a:spcAft>
                <a:spcPts val="0"/>
              </a:spcAft>
              <a:buSzPts val="1400"/>
              <a:buChar char="○"/>
            </a:pPr>
            <a:r>
              <a:rPr lang="en"/>
              <a:t>Best Accuracy: 0.737</a:t>
            </a:r>
            <a:endParaRPr/>
          </a:p>
          <a:p>
            <a:pPr indent="-317500" lvl="1" marL="914400" rtl="0" algn="l">
              <a:spcBef>
                <a:spcPts val="0"/>
              </a:spcBef>
              <a:spcAft>
                <a:spcPts val="0"/>
              </a:spcAft>
              <a:buSzPts val="1400"/>
              <a:buChar char="○"/>
            </a:pPr>
            <a:r>
              <a:rPr lang="en"/>
              <a:t>K = 5</a:t>
            </a:r>
            <a:endParaRPr/>
          </a:p>
          <a:p>
            <a:pPr indent="-342900" lvl="0" marL="457200" rtl="0" algn="l">
              <a:spcBef>
                <a:spcPts val="0"/>
              </a:spcBef>
              <a:spcAft>
                <a:spcPts val="0"/>
              </a:spcAft>
              <a:buSzPts val="1800"/>
              <a:buChar char="●"/>
            </a:pPr>
            <a:r>
              <a:rPr lang="en"/>
              <a:t>Random Forest</a:t>
            </a:r>
            <a:endParaRPr/>
          </a:p>
          <a:p>
            <a:pPr indent="-317500" lvl="1" marL="914400" rtl="0" algn="l">
              <a:spcBef>
                <a:spcPts val="0"/>
              </a:spcBef>
              <a:spcAft>
                <a:spcPts val="0"/>
              </a:spcAft>
              <a:buSzPts val="1400"/>
              <a:buChar char="○"/>
            </a:pPr>
            <a:r>
              <a:rPr lang="en"/>
              <a:t>Best Accuracy: 0.672</a:t>
            </a:r>
            <a:endParaRPr/>
          </a:p>
          <a:p>
            <a:pPr indent="-317500" lvl="1" marL="914400" rtl="0" algn="l">
              <a:spcBef>
                <a:spcPts val="0"/>
              </a:spcBef>
              <a:spcAft>
                <a:spcPts val="0"/>
              </a:spcAft>
              <a:buSzPts val="1400"/>
              <a:buChar char="○"/>
            </a:pPr>
            <a:r>
              <a:rPr lang="en"/>
              <a:t>Number of trees = 87, Max depth = 16</a:t>
            </a:r>
            <a:endParaRPr/>
          </a:p>
          <a:p>
            <a:pPr indent="-342900" lvl="0" marL="457200" rtl="0" algn="l">
              <a:spcBef>
                <a:spcPts val="0"/>
              </a:spcBef>
              <a:spcAft>
                <a:spcPts val="0"/>
              </a:spcAft>
              <a:buSzPts val="1800"/>
              <a:buChar char="●"/>
            </a:pPr>
            <a:r>
              <a:rPr lang="en"/>
              <a:t>Logistic Regression</a:t>
            </a:r>
            <a:endParaRPr/>
          </a:p>
          <a:p>
            <a:pPr indent="-317500" lvl="1" marL="914400" rtl="0" algn="l">
              <a:spcBef>
                <a:spcPts val="0"/>
              </a:spcBef>
              <a:spcAft>
                <a:spcPts val="0"/>
              </a:spcAft>
              <a:buSzPts val="1400"/>
              <a:buChar char="○"/>
            </a:pPr>
            <a:r>
              <a:rPr lang="en"/>
              <a:t>Best Accuracy: 0.797</a:t>
            </a:r>
            <a:endParaRPr/>
          </a:p>
          <a:p>
            <a:pPr indent="-317500" lvl="1" marL="914400" rtl="0" algn="l">
              <a:spcBef>
                <a:spcPts val="0"/>
              </a:spcBef>
              <a:spcAft>
                <a:spcPts val="0"/>
              </a:spcAft>
              <a:buSzPts val="1400"/>
              <a:buChar char="○"/>
            </a:pPr>
            <a:r>
              <a:rPr lang="en"/>
              <a:t>Penalty = l2, multinomial distribution for multiclass method, C = 0.234</a:t>
            </a:r>
            <a:endParaRPr/>
          </a:p>
          <a:p>
            <a:pPr indent="-342900" lvl="0" marL="457200" rtl="0" algn="l">
              <a:spcBef>
                <a:spcPts val="0"/>
              </a:spcBef>
              <a:spcAft>
                <a:spcPts val="0"/>
              </a:spcAft>
              <a:buSzPts val="1800"/>
              <a:buChar char="●"/>
            </a:pPr>
            <a:r>
              <a:rPr lang="en"/>
              <a:t>SVM</a:t>
            </a:r>
            <a:endParaRPr/>
          </a:p>
          <a:p>
            <a:pPr indent="-317500" lvl="1" marL="914400" rtl="0" algn="l">
              <a:spcBef>
                <a:spcPts val="0"/>
              </a:spcBef>
              <a:spcAft>
                <a:spcPts val="0"/>
              </a:spcAft>
              <a:buSzPts val="1400"/>
              <a:buChar char="○"/>
            </a:pPr>
            <a:r>
              <a:rPr lang="en"/>
              <a:t>Best Accuracy: 0.827</a:t>
            </a:r>
            <a:endParaRPr/>
          </a:p>
          <a:p>
            <a:pPr indent="-317500" lvl="1" marL="914400" rtl="0" algn="l">
              <a:spcBef>
                <a:spcPts val="0"/>
              </a:spcBef>
              <a:spcAft>
                <a:spcPts val="0"/>
              </a:spcAft>
              <a:buSzPts val="1400"/>
              <a:buChar char="○"/>
            </a:pPr>
            <a:r>
              <a:rPr lang="en"/>
              <a:t>Kernel = rbf, gamma = scale, degree = 2, C = 0.95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Facial Recognition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Countless applications</a:t>
            </a:r>
            <a:endParaRPr/>
          </a:p>
          <a:p>
            <a:pPr indent="-342900" lvl="0" marL="457200" rtl="0" algn="l">
              <a:spcBef>
                <a:spcPts val="0"/>
              </a:spcBef>
              <a:spcAft>
                <a:spcPts val="0"/>
              </a:spcAft>
              <a:buSzPts val="1800"/>
              <a:buChar char="●"/>
            </a:pPr>
            <a:r>
              <a:rPr lang="en"/>
              <a:t>Need for quick computational time</a:t>
            </a:r>
            <a:endParaRPr/>
          </a:p>
          <a:p>
            <a:pPr indent="-342900" lvl="0" marL="457200" rtl="0" algn="l">
              <a:spcBef>
                <a:spcPts val="0"/>
              </a:spcBef>
              <a:spcAft>
                <a:spcPts val="0"/>
              </a:spcAft>
              <a:buSzPts val="1800"/>
              <a:buChar char="●"/>
            </a:pPr>
            <a:r>
              <a:rPr lang="en"/>
              <a:t>Often algorithms and models are difficult to understand</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Important Considerations</a:t>
            </a:r>
            <a:endParaRPr/>
          </a:p>
        </p:txBody>
      </p:sp>
      <p:sp>
        <p:nvSpPr>
          <p:cNvPr id="204" name="Google Shape;204;p32"/>
          <p:cNvSpPr txBox="1"/>
          <p:nvPr>
            <p:ph idx="1" type="body"/>
          </p:nvPr>
        </p:nvSpPr>
        <p:spPr>
          <a:xfrm>
            <a:off x="281225"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PCA finds characteristic features of the images with respect to the mean face, any face that’s orientation, position, or lighting varies drastically from the mean face may not be represented well when projected onto the eigenspace for comparison</a:t>
            </a:r>
            <a:endParaRPr/>
          </a:p>
          <a:p>
            <a:pPr indent="-317500" lvl="1" marL="914400" rtl="0" algn="l">
              <a:spcBef>
                <a:spcPts val="0"/>
              </a:spcBef>
              <a:spcAft>
                <a:spcPts val="0"/>
              </a:spcAft>
              <a:buSzPts val="1400"/>
              <a:buChar char="○"/>
            </a:pPr>
            <a:r>
              <a:rPr lang="en"/>
              <a:t>In other words, we need a way to control for centering, orienting, and adjusting lighting for the face before modeling for best result. We also need to make sure these controls are as constant as possible before training</a:t>
            </a:r>
            <a:endParaRPr/>
          </a:p>
          <a:p>
            <a:pPr indent="-342900" lvl="0" marL="457200" rtl="0" algn="l">
              <a:spcBef>
                <a:spcPts val="0"/>
              </a:spcBef>
              <a:spcAft>
                <a:spcPts val="0"/>
              </a:spcAft>
              <a:buSzPts val="1800"/>
              <a:buChar char="●"/>
            </a:pPr>
            <a:r>
              <a:rPr lang="en"/>
              <a:t>All these considerations can be accounted for by preprocessing the data</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Generalizing to Outside Images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a:t>
            </a:r>
            <a:endParaRPr/>
          </a:p>
        </p:txBody>
      </p:sp>
      <p:sp>
        <p:nvSpPr>
          <p:cNvPr id="215" name="Google Shape;215;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collected images from google images corresponding to the class labels (names)</a:t>
            </a:r>
            <a:endParaRPr/>
          </a:p>
          <a:p>
            <a:pPr indent="-317500" lvl="1" marL="914400" rtl="0" algn="l">
              <a:spcBef>
                <a:spcPts val="0"/>
              </a:spcBef>
              <a:spcAft>
                <a:spcPts val="0"/>
              </a:spcAft>
              <a:buSzPts val="1400"/>
              <a:buChar char="○"/>
            </a:pPr>
            <a:r>
              <a:rPr lang="en"/>
              <a:t>Five “random” images per class</a:t>
            </a:r>
            <a:endParaRPr/>
          </a:p>
          <a:p>
            <a:pPr indent="-342900" lvl="0" marL="457200" rtl="0" algn="l">
              <a:spcBef>
                <a:spcPts val="0"/>
              </a:spcBef>
              <a:spcAft>
                <a:spcPts val="0"/>
              </a:spcAft>
              <a:buSzPts val="1800"/>
              <a:buChar char="●"/>
            </a:pPr>
            <a:r>
              <a:rPr lang="en"/>
              <a:t>These images were then preprocessed given the previous considerations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Position and Orientation</a:t>
            </a:r>
            <a:endParaRPr/>
          </a:p>
        </p:txBody>
      </p:sp>
      <p:sp>
        <p:nvSpPr>
          <p:cNvPr id="221" name="Google Shape;221;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find the position of a face inside a larger image, we used the RetinaFaces package</a:t>
            </a:r>
            <a:endParaRPr/>
          </a:p>
          <a:p>
            <a:pPr indent="-317500" lvl="1" marL="914400" rtl="0" algn="l">
              <a:spcBef>
                <a:spcPts val="0"/>
              </a:spcBef>
              <a:spcAft>
                <a:spcPts val="0"/>
              </a:spcAft>
              <a:buSzPts val="1400"/>
              <a:buChar char="○"/>
            </a:pPr>
            <a:r>
              <a:rPr lang="en"/>
              <a:t>This package allows us to use a pretrained deep learning model to detect the location of the face</a:t>
            </a:r>
            <a:endParaRPr/>
          </a:p>
          <a:p>
            <a:pPr indent="-342900" lvl="0" marL="457200" rtl="0" algn="l">
              <a:spcBef>
                <a:spcPts val="0"/>
              </a:spcBef>
              <a:spcAft>
                <a:spcPts val="0"/>
              </a:spcAft>
              <a:buSzPts val="1800"/>
              <a:buChar char="●"/>
            </a:pPr>
            <a:r>
              <a:rPr lang="en"/>
              <a:t>Crop location of the face and resize image to same aspect ratio as trained images</a:t>
            </a:r>
            <a:endParaRPr/>
          </a:p>
          <a:p>
            <a:pPr indent="-342900" lvl="0" marL="457200" rtl="0" algn="l">
              <a:spcBef>
                <a:spcPts val="0"/>
              </a:spcBef>
              <a:spcAft>
                <a:spcPts val="0"/>
              </a:spcAft>
              <a:buSzPts val="1800"/>
              <a:buChar char="●"/>
            </a:pPr>
            <a:r>
              <a:rPr lang="en"/>
              <a:t>This allows us to center and orient the face similar to the training data</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Face Location Detection Ex:</a:t>
            </a:r>
            <a:endParaRPr/>
          </a:p>
        </p:txBody>
      </p:sp>
      <p:pic>
        <p:nvPicPr>
          <p:cNvPr id="227" name="Google Shape;227;p36"/>
          <p:cNvPicPr preferRelativeResize="0"/>
          <p:nvPr/>
        </p:nvPicPr>
        <p:blipFill>
          <a:blip r:embed="rId3">
            <a:alphaModFix/>
          </a:blip>
          <a:stretch>
            <a:fillRect/>
          </a:stretch>
        </p:blipFill>
        <p:spPr>
          <a:xfrm>
            <a:off x="530100" y="1017800"/>
            <a:ext cx="2864780" cy="3820900"/>
          </a:xfrm>
          <a:prstGeom prst="rect">
            <a:avLst/>
          </a:prstGeom>
          <a:noFill/>
          <a:ln>
            <a:noFill/>
          </a:ln>
        </p:spPr>
      </p:pic>
      <p:cxnSp>
        <p:nvCxnSpPr>
          <p:cNvPr id="228" name="Google Shape;228;p36"/>
          <p:cNvCxnSpPr/>
          <p:nvPr/>
        </p:nvCxnSpPr>
        <p:spPr>
          <a:xfrm flipH="1" rot="10800000">
            <a:off x="3545500" y="2869275"/>
            <a:ext cx="615300" cy="18300"/>
          </a:xfrm>
          <a:prstGeom prst="straightConnector1">
            <a:avLst/>
          </a:prstGeom>
          <a:noFill/>
          <a:ln cap="flat" cmpd="sng" w="9525">
            <a:solidFill>
              <a:schemeClr val="dk2"/>
            </a:solidFill>
            <a:prstDash val="solid"/>
            <a:round/>
            <a:headEnd len="med" w="med" type="none"/>
            <a:tailEnd len="med" w="med" type="triangle"/>
          </a:ln>
        </p:spPr>
      </p:cxnSp>
      <p:pic>
        <p:nvPicPr>
          <p:cNvPr id="229" name="Google Shape;229;p36"/>
          <p:cNvPicPr preferRelativeResize="0"/>
          <p:nvPr/>
        </p:nvPicPr>
        <p:blipFill>
          <a:blip r:embed="rId4">
            <a:alphaModFix/>
          </a:blip>
          <a:stretch>
            <a:fillRect/>
          </a:stretch>
        </p:blipFill>
        <p:spPr>
          <a:xfrm>
            <a:off x="4946750" y="1139725"/>
            <a:ext cx="3057525" cy="3057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 Lighting</a:t>
            </a:r>
            <a:endParaRPr/>
          </a:p>
        </p:txBody>
      </p:sp>
      <p:sp>
        <p:nvSpPr>
          <p:cNvPr id="235" name="Google Shape;235;p3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we have to grayscale the image</a:t>
            </a:r>
            <a:endParaRPr/>
          </a:p>
          <a:p>
            <a:pPr indent="-342900" lvl="0" marL="457200" rtl="0" algn="l">
              <a:spcBef>
                <a:spcPts val="0"/>
              </a:spcBef>
              <a:spcAft>
                <a:spcPts val="0"/>
              </a:spcAft>
              <a:buSzPts val="1800"/>
              <a:buChar char="●"/>
            </a:pPr>
            <a:r>
              <a:rPr lang="en"/>
              <a:t>We also performed histogram equalization to improve contrast and lighting in the image</a:t>
            </a:r>
            <a:endParaRPr/>
          </a:p>
          <a:p>
            <a:pPr indent="-342900" lvl="0" marL="457200" rtl="0" algn="l">
              <a:spcBef>
                <a:spcPts val="0"/>
              </a:spcBef>
              <a:spcAft>
                <a:spcPts val="0"/>
              </a:spcAft>
              <a:buSzPts val="1800"/>
              <a:buChar char="●"/>
            </a:pPr>
            <a:r>
              <a:rPr lang="en"/>
              <a:t>This was to make the features and contrast in pixel values more evident and clear</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Preprocessing Example</a:t>
            </a:r>
            <a:endParaRPr/>
          </a:p>
        </p:txBody>
      </p:sp>
      <p:pic>
        <p:nvPicPr>
          <p:cNvPr id="241" name="Google Shape;241;p38"/>
          <p:cNvPicPr preferRelativeResize="0"/>
          <p:nvPr/>
        </p:nvPicPr>
        <p:blipFill rotWithShape="1">
          <a:blip r:embed="rId3">
            <a:alphaModFix/>
          </a:blip>
          <a:srcRect b="59967" l="20879" r="59818" t="22503"/>
          <a:stretch/>
        </p:blipFill>
        <p:spPr>
          <a:xfrm>
            <a:off x="6963074" y="2381950"/>
            <a:ext cx="700575" cy="901601"/>
          </a:xfrm>
          <a:prstGeom prst="rect">
            <a:avLst/>
          </a:prstGeom>
          <a:noFill/>
          <a:ln>
            <a:noFill/>
          </a:ln>
        </p:spPr>
      </p:pic>
      <p:pic>
        <p:nvPicPr>
          <p:cNvPr id="242" name="Google Shape;242;p38"/>
          <p:cNvPicPr preferRelativeResize="0"/>
          <p:nvPr/>
        </p:nvPicPr>
        <p:blipFill>
          <a:blip r:embed="rId4">
            <a:alphaModFix/>
          </a:blip>
          <a:stretch>
            <a:fillRect/>
          </a:stretch>
        </p:blipFill>
        <p:spPr>
          <a:xfrm>
            <a:off x="386974" y="1526062"/>
            <a:ext cx="4057748" cy="2613374"/>
          </a:xfrm>
          <a:prstGeom prst="rect">
            <a:avLst/>
          </a:prstGeom>
          <a:noFill/>
          <a:ln>
            <a:noFill/>
          </a:ln>
        </p:spPr>
      </p:pic>
      <p:cxnSp>
        <p:nvCxnSpPr>
          <p:cNvPr id="243" name="Google Shape;243;p38"/>
          <p:cNvCxnSpPr>
            <a:stCxn id="242" idx="3"/>
            <a:endCxn id="241" idx="1"/>
          </p:cNvCxnSpPr>
          <p:nvPr/>
        </p:nvCxnSpPr>
        <p:spPr>
          <a:xfrm>
            <a:off x="4444723" y="2832749"/>
            <a:ext cx="2518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 Set Results</a:t>
            </a:r>
            <a:endParaRPr/>
          </a:p>
        </p:txBody>
      </p:sp>
      <p:sp>
        <p:nvSpPr>
          <p:cNvPr id="249" name="Google Shape;249;p3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Using the optimized models from before we test on the validation set to the following results:</a:t>
            </a:r>
            <a:endParaRPr/>
          </a:p>
          <a:p>
            <a:pPr indent="-342900" lvl="0" marL="457200" rtl="0" algn="l">
              <a:spcBef>
                <a:spcPts val="1200"/>
              </a:spcBef>
              <a:spcAft>
                <a:spcPts val="0"/>
              </a:spcAft>
              <a:buSzPts val="1800"/>
              <a:buChar char="●"/>
            </a:pPr>
            <a:r>
              <a:rPr lang="en"/>
              <a:t>1NN</a:t>
            </a:r>
            <a:endParaRPr/>
          </a:p>
          <a:p>
            <a:pPr indent="-317500" lvl="1" marL="914400" rtl="0" algn="l">
              <a:spcBef>
                <a:spcPts val="0"/>
              </a:spcBef>
              <a:spcAft>
                <a:spcPts val="0"/>
              </a:spcAft>
              <a:buSzPts val="1400"/>
              <a:buChar char="○"/>
            </a:pPr>
            <a:r>
              <a:rPr lang="en"/>
              <a:t>0.312 Accuracy</a:t>
            </a:r>
            <a:endParaRPr/>
          </a:p>
          <a:p>
            <a:pPr indent="-342900" lvl="0" marL="457200" rtl="0" algn="l">
              <a:spcBef>
                <a:spcPts val="0"/>
              </a:spcBef>
              <a:spcAft>
                <a:spcPts val="0"/>
              </a:spcAft>
              <a:buSzPts val="1800"/>
              <a:buChar char="●"/>
            </a:pPr>
            <a:r>
              <a:rPr lang="en"/>
              <a:t>KNN</a:t>
            </a:r>
            <a:endParaRPr/>
          </a:p>
          <a:p>
            <a:pPr indent="-317500" lvl="1" marL="914400" rtl="0" algn="l">
              <a:spcBef>
                <a:spcPts val="0"/>
              </a:spcBef>
              <a:spcAft>
                <a:spcPts val="0"/>
              </a:spcAft>
              <a:buSzPts val="1400"/>
              <a:buChar char="○"/>
            </a:pPr>
            <a:r>
              <a:rPr lang="en"/>
              <a:t>0.143 Accuracy</a:t>
            </a:r>
            <a:endParaRPr/>
          </a:p>
          <a:p>
            <a:pPr indent="-342900" lvl="0" marL="457200" rtl="0" algn="l">
              <a:spcBef>
                <a:spcPts val="0"/>
              </a:spcBef>
              <a:spcAft>
                <a:spcPts val="0"/>
              </a:spcAft>
              <a:buSzPts val="1800"/>
              <a:buChar char="●"/>
            </a:pPr>
            <a:r>
              <a:rPr lang="en"/>
              <a:t>Logistic Regression</a:t>
            </a:r>
            <a:endParaRPr/>
          </a:p>
          <a:p>
            <a:pPr indent="-317500" lvl="1" marL="914400" rtl="0" algn="l">
              <a:spcBef>
                <a:spcPts val="0"/>
              </a:spcBef>
              <a:spcAft>
                <a:spcPts val="0"/>
              </a:spcAft>
              <a:buSzPts val="1400"/>
              <a:buChar char="○"/>
            </a:pPr>
            <a:r>
              <a:rPr lang="en"/>
              <a:t>0.171 Accuracy</a:t>
            </a:r>
            <a:endParaRPr/>
          </a:p>
          <a:p>
            <a:pPr indent="-342900" lvl="0" marL="457200" rtl="0" algn="l">
              <a:spcBef>
                <a:spcPts val="0"/>
              </a:spcBef>
              <a:spcAft>
                <a:spcPts val="0"/>
              </a:spcAft>
              <a:buSzPts val="1800"/>
              <a:buChar char="●"/>
            </a:pPr>
            <a:r>
              <a:rPr lang="en"/>
              <a:t>SVM</a:t>
            </a:r>
            <a:endParaRPr/>
          </a:p>
          <a:p>
            <a:pPr indent="-317500" lvl="1" marL="914400" rtl="0" algn="l">
              <a:spcBef>
                <a:spcPts val="0"/>
              </a:spcBef>
              <a:spcAft>
                <a:spcPts val="0"/>
              </a:spcAft>
              <a:buSzPts val="1400"/>
              <a:buChar char="○"/>
            </a:pPr>
            <a:r>
              <a:rPr lang="en"/>
              <a:t>0.257</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Notes on Results</a:t>
            </a:r>
            <a:endParaRPr/>
          </a:p>
        </p:txBody>
      </p:sp>
      <p:sp>
        <p:nvSpPr>
          <p:cNvPr id="255" name="Google Shape;255;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Random chance accuracy is 1/7 or about 0.143</a:t>
            </a:r>
            <a:endParaRPr/>
          </a:p>
          <a:p>
            <a:pPr indent="-342900" lvl="0" marL="457200" rtl="0" algn="l">
              <a:spcBef>
                <a:spcPts val="0"/>
              </a:spcBef>
              <a:spcAft>
                <a:spcPts val="0"/>
              </a:spcAft>
              <a:buSzPts val="1800"/>
              <a:buChar char="●"/>
            </a:pPr>
            <a:r>
              <a:rPr lang="en"/>
              <a:t>Our optimized KNN model did about just as well as random chance</a:t>
            </a:r>
            <a:endParaRPr/>
          </a:p>
          <a:p>
            <a:pPr indent="-342900" lvl="0" marL="457200" rtl="0" algn="l">
              <a:spcBef>
                <a:spcPts val="0"/>
              </a:spcBef>
              <a:spcAft>
                <a:spcPts val="0"/>
              </a:spcAft>
              <a:buSzPts val="1800"/>
              <a:buChar char="●"/>
            </a:pPr>
            <a:r>
              <a:rPr lang="en"/>
              <a:t>1NN is best performing model on validation set</a:t>
            </a:r>
            <a:endParaRPr/>
          </a:p>
          <a:p>
            <a:pPr indent="-342900" lvl="0" marL="457200" rtl="0" algn="l">
              <a:spcBef>
                <a:spcPts val="0"/>
              </a:spcBef>
              <a:spcAft>
                <a:spcPts val="0"/>
              </a:spcAft>
              <a:buSzPts val="1800"/>
              <a:buChar char="●"/>
            </a:pPr>
            <a:r>
              <a:rPr lang="en"/>
              <a:t>All models perform significantly worse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Differences in Trained Data and Validation Set are too Large</a:t>
            </a:r>
            <a:endParaRPr/>
          </a:p>
        </p:txBody>
      </p:sp>
      <p:sp>
        <p:nvSpPr>
          <p:cNvPr id="261" name="Google Shape;261;p41"/>
          <p:cNvSpPr txBox="1"/>
          <p:nvPr>
            <p:ph idx="1" type="body"/>
          </p:nvPr>
        </p:nvSpPr>
        <p:spPr>
          <a:xfrm>
            <a:off x="311700" y="1547350"/>
            <a:ext cx="8520600" cy="302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in our attempts to control for the considerations, likely the poor performance may just be due to </a:t>
            </a:r>
            <a:r>
              <a:rPr lang="en"/>
              <a:t>differences in the standardization of position, orientation, and lighting</a:t>
            </a:r>
            <a:endParaRPr/>
          </a:p>
          <a:p>
            <a:pPr indent="-342900" lvl="0" marL="457200" rtl="0" algn="l">
              <a:spcBef>
                <a:spcPts val="0"/>
              </a:spcBef>
              <a:spcAft>
                <a:spcPts val="0"/>
              </a:spcAft>
              <a:buSzPts val="1800"/>
              <a:buChar char="●"/>
            </a:pPr>
            <a:r>
              <a:rPr lang="en"/>
              <a:t>Visual similarity =/= similarity by algorithmic measurements</a:t>
            </a:r>
            <a:endParaRPr/>
          </a:p>
          <a:p>
            <a:pPr indent="-342900" lvl="0" marL="457200" rtl="0" algn="l">
              <a:spcBef>
                <a:spcPts val="0"/>
              </a:spcBef>
              <a:spcAft>
                <a:spcPts val="0"/>
              </a:spcAft>
              <a:buSzPts val="1800"/>
              <a:buChar char="●"/>
            </a:pPr>
            <a:r>
              <a:rPr lang="en"/>
              <a:t>There is no standard way to preprocess images</a:t>
            </a:r>
            <a:endParaRPr/>
          </a:p>
          <a:p>
            <a:pPr indent="-317500" lvl="1" marL="914400" rtl="0" algn="l">
              <a:spcBef>
                <a:spcPts val="0"/>
              </a:spcBef>
              <a:spcAft>
                <a:spcPts val="0"/>
              </a:spcAft>
              <a:buSzPts val="1400"/>
              <a:buChar char="○"/>
            </a:pPr>
            <a:r>
              <a:rPr lang="en"/>
              <a:t>Preprocessing for training images needs to be same for images to be recognized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PCA and Eigenfaces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and Eigenfaces</a:t>
            </a:r>
            <a:endParaRPr/>
          </a:p>
        </p:txBody>
      </p:sp>
      <p:sp>
        <p:nvSpPr>
          <p:cNvPr id="272" name="Google Shape;272;p43"/>
          <p:cNvSpPr txBox="1"/>
          <p:nvPr>
            <p:ph idx="1" type="body"/>
          </p:nvPr>
        </p:nvSpPr>
        <p:spPr>
          <a:xfrm>
            <a:off x="311700" y="12176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Uniquely simple and effective in regards to:</a:t>
            </a:r>
            <a:endParaRPr/>
          </a:p>
          <a:p>
            <a:pPr indent="-317500" lvl="1" marL="914400" rtl="0" algn="l">
              <a:spcBef>
                <a:spcPts val="0"/>
              </a:spcBef>
              <a:spcAft>
                <a:spcPts val="0"/>
              </a:spcAft>
              <a:buSzPts val="1400"/>
              <a:buChar char="○"/>
            </a:pPr>
            <a:r>
              <a:rPr lang="en"/>
              <a:t>Extremely intuitive</a:t>
            </a:r>
            <a:endParaRPr/>
          </a:p>
          <a:p>
            <a:pPr indent="-317500" lvl="1" marL="914400" rtl="0" algn="l">
              <a:spcBef>
                <a:spcPts val="0"/>
              </a:spcBef>
              <a:spcAft>
                <a:spcPts val="0"/>
              </a:spcAft>
              <a:buSzPts val="1400"/>
              <a:buChar char="○"/>
            </a:pPr>
            <a:r>
              <a:rPr lang="en"/>
              <a:t>We turn pixels (meaningless features for faces) into characteristic features of faces</a:t>
            </a:r>
            <a:endParaRPr/>
          </a:p>
          <a:p>
            <a:pPr indent="-317500" lvl="2" marL="1371600" rtl="0" algn="l">
              <a:spcBef>
                <a:spcPts val="0"/>
              </a:spcBef>
              <a:spcAft>
                <a:spcPts val="0"/>
              </a:spcAft>
              <a:buSzPts val="1400"/>
              <a:buChar char="■"/>
            </a:pPr>
            <a:r>
              <a:rPr lang="en"/>
              <a:t>Not </a:t>
            </a:r>
            <a:r>
              <a:rPr lang="en"/>
              <a:t>interpretable</a:t>
            </a:r>
            <a:r>
              <a:rPr lang="en"/>
              <a:t> at a low level but can be somewhat understood at a high level</a:t>
            </a:r>
            <a:endParaRPr/>
          </a:p>
          <a:p>
            <a:pPr indent="-317500" lvl="1" marL="914400" rtl="0" algn="l">
              <a:spcBef>
                <a:spcPts val="0"/>
              </a:spcBef>
              <a:spcAft>
                <a:spcPts val="0"/>
              </a:spcAft>
              <a:buSzPts val="1400"/>
              <a:buChar char="○"/>
            </a:pPr>
            <a:r>
              <a:rPr lang="en"/>
              <a:t>Can denoise data</a:t>
            </a:r>
            <a:endParaRPr/>
          </a:p>
          <a:p>
            <a:pPr indent="-317500" lvl="2" marL="1371600" rtl="0" algn="l">
              <a:spcBef>
                <a:spcPts val="0"/>
              </a:spcBef>
              <a:spcAft>
                <a:spcPts val="0"/>
              </a:spcAft>
              <a:buSzPts val="1400"/>
              <a:buChar char="■"/>
            </a:pPr>
            <a:r>
              <a:rPr lang="en"/>
              <a:t>Feature extraction</a:t>
            </a:r>
            <a:endParaRPr/>
          </a:p>
          <a:p>
            <a:pPr indent="-342900" lvl="0" marL="457200" rtl="0" algn="l">
              <a:spcBef>
                <a:spcPts val="0"/>
              </a:spcBef>
              <a:spcAft>
                <a:spcPts val="0"/>
              </a:spcAft>
              <a:buSzPts val="1800"/>
              <a:buChar char="●"/>
            </a:pPr>
            <a:r>
              <a:rPr lang="en"/>
              <a:t>Strong importance on preprocessing of faces</a:t>
            </a:r>
            <a:endParaRPr/>
          </a:p>
          <a:p>
            <a:pPr indent="-342900" lvl="0" marL="457200" rtl="0" algn="l">
              <a:spcBef>
                <a:spcPts val="0"/>
              </a:spcBef>
              <a:spcAft>
                <a:spcPts val="0"/>
              </a:spcAft>
              <a:buSzPts val="1800"/>
              <a:buChar char="●"/>
            </a:pPr>
            <a:r>
              <a:rPr lang="en"/>
              <a:t>Generalizability is difficult to measure and implement</a:t>
            </a:r>
            <a:endParaRPr/>
          </a:p>
          <a:p>
            <a:pPr indent="-317500" lvl="1" marL="914400" rtl="0" algn="l">
              <a:spcBef>
                <a:spcPts val="0"/>
              </a:spcBef>
              <a:spcAft>
                <a:spcPts val="0"/>
              </a:spcAft>
              <a:buSzPts val="1400"/>
              <a:buChar char="○"/>
            </a:pPr>
            <a:r>
              <a:rPr lang="en"/>
              <a:t>Pose</a:t>
            </a:r>
            <a:endParaRPr/>
          </a:p>
          <a:p>
            <a:pPr indent="-317500" lvl="1" marL="914400" rtl="0" algn="l">
              <a:spcBef>
                <a:spcPts val="0"/>
              </a:spcBef>
              <a:spcAft>
                <a:spcPts val="0"/>
              </a:spcAft>
              <a:buSzPts val="1400"/>
              <a:buChar char="○"/>
            </a:pPr>
            <a:r>
              <a:rPr lang="en"/>
              <a:t>Orientation</a:t>
            </a:r>
            <a:endParaRPr/>
          </a:p>
          <a:p>
            <a:pPr indent="-317500" lvl="1" marL="914400" rtl="0" algn="l">
              <a:spcBef>
                <a:spcPts val="0"/>
              </a:spcBef>
              <a:spcAft>
                <a:spcPts val="0"/>
              </a:spcAft>
              <a:buSzPts val="1400"/>
              <a:buChar char="○"/>
            </a:pPr>
            <a:r>
              <a:rPr lang="en"/>
              <a:t>Lighting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Future Work</a:t>
            </a:r>
            <a:endParaRPr/>
          </a:p>
        </p:txBody>
      </p:sp>
      <p:sp>
        <p:nvSpPr>
          <p:cNvPr id="278" name="Google Shape;278;p44"/>
          <p:cNvSpPr txBox="1"/>
          <p:nvPr>
            <p:ph idx="1" type="body"/>
          </p:nvPr>
        </p:nvSpPr>
        <p:spPr>
          <a:xfrm>
            <a:off x="311700" y="12496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Clear areas for improvement</a:t>
            </a:r>
            <a:endParaRPr/>
          </a:p>
          <a:p>
            <a:pPr indent="-342900" lvl="0" marL="457200" rtl="0" algn="l">
              <a:spcBef>
                <a:spcPts val="1200"/>
              </a:spcBef>
              <a:spcAft>
                <a:spcPts val="0"/>
              </a:spcAft>
              <a:buSzPts val="1800"/>
              <a:buChar char="●"/>
            </a:pPr>
            <a:r>
              <a:rPr lang="en"/>
              <a:t>Preprocess images more similarly to training data</a:t>
            </a:r>
            <a:endParaRPr/>
          </a:p>
          <a:p>
            <a:pPr indent="-342900" lvl="0" marL="457200" rtl="0" algn="l">
              <a:spcBef>
                <a:spcPts val="0"/>
              </a:spcBef>
              <a:spcAft>
                <a:spcPts val="0"/>
              </a:spcAft>
              <a:buSzPts val="1800"/>
              <a:buChar char="●"/>
            </a:pPr>
            <a:r>
              <a:rPr lang="en"/>
              <a:t>Account for lighting via principal component selection</a:t>
            </a:r>
            <a:endParaRPr/>
          </a:p>
          <a:p>
            <a:pPr indent="-317500" lvl="1" marL="914400" rtl="0" algn="l">
              <a:spcBef>
                <a:spcPts val="0"/>
              </a:spcBef>
              <a:spcAft>
                <a:spcPts val="0"/>
              </a:spcAft>
              <a:buSzPts val="1400"/>
              <a:buChar char="○"/>
            </a:pPr>
            <a:r>
              <a:rPr lang="en"/>
              <a:t>First three eigenfaces tend to be attributable to lighting so it is sometimes common to remove them</a:t>
            </a:r>
            <a:endParaRPr/>
          </a:p>
          <a:p>
            <a:pPr indent="-342900" lvl="0" marL="457200" rtl="0" algn="l">
              <a:spcBef>
                <a:spcPts val="0"/>
              </a:spcBef>
              <a:spcAft>
                <a:spcPts val="0"/>
              </a:spcAft>
              <a:buSzPts val="1800"/>
              <a:buChar char="●"/>
            </a:pPr>
            <a:r>
              <a:rPr lang="en"/>
              <a:t>Distortion of input images</a:t>
            </a:r>
            <a:endParaRPr/>
          </a:p>
          <a:p>
            <a:pPr indent="0" lvl="0" marL="0" rtl="0" algn="l">
              <a:spcBef>
                <a:spcPts val="1200"/>
              </a:spcBef>
              <a:spcAft>
                <a:spcPts val="0"/>
              </a:spcAft>
              <a:buNone/>
            </a:pPr>
            <a:r>
              <a:rPr lang="en"/>
              <a:t>Possible areas for improvement</a:t>
            </a:r>
            <a:endParaRPr/>
          </a:p>
          <a:p>
            <a:pPr indent="-342900" lvl="0" marL="457200" rtl="0" algn="l">
              <a:spcBef>
                <a:spcPts val="1200"/>
              </a:spcBef>
              <a:spcAft>
                <a:spcPts val="0"/>
              </a:spcAft>
              <a:buSzPts val="1800"/>
              <a:buChar char="●"/>
            </a:pPr>
            <a:r>
              <a:rPr lang="en"/>
              <a:t>Cropping</a:t>
            </a:r>
            <a:endParaRPr/>
          </a:p>
          <a:p>
            <a:pPr indent="-317500" lvl="1" marL="914400" rtl="0" algn="l">
              <a:spcBef>
                <a:spcPts val="0"/>
              </a:spcBef>
              <a:spcAft>
                <a:spcPts val="0"/>
              </a:spcAft>
              <a:buSzPts val="1400"/>
              <a:buChar char="○"/>
            </a:pPr>
            <a:r>
              <a:rPr lang="en"/>
              <a:t>Centering of face is likely fine but cropping from the center (bounding boxes) not clear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284" name="Google Shape;284;p4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Eigenfeatures</a:t>
            </a:r>
            <a:endParaRPr/>
          </a:p>
          <a:p>
            <a:pPr indent="-317500" lvl="1" marL="914400" rtl="0" algn="l">
              <a:spcBef>
                <a:spcPts val="0"/>
              </a:spcBef>
              <a:spcAft>
                <a:spcPts val="0"/>
              </a:spcAft>
              <a:buSzPts val="1400"/>
              <a:buChar char="○"/>
            </a:pPr>
            <a:r>
              <a:rPr lang="en"/>
              <a:t>Perform eigenfaces algorithm but on specific features of the face (eyes, mouth, nose, etc.)</a:t>
            </a:r>
            <a:endParaRPr/>
          </a:p>
          <a:p>
            <a:pPr indent="-317500" lvl="1" marL="914400" rtl="0" algn="l">
              <a:spcBef>
                <a:spcPts val="0"/>
              </a:spcBef>
              <a:spcAft>
                <a:spcPts val="0"/>
              </a:spcAft>
              <a:buSzPts val="1400"/>
              <a:buChar char="○"/>
            </a:pPr>
            <a:r>
              <a:rPr lang="en"/>
              <a:t>More expensive on memory</a:t>
            </a:r>
            <a:endParaRPr/>
          </a:p>
          <a:p>
            <a:pPr indent="-317500" lvl="1" marL="914400" rtl="0" algn="l">
              <a:spcBef>
                <a:spcPts val="0"/>
              </a:spcBef>
              <a:spcAft>
                <a:spcPts val="0"/>
              </a:spcAft>
              <a:buSzPts val="1400"/>
              <a:buChar char="○"/>
            </a:pPr>
            <a:r>
              <a:rPr lang="en"/>
              <a:t>Doesn’t account for spatial differences between features of face</a:t>
            </a:r>
            <a:endParaRPr/>
          </a:p>
          <a:p>
            <a:pPr indent="-317500" lvl="1" marL="914400" rtl="0" algn="l">
              <a:spcBef>
                <a:spcPts val="0"/>
              </a:spcBef>
              <a:spcAft>
                <a:spcPts val="0"/>
              </a:spcAft>
              <a:buSzPts val="1400"/>
              <a:buChar char="○"/>
            </a:pPr>
            <a:r>
              <a:rPr lang="en"/>
              <a:t>Allows for recognition with only part of the face exposed</a:t>
            </a:r>
            <a:endParaRPr/>
          </a:p>
          <a:p>
            <a:pPr indent="-342900" lvl="0" marL="457200" rtl="0" algn="l">
              <a:spcBef>
                <a:spcPts val="0"/>
              </a:spcBef>
              <a:spcAft>
                <a:spcPts val="0"/>
              </a:spcAft>
              <a:buSzPts val="1800"/>
              <a:buChar char="●"/>
            </a:pPr>
            <a:r>
              <a:rPr lang="en" u="sng">
                <a:solidFill>
                  <a:schemeClr val="hlink"/>
                </a:solidFill>
                <a:hlinkClick r:id="rId4"/>
              </a:rPr>
              <a:t>Fisherfaces</a:t>
            </a:r>
            <a:endParaRPr/>
          </a:p>
          <a:p>
            <a:pPr indent="-317500" lvl="1" marL="914400" rtl="0" algn="l">
              <a:spcBef>
                <a:spcPts val="0"/>
              </a:spcBef>
              <a:spcAft>
                <a:spcPts val="0"/>
              </a:spcAft>
              <a:buSzPts val="1400"/>
              <a:buChar char="○"/>
            </a:pPr>
            <a:r>
              <a:rPr lang="en"/>
              <a:t>More computationally expensive </a:t>
            </a:r>
            <a:endParaRPr/>
          </a:p>
          <a:p>
            <a:pPr indent="-317500" lvl="1" marL="914400" rtl="0" algn="l">
              <a:spcBef>
                <a:spcPts val="0"/>
              </a:spcBef>
              <a:spcAft>
                <a:spcPts val="0"/>
              </a:spcAft>
              <a:buSzPts val="1400"/>
              <a:buChar char="○"/>
            </a:pPr>
            <a:r>
              <a:rPr lang="en"/>
              <a:t>Typically more accurate</a:t>
            </a:r>
            <a:endParaRPr/>
          </a:p>
          <a:p>
            <a:pPr indent="-317500" lvl="1" marL="914400" rtl="0" algn="l">
              <a:spcBef>
                <a:spcPts val="0"/>
              </a:spcBef>
              <a:spcAft>
                <a:spcPts val="0"/>
              </a:spcAft>
              <a:buSzPts val="1400"/>
              <a:buChar char="○"/>
            </a:pPr>
            <a:r>
              <a:rPr lang="en"/>
              <a:t>Can’t reconstruct faces with fisherfaces</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Steps</a:t>
            </a:r>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Standardize and Center Data</a:t>
            </a:r>
            <a:endParaRPr/>
          </a:p>
          <a:p>
            <a:pPr indent="-342900" lvl="0" marL="457200" rtl="0" algn="l">
              <a:spcBef>
                <a:spcPts val="0"/>
              </a:spcBef>
              <a:spcAft>
                <a:spcPts val="0"/>
              </a:spcAft>
              <a:buSzPts val="1800"/>
              <a:buAutoNum type="arabicParenR"/>
            </a:pPr>
            <a:r>
              <a:rPr lang="en"/>
              <a:t>Eigen Decomposition</a:t>
            </a:r>
            <a:endParaRPr/>
          </a:p>
          <a:p>
            <a:pPr indent="-342900" lvl="0" marL="457200" rtl="0" algn="l">
              <a:spcBef>
                <a:spcPts val="0"/>
              </a:spcBef>
              <a:spcAft>
                <a:spcPts val="0"/>
              </a:spcAft>
              <a:buSzPts val="1800"/>
              <a:buAutoNum type="arabicParenR"/>
            </a:pPr>
            <a:r>
              <a:rPr lang="en"/>
              <a:t>Choose k principal components</a:t>
            </a:r>
            <a:endParaRPr/>
          </a:p>
          <a:p>
            <a:pPr indent="-342900" lvl="0" marL="457200" rtl="0" algn="l">
              <a:spcBef>
                <a:spcPts val="0"/>
              </a:spcBef>
              <a:spcAft>
                <a:spcPts val="0"/>
              </a:spcAft>
              <a:buSzPts val="1800"/>
              <a:buAutoNum type="arabicParenR"/>
            </a:pPr>
            <a:r>
              <a:rPr lang="en"/>
              <a:t>Project Data from principal components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 Face (Standardize)</a:t>
            </a:r>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calculate the average of each column (pixel), then we get the “mean face”</a:t>
            </a:r>
            <a:endParaRPr/>
          </a:p>
          <a:p>
            <a:pPr indent="-342900" lvl="0" marL="457200" rtl="0" algn="l">
              <a:spcBef>
                <a:spcPts val="0"/>
              </a:spcBef>
              <a:spcAft>
                <a:spcPts val="0"/>
              </a:spcAft>
              <a:buSzPts val="1800"/>
              <a:buChar char="●"/>
            </a:pPr>
            <a:r>
              <a:rPr lang="en"/>
              <a:t>This mean face can then be subtracted from each face in the dataset (m times) to get the matrix of differences of faces from the mean face</a:t>
            </a:r>
            <a:endParaRPr/>
          </a:p>
          <a:p>
            <a:pPr indent="-317500" lvl="1" marL="914400" rtl="0" algn="l">
              <a:spcBef>
                <a:spcPts val="0"/>
              </a:spcBef>
              <a:spcAft>
                <a:spcPts val="0"/>
              </a:spcAft>
              <a:buSzPts val="1400"/>
              <a:buChar char="○"/>
            </a:pPr>
            <a:r>
              <a:rPr lang="en"/>
              <a:t>Normal standardization achieves this</a:t>
            </a:r>
            <a:endParaRPr/>
          </a:p>
        </p:txBody>
      </p:sp>
      <p:pic>
        <p:nvPicPr>
          <p:cNvPr id="110" name="Google Shape;110;p17"/>
          <p:cNvPicPr preferRelativeResize="0"/>
          <p:nvPr/>
        </p:nvPicPr>
        <p:blipFill>
          <a:blip r:embed="rId3">
            <a:alphaModFix/>
          </a:blip>
          <a:stretch>
            <a:fillRect/>
          </a:stretch>
        </p:blipFill>
        <p:spPr>
          <a:xfrm>
            <a:off x="6774988" y="2674473"/>
            <a:ext cx="1722075" cy="222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 Matrix and Eigenfaces (Eigendecomposition)</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have a mxn dataset of images subtracted by mean face, then our covariance matrix will be a nxn matrix with the covariance of every feature (pixel) with each other</a:t>
            </a:r>
            <a:endParaRPr/>
          </a:p>
          <a:p>
            <a:pPr indent="-342900" lvl="0" marL="457200" rtl="0" algn="l">
              <a:spcBef>
                <a:spcPts val="0"/>
              </a:spcBef>
              <a:spcAft>
                <a:spcPts val="0"/>
              </a:spcAft>
              <a:buSzPts val="1800"/>
              <a:buChar char="●"/>
            </a:pPr>
            <a:r>
              <a:rPr lang="en"/>
              <a:t>We calculate the eigenvectors and eigenvalues of the covariance matrix</a:t>
            </a:r>
            <a:endParaRPr/>
          </a:p>
          <a:p>
            <a:pPr indent="-317500" lvl="1" marL="914400" rtl="0" algn="l">
              <a:spcBef>
                <a:spcPts val="0"/>
              </a:spcBef>
              <a:spcAft>
                <a:spcPts val="0"/>
              </a:spcAft>
              <a:buSzPts val="1400"/>
              <a:buChar char="○"/>
            </a:pPr>
            <a:r>
              <a:rPr lang="en"/>
              <a:t>Each eigenvector has a corresponding eigenvalue and all of these eigenvectors are called eigenfaces</a:t>
            </a:r>
            <a:endParaRPr/>
          </a:p>
          <a:p>
            <a:pPr indent="-342900" lvl="0" marL="457200" rtl="0" algn="l">
              <a:spcBef>
                <a:spcPts val="0"/>
              </a:spcBef>
              <a:spcAft>
                <a:spcPts val="0"/>
              </a:spcAft>
              <a:buSzPts val="1800"/>
              <a:buChar char="●"/>
            </a:pPr>
            <a:r>
              <a:rPr lang="en"/>
              <a:t>Sort eigenvectors according to eigenvalues in descending order and choose first k eigenvectors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Eigenfaces</a:t>
            </a:r>
            <a:endParaRPr/>
          </a:p>
        </p:txBody>
      </p:sp>
      <p:sp>
        <p:nvSpPr>
          <p:cNvPr id="122" name="Google Shape;122;p19"/>
          <p:cNvSpPr txBox="1"/>
          <p:nvPr>
            <p:ph idx="1" type="body"/>
          </p:nvPr>
        </p:nvSpPr>
        <p:spPr>
          <a:xfrm>
            <a:off x="311700" y="1229875"/>
            <a:ext cx="34914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eigenface is the derived eigenvector</a:t>
            </a:r>
            <a:endParaRPr/>
          </a:p>
          <a:p>
            <a:pPr indent="-342900" lvl="0" marL="457200" rtl="0" algn="l">
              <a:spcBef>
                <a:spcPts val="0"/>
              </a:spcBef>
              <a:spcAft>
                <a:spcPts val="0"/>
              </a:spcAft>
              <a:buSzPts val="1800"/>
              <a:buChar char="●"/>
            </a:pPr>
            <a:r>
              <a:rPr lang="en"/>
              <a:t>For a single image, the mean face subtracted image when applied to the k eigenfaces produces k features of the face</a:t>
            </a:r>
            <a:endParaRPr/>
          </a:p>
          <a:p>
            <a:pPr indent="-342900" lvl="0" marL="457200" rtl="0" algn="l">
              <a:spcBef>
                <a:spcPts val="0"/>
              </a:spcBef>
              <a:spcAft>
                <a:spcPts val="0"/>
              </a:spcAft>
              <a:buSzPts val="1800"/>
              <a:buChar char="●"/>
            </a:pPr>
            <a:r>
              <a:rPr lang="en"/>
              <a:t>The linear combination of the k features approximates the original face</a:t>
            </a:r>
            <a:endParaRPr/>
          </a:p>
        </p:txBody>
      </p:sp>
      <p:pic>
        <p:nvPicPr>
          <p:cNvPr id="123" name="Google Shape;123;p19"/>
          <p:cNvPicPr preferRelativeResize="0"/>
          <p:nvPr/>
        </p:nvPicPr>
        <p:blipFill>
          <a:blip r:embed="rId3">
            <a:alphaModFix/>
          </a:blip>
          <a:stretch>
            <a:fillRect/>
          </a:stretch>
        </p:blipFill>
        <p:spPr>
          <a:xfrm>
            <a:off x="3916550" y="1017800"/>
            <a:ext cx="5036100" cy="23475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Many Eigenfaces To Select?	</a:t>
            </a:r>
            <a:endParaRPr/>
          </a:p>
        </p:txBody>
      </p:sp>
      <p:sp>
        <p:nvSpPr>
          <p:cNvPr id="129" name="Google Shape;12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determine k, we can select the minimum eigenfaces that capture some x% of the variance</a:t>
            </a:r>
            <a:endParaRPr/>
          </a:p>
          <a:p>
            <a:pPr indent="-317500" lvl="1" marL="914400" rtl="0" algn="l">
              <a:spcBef>
                <a:spcPts val="0"/>
              </a:spcBef>
              <a:spcAft>
                <a:spcPts val="0"/>
              </a:spcAft>
              <a:buSzPts val="1400"/>
              <a:buChar char="○"/>
            </a:pPr>
            <a:r>
              <a:rPr lang="en"/>
              <a:t>Ultimately k is arbitrary but if you have a target percent variance, this can be a good method</a:t>
            </a:r>
            <a:endParaRPr/>
          </a:p>
          <a:p>
            <a:pPr indent="-342900" lvl="0" marL="457200" rtl="0" algn="l">
              <a:spcBef>
                <a:spcPts val="0"/>
              </a:spcBef>
              <a:spcAft>
                <a:spcPts val="0"/>
              </a:spcAft>
              <a:buSzPts val="1800"/>
              <a:buChar char="●"/>
            </a:pPr>
            <a:r>
              <a:rPr lang="en"/>
              <a:t>These eigenfaces are also called the principal components of the distribution of faces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Turk and Pentland</a:t>
            </a:r>
            <a:endParaRPr/>
          </a:p>
        </p:txBody>
      </p:sp>
      <p:sp>
        <p:nvSpPr>
          <p:cNvPr id="135" name="Google Shape;13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1A1A1A"/>
                </a:solidFill>
                <a:highlight>
                  <a:srgbClr val="FFFFFF"/>
                </a:highlight>
                <a:latin typeface="Arial"/>
                <a:ea typeface="Arial"/>
                <a:cs typeface="Arial"/>
                <a:sym typeface="Arial"/>
              </a:rPr>
              <a:t>Matthew Turk and Alex Pentland developed this method first in 1991</a:t>
            </a:r>
            <a:endParaRPr sz="1600">
              <a:solidFill>
                <a:srgbClr val="1A1A1A"/>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200">
              <a:solidFill>
                <a:srgbClr val="1A1A1A"/>
              </a:solidFill>
              <a:highlight>
                <a:srgbClr val="FFFFFF"/>
              </a:highlight>
              <a:latin typeface="Arial"/>
              <a:ea typeface="Arial"/>
              <a:cs typeface="Arial"/>
              <a:sym typeface="Arial"/>
            </a:endParaRPr>
          </a:p>
          <a:p>
            <a:pPr indent="0" lvl="0" marL="0" rtl="0" algn="l">
              <a:spcBef>
                <a:spcPts val="1200"/>
              </a:spcBef>
              <a:spcAft>
                <a:spcPts val="1200"/>
              </a:spcAft>
              <a:buNone/>
            </a:pPr>
            <a:r>
              <a:rPr lang="en" sz="1200">
                <a:solidFill>
                  <a:srgbClr val="1A1A1A"/>
                </a:solidFill>
                <a:highlight>
                  <a:srgbClr val="FFFFFF"/>
                </a:highlight>
                <a:latin typeface="Arial"/>
                <a:ea typeface="Arial"/>
                <a:cs typeface="Arial"/>
                <a:sym typeface="Arial"/>
              </a:rPr>
              <a:t>Matthew Turk, Alex Pentland; Eigenfaces for Recognition. </a:t>
            </a:r>
            <a:r>
              <a:rPr i="1" lang="en" sz="1200">
                <a:solidFill>
                  <a:srgbClr val="1A1A1A"/>
                </a:solidFill>
                <a:highlight>
                  <a:srgbClr val="FFFFFF"/>
                </a:highlight>
                <a:latin typeface="Arial"/>
                <a:ea typeface="Arial"/>
                <a:cs typeface="Arial"/>
                <a:sym typeface="Arial"/>
              </a:rPr>
              <a:t>J Cogn Neurosci</a:t>
            </a:r>
            <a:r>
              <a:rPr lang="en" sz="1200">
                <a:solidFill>
                  <a:srgbClr val="1A1A1A"/>
                </a:solidFill>
                <a:highlight>
                  <a:srgbClr val="FFFFFF"/>
                </a:highlight>
                <a:latin typeface="Arial"/>
                <a:ea typeface="Arial"/>
                <a:cs typeface="Arial"/>
                <a:sym typeface="Arial"/>
              </a:rPr>
              <a:t> 1991; 3 (1): 71–86. doi: </a:t>
            </a:r>
            <a:r>
              <a:rPr lang="en" sz="1200">
                <a:solidFill>
                  <a:srgbClr val="6D6E71"/>
                </a:solidFill>
                <a:highlight>
                  <a:srgbClr val="FFFFFF"/>
                </a:highlight>
                <a:uFill>
                  <a:noFill/>
                </a:uFill>
                <a:latin typeface="Arial"/>
                <a:ea typeface="Arial"/>
                <a:cs typeface="Arial"/>
                <a:sym typeface="Arial"/>
                <a:hlinkClick r:id="rId3">
                  <a:extLst>
                    <a:ext uri="{A12FA001-AC4F-418D-AE19-62706E023703}">
                      <ahyp:hlinkClr val="tx"/>
                    </a:ext>
                  </a:extLst>
                </a:hlinkClick>
              </a:rPr>
              <a:t>https://doi.org/10.1162/jocn.1991.3.1.71</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