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322000" y="2396160"/>
            <a:ext cx="1473120" cy="1384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Efetuar a venda do produto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705960" y="1422000"/>
            <a:ext cx="83448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647800" y="436248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1541520" y="1640160"/>
            <a:ext cx="1516680" cy="755280"/>
          </a:xfrm>
          <a:prstGeom prst="curvedConnector2">
            <a:avLst/>
          </a:pr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2238120" y="1742760"/>
            <a:ext cx="1164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3058920" y="3781440"/>
            <a:ext cx="360" cy="580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 rot="10800000">
            <a:off x="1124280" y="1857960"/>
            <a:ext cx="1205640" cy="1236240"/>
          </a:xfrm>
          <a:prstGeom prst="curvedConnector2">
            <a:avLst/>
          </a:pr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726480" y="2529720"/>
            <a:ext cx="1473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valor + formas de pagamento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4737600" y="3976200"/>
            <a:ext cx="3719880" cy="132444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1" strike="noStrike" spc="-1">
                <a:solidFill>
                  <a:srgbClr val="000000"/>
                </a:solidFill>
                <a:latin typeface="Calibri"/>
                <a:ea typeface="DejaVu Sans"/>
              </a:rPr>
              <a:t>Efetuar a venda do produto.</a:t>
            </a:r>
            <a:endParaRPr lang="pt-B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>
                <a:solidFill>
                  <a:srgbClr val="000000"/>
                </a:solidFill>
                <a:latin typeface="Calibri"/>
                <a:ea typeface="DejaVu Sans"/>
              </a:rPr>
              <a:t>Evento:</a:t>
            </a: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Cliente faz pedido do produto.</a:t>
            </a:r>
            <a:endParaRPr lang="pt-B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>
                <a:solidFill>
                  <a:srgbClr val="000000"/>
                </a:solidFill>
                <a:latin typeface="Calibri"/>
                <a:ea typeface="DejaVu Sans"/>
              </a:rPr>
              <a:t>Objetivo: </a:t>
            </a: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Efetuar a venda dos produtos desejados pelo cliente.</a:t>
            </a:r>
            <a:endParaRPr lang="pt-B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>
                <a:solidFill>
                  <a:srgbClr val="000000"/>
                </a:solidFill>
                <a:latin typeface="Calibri"/>
                <a:ea typeface="DejaVu Sans"/>
              </a:rPr>
              <a:t>Trabalhadores envolvidos:</a:t>
            </a:r>
            <a:endParaRPr lang="pt-BR" sz="9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Vendedor.</a:t>
            </a:r>
            <a:endParaRPr lang="pt-BR" sz="9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Verifica disponibilidade e preço do produto.</a:t>
            </a:r>
            <a:endParaRPr lang="pt-BR" sz="9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 não houver disponibilidade, vendedor informa ao cliente que o pedido foi recusado.</a:t>
            </a:r>
            <a:endParaRPr lang="pt-BR" sz="9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Guarda o produto escolhido em pedido.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3795840" y="3088800"/>
            <a:ext cx="2801520" cy="886680"/>
          </a:xfrm>
          <a:prstGeom prst="curvedConnector2">
            <a:avLst/>
          </a:prstGeom>
          <a:noFill/>
          <a:ln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12"/>
          <p:cNvSpPr/>
          <p:nvPr/>
        </p:nvSpPr>
        <p:spPr>
          <a:xfrm>
            <a:off x="4737600" y="4761000"/>
            <a:ext cx="3719880" cy="23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6">
            <a:extLst>
              <a:ext uri="{FF2B5EF4-FFF2-40B4-BE49-F238E27FC236}">
                <a16:creationId xmlns:a16="http://schemas.microsoft.com/office/drawing/2014/main" id="{A3F492B9-C7A2-46D5-8D88-0A6033E3D15D}"/>
              </a:ext>
            </a:extLst>
          </p:cNvPr>
          <p:cNvSpPr/>
          <p:nvPr/>
        </p:nvSpPr>
        <p:spPr>
          <a:xfrm>
            <a:off x="4463100" y="861963"/>
            <a:ext cx="509365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Descrição dos Processos de Negócio 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000000"/>
                </a:solidFill>
                <a:latin typeface="Calibri"/>
              </a:rPr>
              <a:t>Cenário 1: Efetuar venda de um produto</a:t>
            </a: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60255" y="2211125"/>
            <a:ext cx="1532045" cy="1384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Tratar a resposta da operação realizada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6327565" y="4102047"/>
            <a:ext cx="3719880" cy="1475873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Efetuar </a:t>
            </a:r>
            <a:r>
              <a:rPr lang="pt-BR" sz="900" b="1" spc="-1" dirty="0">
                <a:solidFill>
                  <a:srgbClr val="000000"/>
                </a:solidFill>
                <a:latin typeface="Calibri"/>
                <a:ea typeface="DejaVu Sans"/>
              </a:rPr>
              <a:t>troca </a:t>
            </a: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do produto.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Evento: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Provedor do cartão responde a solicitação de crédito/ débito.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Objetivo: 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Receber o pagamento dos produtos a serem trocados.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Trabalhadores envolvidos:</a:t>
            </a:r>
            <a:endParaRPr lang="pt-BR" sz="9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Vendedor.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Verifica os detalhes do cliente.</a:t>
            </a:r>
            <a:endParaRPr lang="pt-BR" sz="900" b="0" strike="noStrike" spc="-1" dirty="0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 não aprovado o vendedor informa ao cliente que o pedido foi recusado.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Guarda os produtos escolhidos com o valor recebido.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Entrega os produtos, nota fiscal e recibo (se houver) ao cliente.</a:t>
            </a:r>
            <a:endParaRPr lang="pt-BR" sz="900" b="0" strike="noStrike" spc="-1" dirty="0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1828800" y="2627194"/>
            <a:ext cx="6659126" cy="1482831"/>
          </a:xfrm>
          <a:prstGeom prst="curvedConnector2">
            <a:avLst/>
          </a:prstGeom>
          <a:noFill/>
          <a:ln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12"/>
          <p:cNvSpPr/>
          <p:nvPr/>
        </p:nvSpPr>
        <p:spPr>
          <a:xfrm>
            <a:off x="4737600" y="4761000"/>
            <a:ext cx="3719880" cy="23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6">
            <a:extLst>
              <a:ext uri="{FF2B5EF4-FFF2-40B4-BE49-F238E27FC236}">
                <a16:creationId xmlns:a16="http://schemas.microsoft.com/office/drawing/2014/main" id="{8BE70652-FE0A-4297-B063-D009E965709E}"/>
              </a:ext>
            </a:extLst>
          </p:cNvPr>
          <p:cNvSpPr/>
          <p:nvPr/>
        </p:nvSpPr>
        <p:spPr>
          <a:xfrm rot="11146790">
            <a:off x="1031552" y="3598320"/>
            <a:ext cx="104001" cy="10234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EE0AE9D-EA8A-4EF0-8615-1825C9DDCE16}"/>
              </a:ext>
            </a:extLst>
          </p:cNvPr>
          <p:cNvSpPr/>
          <p:nvPr/>
        </p:nvSpPr>
        <p:spPr>
          <a:xfrm>
            <a:off x="680830" y="4634836"/>
            <a:ext cx="83448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Provedor do cartão</a:t>
            </a:r>
            <a:endParaRPr lang="pt-BR" sz="1200" b="0" strike="noStrike" spc="-1" dirty="0">
              <a:latin typeface="Arial"/>
            </a:endParaRP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E9161654-76DA-458F-949B-ED0A7B7C01EF}"/>
              </a:ext>
            </a:extLst>
          </p:cNvPr>
          <p:cNvCxnSpPr>
            <a:cxnSpLocks/>
            <a:stCxn id="38" idx="2"/>
            <a:endCxn id="5" idx="1"/>
          </p:cNvCxnSpPr>
          <p:nvPr/>
        </p:nvCxnSpPr>
        <p:spPr>
          <a:xfrm rot="10800000" flipH="1" flipV="1">
            <a:off x="360254" y="2903404"/>
            <a:ext cx="320575" cy="1949231"/>
          </a:xfrm>
          <a:prstGeom prst="bentConnector3">
            <a:avLst>
              <a:gd name="adj1" fmla="val -71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stomShape 8">
            <a:extLst>
              <a:ext uri="{FF2B5EF4-FFF2-40B4-BE49-F238E27FC236}">
                <a16:creationId xmlns:a16="http://schemas.microsoft.com/office/drawing/2014/main" id="{030485D8-81A6-4DC8-B7FD-C8FF2F406D57}"/>
              </a:ext>
            </a:extLst>
          </p:cNvPr>
          <p:cNvSpPr/>
          <p:nvPr/>
        </p:nvSpPr>
        <p:spPr>
          <a:xfrm>
            <a:off x="346057" y="3975480"/>
            <a:ext cx="1788931" cy="2293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 dirty="0">
                <a:latin typeface="Arial"/>
              </a:rPr>
              <a:t>resposta do pagamento</a:t>
            </a:r>
          </a:p>
        </p:txBody>
      </p:sp>
      <p:sp>
        <p:nvSpPr>
          <p:cNvPr id="33" name="CustomShape 6">
            <a:extLst>
              <a:ext uri="{FF2B5EF4-FFF2-40B4-BE49-F238E27FC236}">
                <a16:creationId xmlns:a16="http://schemas.microsoft.com/office/drawing/2014/main" id="{C917C26C-7E8F-4EB8-8C76-B6F6B79063E1}"/>
              </a:ext>
            </a:extLst>
          </p:cNvPr>
          <p:cNvSpPr/>
          <p:nvPr/>
        </p:nvSpPr>
        <p:spPr>
          <a:xfrm>
            <a:off x="6096000" y="814196"/>
            <a:ext cx="509365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Descrição dos Processos de Negócio 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000000"/>
                </a:solidFill>
                <a:latin typeface="Calibri"/>
              </a:rPr>
              <a:t>Cenário 2: Efetuar troca do produto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0" name="CustomShape 2">
            <a:extLst>
              <a:ext uri="{FF2B5EF4-FFF2-40B4-BE49-F238E27FC236}">
                <a16:creationId xmlns:a16="http://schemas.microsoft.com/office/drawing/2014/main" id="{81FFBF39-885C-4432-A63D-5A1BFA943DF4}"/>
              </a:ext>
            </a:extLst>
          </p:cNvPr>
          <p:cNvSpPr/>
          <p:nvPr/>
        </p:nvSpPr>
        <p:spPr>
          <a:xfrm>
            <a:off x="2859910" y="4634836"/>
            <a:ext cx="83448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200" b="0" strike="noStrike" spc="-1" dirty="0">
              <a:latin typeface="Arial"/>
            </a:endParaRP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E6427E73-EC9A-4F06-A894-F81FB6076D83}"/>
              </a:ext>
            </a:extLst>
          </p:cNvPr>
          <p:cNvCxnSpPr>
            <a:stCxn id="38" idx="6"/>
            <a:endCxn id="20" idx="0"/>
          </p:cNvCxnSpPr>
          <p:nvPr/>
        </p:nvCxnSpPr>
        <p:spPr>
          <a:xfrm>
            <a:off x="1892300" y="2903405"/>
            <a:ext cx="1384850" cy="17314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stomShape 8">
            <a:extLst>
              <a:ext uri="{FF2B5EF4-FFF2-40B4-BE49-F238E27FC236}">
                <a16:creationId xmlns:a16="http://schemas.microsoft.com/office/drawing/2014/main" id="{7327BB74-0C7D-46FF-A094-85332AD2A3E6}"/>
              </a:ext>
            </a:extLst>
          </p:cNvPr>
          <p:cNvSpPr/>
          <p:nvPr/>
        </p:nvSpPr>
        <p:spPr>
          <a:xfrm>
            <a:off x="2281682" y="3559941"/>
            <a:ext cx="2033154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spc="-1" dirty="0">
                <a:solidFill>
                  <a:srgbClr val="000000"/>
                </a:solidFill>
                <a:latin typeface="Calibri"/>
                <a:ea typeface="DejaVu Sans"/>
              </a:rPr>
              <a:t>[Transação aceita + novo produto + NF (recibo) | transação recusado]</a:t>
            </a:r>
            <a:endParaRPr lang="pt-BR" sz="900" b="0" strike="noStrike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A8B9BC8-6196-41EB-80EE-FE9C3090BA95}"/>
              </a:ext>
            </a:extLst>
          </p:cNvPr>
          <p:cNvSpPr/>
          <p:nvPr/>
        </p:nvSpPr>
        <p:spPr>
          <a:xfrm>
            <a:off x="3218563" y="1225429"/>
            <a:ext cx="951653" cy="41960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050" b="0" strike="noStrike" spc="-1" dirty="0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1E4CA5D8-3430-49D1-8AF6-1AB865DFBC75}"/>
              </a:ext>
            </a:extLst>
          </p:cNvPr>
          <p:cNvSpPr/>
          <p:nvPr/>
        </p:nvSpPr>
        <p:spPr>
          <a:xfrm>
            <a:off x="1083552" y="1228365"/>
            <a:ext cx="1045219" cy="41960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Comprovante da venda</a:t>
            </a:r>
            <a:endParaRPr lang="pt-BR" sz="105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AC4B1FD6-4B32-4835-A112-B27D68026EEC}"/>
              </a:ext>
            </a:extLst>
          </p:cNvPr>
          <p:cNvSpPr/>
          <p:nvPr/>
        </p:nvSpPr>
        <p:spPr>
          <a:xfrm>
            <a:off x="109087" y="1228365"/>
            <a:ext cx="851081" cy="41960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lang="pt-BR" sz="1050" b="0" strike="noStrike" spc="-1" dirty="0">
              <a:latin typeface="Arial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7383FEB5-CE20-4A78-B8C6-D4AF1CC7BA2C}"/>
              </a:ext>
            </a:extLst>
          </p:cNvPr>
          <p:cNvSpPr/>
          <p:nvPr/>
        </p:nvSpPr>
        <p:spPr>
          <a:xfrm>
            <a:off x="2222862" y="1228364"/>
            <a:ext cx="851081" cy="41960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Produto</a:t>
            </a:r>
            <a:endParaRPr lang="pt-BR" sz="1050" b="0" strike="noStrike" spc="-1" dirty="0">
              <a:latin typeface="Arial"/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C4B5B6B-EEC2-4526-BEBB-FD48CEEBCC31}"/>
              </a:ext>
            </a:extLst>
          </p:cNvPr>
          <p:cNvCxnSpPr/>
          <p:nvPr/>
        </p:nvCxnSpPr>
        <p:spPr>
          <a:xfrm>
            <a:off x="525439" y="1645035"/>
            <a:ext cx="225188" cy="647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4F89478B-6BC2-436D-91E3-CE6904985C1B}"/>
              </a:ext>
            </a:extLst>
          </p:cNvPr>
          <p:cNvCxnSpPr>
            <a:cxnSpLocks/>
          </p:cNvCxnSpPr>
          <p:nvPr/>
        </p:nvCxnSpPr>
        <p:spPr>
          <a:xfrm flipV="1">
            <a:off x="1428561" y="1640934"/>
            <a:ext cx="129070" cy="60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C779FBF2-9CFB-4547-8CA6-CCD1F1402DF2}"/>
              </a:ext>
            </a:extLst>
          </p:cNvPr>
          <p:cNvCxnSpPr>
            <a:cxnSpLocks/>
            <a:endCxn id="38" idx="7"/>
          </p:cNvCxnSpPr>
          <p:nvPr/>
        </p:nvCxnSpPr>
        <p:spPr>
          <a:xfrm flipH="1">
            <a:off x="1667937" y="1646561"/>
            <a:ext cx="962068" cy="767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E0CB3120-CC4C-47CC-8DB4-C0CB00AD1E65}"/>
              </a:ext>
            </a:extLst>
          </p:cNvPr>
          <p:cNvCxnSpPr/>
          <p:nvPr/>
        </p:nvCxnSpPr>
        <p:spPr>
          <a:xfrm flipH="1">
            <a:off x="1828800" y="1647971"/>
            <a:ext cx="1865589" cy="89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23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322000" y="2396160"/>
            <a:ext cx="1473120" cy="1384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Receber o pagamento em dinheiro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05960" y="1422000"/>
            <a:ext cx="83448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1963800" y="436248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2238120" y="1742760"/>
            <a:ext cx="1361880" cy="22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produto + (troco) + NF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726480" y="2529720"/>
            <a:ext cx="1473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pagamento em dinheiro + detalhes do cliente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56" name="CustomShape 7"/>
          <p:cNvSpPr/>
          <p:nvPr/>
        </p:nvSpPr>
        <p:spPr>
          <a:xfrm>
            <a:off x="6000120" y="3976200"/>
            <a:ext cx="3719880" cy="1752872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Receber o pagamento em dinheiro.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Evento: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Cliente efetua o pagamento em dinheiro.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Objetivo: 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Receber o pagamento dos produtos desejados pelo cliente.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Trabalhadores envolvidos:</a:t>
            </a:r>
            <a:endParaRPr lang="pt-BR" sz="9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Vendedor.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Verifica valor recebido e os detalhes do cliente.</a:t>
            </a:r>
            <a:endParaRPr lang="pt-BR" sz="900" b="0" strike="noStrike" spc="-1" dirty="0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 a quantia for insuficiente, o vendedor informa ao cliente que o pedido foi recusado.</a:t>
            </a:r>
            <a:endParaRPr lang="pt-BR" sz="900" b="0" strike="noStrike" spc="-1" dirty="0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 o cliente não possui cadastro, o vendedor ira cadastrar o cliente no deposito de dados “cliente”.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Guarda os produtos escolhidos com o valor recebido.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Entrega os produtos, nota fiscal e troco (se houver) ao cliente.</a:t>
            </a:r>
            <a:endParaRPr lang="pt-BR" sz="900" b="0" strike="noStrike" spc="-1" dirty="0">
              <a:latin typeface="Arial"/>
            </a:endParaRPr>
          </a:p>
        </p:txBody>
      </p:sp>
      <p:sp>
        <p:nvSpPr>
          <p:cNvPr id="57" name="CustomShape 8"/>
          <p:cNvSpPr/>
          <p:nvPr/>
        </p:nvSpPr>
        <p:spPr>
          <a:xfrm>
            <a:off x="3795840" y="3088800"/>
            <a:ext cx="2801520" cy="886680"/>
          </a:xfrm>
          <a:prstGeom prst="curvedConnector2">
            <a:avLst/>
          </a:prstGeom>
          <a:noFill/>
          <a:ln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" name="CustomShape 9"/>
          <p:cNvSpPr/>
          <p:nvPr/>
        </p:nvSpPr>
        <p:spPr>
          <a:xfrm>
            <a:off x="4737600" y="4761000"/>
            <a:ext cx="3719880" cy="23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10"/>
          <p:cNvSpPr/>
          <p:nvPr/>
        </p:nvSpPr>
        <p:spPr>
          <a:xfrm>
            <a:off x="762480" y="4356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lang="pt-BR" sz="1050" b="0" strike="noStrike" spc="-1">
              <a:latin typeface="Arial"/>
            </a:endParaRPr>
          </a:p>
        </p:txBody>
      </p:sp>
      <p:cxnSp>
        <p:nvCxnSpPr>
          <p:cNvPr id="60" name="Line 11"/>
          <p:cNvCxnSpPr>
            <a:stCxn id="51" idx="2"/>
            <a:endCxn id="50" idx="1"/>
          </p:cNvCxnSpPr>
          <p:nvPr/>
        </p:nvCxnSpPr>
        <p:spPr>
          <a:xfrm>
            <a:off x="1123200" y="1857600"/>
            <a:ext cx="1199160" cy="1231200"/>
          </a:xfrm>
          <a:prstGeom prst="curvedConnector3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cxnSp>
        <p:nvCxnSpPr>
          <p:cNvPr id="61" name="Line 12"/>
          <p:cNvCxnSpPr>
            <a:stCxn id="50" idx="0"/>
            <a:endCxn id="51" idx="3"/>
          </p:cNvCxnSpPr>
          <p:nvPr/>
        </p:nvCxnSpPr>
        <p:spPr>
          <a:xfrm flipH="1" flipV="1">
            <a:off x="1540440" y="1639800"/>
            <a:ext cx="1518480" cy="756720"/>
          </a:xfrm>
          <a:prstGeom prst="curvedConnector3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sp>
        <p:nvSpPr>
          <p:cNvPr id="62" name="CustomShape 13"/>
          <p:cNvSpPr/>
          <p:nvPr/>
        </p:nvSpPr>
        <p:spPr>
          <a:xfrm>
            <a:off x="3138480" y="4356000"/>
            <a:ext cx="100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Lançamento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63" name="CustomShape 14"/>
          <p:cNvSpPr/>
          <p:nvPr/>
        </p:nvSpPr>
        <p:spPr>
          <a:xfrm>
            <a:off x="4470480" y="4356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Produto</a:t>
            </a:r>
            <a:endParaRPr lang="pt-BR" sz="1050" b="0" strike="noStrike" spc="-1">
              <a:latin typeface="Arial"/>
            </a:endParaRPr>
          </a:p>
        </p:txBody>
      </p:sp>
      <p:cxnSp>
        <p:nvCxnSpPr>
          <p:cNvPr id="64" name="Line 15"/>
          <p:cNvCxnSpPr>
            <a:endCxn id="59" idx="0"/>
          </p:cNvCxnSpPr>
          <p:nvPr/>
        </p:nvCxnSpPr>
        <p:spPr>
          <a:xfrm flipH="1">
            <a:off x="1173240" y="3550320"/>
            <a:ext cx="1240200" cy="80604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cxnSp>
        <p:nvCxnSpPr>
          <p:cNvPr id="65" name="Line 16"/>
          <p:cNvCxnSpPr>
            <a:endCxn id="52" idx="0"/>
          </p:cNvCxnSpPr>
          <p:nvPr/>
        </p:nvCxnSpPr>
        <p:spPr>
          <a:xfrm flipH="1">
            <a:off x="2374560" y="3825360"/>
            <a:ext cx="451440" cy="53748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cxnSp>
        <p:nvCxnSpPr>
          <p:cNvPr id="66" name="Line 17"/>
          <p:cNvCxnSpPr>
            <a:endCxn id="62" idx="0"/>
          </p:cNvCxnSpPr>
          <p:nvPr/>
        </p:nvCxnSpPr>
        <p:spPr>
          <a:xfrm>
            <a:off x="3418560" y="3762000"/>
            <a:ext cx="221040" cy="59436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cxnSp>
        <p:nvCxnSpPr>
          <p:cNvPr id="67" name="Line 18"/>
          <p:cNvCxnSpPr>
            <a:endCxn id="63" idx="0"/>
          </p:cNvCxnSpPr>
          <p:nvPr/>
        </p:nvCxnSpPr>
        <p:spPr>
          <a:xfrm>
            <a:off x="3651120" y="3592440"/>
            <a:ext cx="1230480" cy="76392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sp>
        <p:nvSpPr>
          <p:cNvPr id="2" name="CustomShape 6">
            <a:extLst>
              <a:ext uri="{FF2B5EF4-FFF2-40B4-BE49-F238E27FC236}">
                <a16:creationId xmlns:a16="http://schemas.microsoft.com/office/drawing/2014/main" id="{1EE0A93F-EA72-4BDA-AEB0-E8EAA3C7155F}"/>
              </a:ext>
            </a:extLst>
          </p:cNvPr>
          <p:cNvSpPr/>
          <p:nvPr/>
        </p:nvSpPr>
        <p:spPr>
          <a:xfrm>
            <a:off x="4463100" y="861963"/>
            <a:ext cx="509365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Descrição dos Processos de Negócio 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000000"/>
                </a:solidFill>
                <a:latin typeface="Calibri"/>
              </a:rPr>
              <a:t>Cenário 1: Efetuar venda de um produto</a:t>
            </a: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800000" y="2648160"/>
            <a:ext cx="1473120" cy="1384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Receber o pagamento em cartão de credito/ débito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705960" y="1422000"/>
            <a:ext cx="83448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1800000" y="5040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71" name="CustomShape 4"/>
          <p:cNvSpPr/>
          <p:nvPr/>
        </p:nvSpPr>
        <p:spPr>
          <a:xfrm>
            <a:off x="686880" y="2335320"/>
            <a:ext cx="1473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cartão de crédito/ débito + senha + detalhes do cliente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73" name="CustomShape 6"/>
          <p:cNvSpPr/>
          <p:nvPr/>
        </p:nvSpPr>
        <p:spPr>
          <a:xfrm>
            <a:off x="6648120" y="3976200"/>
            <a:ext cx="3719880" cy="1475873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Receber o pagamento em cartão de crédito/débito.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Evento: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Cliente efetua o pagamento em cartão de crédito/ débito.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Objetivo: 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Receber o pagamento dos produtos desejados pelo cliente.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Trabalhadores envolvidos:</a:t>
            </a:r>
            <a:endParaRPr lang="pt-BR" sz="9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Vendedor.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Verifica os detalhes do cliente.</a:t>
            </a:r>
            <a:endParaRPr lang="pt-BR" sz="900" b="0" strike="noStrike" spc="-1" dirty="0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 o cliente não possui cadastro, o vendedor irá cadastrar o cliente no deposito de dados “cliente”.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Solicita aprovação de debito a entidade externa provedor do cartão.</a:t>
            </a:r>
            <a:endParaRPr lang="pt-BR" sz="900" b="0" strike="noStrike" spc="-1" dirty="0">
              <a:latin typeface="Arial"/>
            </a:endParaRPr>
          </a:p>
        </p:txBody>
      </p:sp>
      <p:sp>
        <p:nvSpPr>
          <p:cNvPr id="74" name="CustomShape 7"/>
          <p:cNvSpPr/>
          <p:nvPr/>
        </p:nvSpPr>
        <p:spPr>
          <a:xfrm>
            <a:off x="3273120" y="3420000"/>
            <a:ext cx="5006880" cy="555480"/>
          </a:xfrm>
          <a:prstGeom prst="curvedConnector2">
            <a:avLst/>
          </a:prstGeom>
          <a:noFill/>
          <a:ln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5" name="CustomShape 8"/>
          <p:cNvSpPr/>
          <p:nvPr/>
        </p:nvSpPr>
        <p:spPr>
          <a:xfrm>
            <a:off x="4737600" y="4761000"/>
            <a:ext cx="3719880" cy="23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9"/>
          <p:cNvSpPr/>
          <p:nvPr/>
        </p:nvSpPr>
        <p:spPr>
          <a:xfrm>
            <a:off x="798480" y="5040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lang="pt-BR" sz="1050" b="0" strike="noStrike" spc="-1">
              <a:latin typeface="Arial"/>
            </a:endParaRPr>
          </a:p>
        </p:txBody>
      </p:sp>
      <p:cxnSp>
        <p:nvCxnSpPr>
          <p:cNvPr id="77" name="Line 10"/>
          <p:cNvCxnSpPr>
            <a:stCxn id="69" idx="2"/>
            <a:endCxn id="68" idx="1"/>
          </p:cNvCxnSpPr>
          <p:nvPr/>
        </p:nvCxnSpPr>
        <p:spPr>
          <a:xfrm>
            <a:off x="1123200" y="1857600"/>
            <a:ext cx="677160" cy="1483200"/>
          </a:xfrm>
          <a:prstGeom prst="curvedConnector3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cxnSp>
        <p:nvCxnSpPr>
          <p:cNvPr id="78" name="Line 11"/>
          <p:cNvCxnSpPr>
            <a:cxnSpLocks/>
            <a:stCxn id="68" idx="3"/>
            <a:endCxn id="76" idx="0"/>
          </p:cNvCxnSpPr>
          <p:nvPr/>
        </p:nvCxnSpPr>
        <p:spPr>
          <a:xfrm flipH="1">
            <a:off x="1209240" y="3829956"/>
            <a:ext cx="806493" cy="1210044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cxnSp>
        <p:nvCxnSpPr>
          <p:cNvPr id="79" name="Line 12"/>
          <p:cNvCxnSpPr>
            <a:endCxn id="70" idx="0"/>
          </p:cNvCxnSpPr>
          <p:nvPr/>
        </p:nvCxnSpPr>
        <p:spPr>
          <a:xfrm flipH="1">
            <a:off x="2210760" y="4074480"/>
            <a:ext cx="149760" cy="96588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sp>
        <p:nvSpPr>
          <p:cNvPr id="80" name="CustomShape 13"/>
          <p:cNvSpPr/>
          <p:nvPr/>
        </p:nvSpPr>
        <p:spPr>
          <a:xfrm>
            <a:off x="3852000" y="1432080"/>
            <a:ext cx="154800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Provedor do cartão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81" name="CustomShape 14"/>
          <p:cNvSpPr/>
          <p:nvPr/>
        </p:nvSpPr>
        <p:spPr>
          <a:xfrm>
            <a:off x="3060000" y="2160000"/>
            <a:ext cx="1473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solicitação de débito para a compra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82" name="Line 15"/>
          <p:cNvSpPr/>
          <p:nvPr/>
        </p:nvSpPr>
        <p:spPr>
          <a:xfrm flipV="1">
            <a:off x="3060000" y="1867680"/>
            <a:ext cx="1440000" cy="101232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6">
            <a:extLst>
              <a:ext uri="{FF2B5EF4-FFF2-40B4-BE49-F238E27FC236}">
                <a16:creationId xmlns:a16="http://schemas.microsoft.com/office/drawing/2014/main" id="{4685F1FA-CA61-449E-98BB-6BC2BB46CC30}"/>
              </a:ext>
            </a:extLst>
          </p:cNvPr>
          <p:cNvSpPr/>
          <p:nvPr/>
        </p:nvSpPr>
        <p:spPr>
          <a:xfrm>
            <a:off x="6192000" y="924975"/>
            <a:ext cx="509365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Descrição dos Processos de Negócio 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000000"/>
                </a:solidFill>
                <a:latin typeface="Calibri"/>
              </a:rPr>
              <a:t>Cenário 1: Efetuar venda de um produto</a:t>
            </a: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05960" y="1422000"/>
            <a:ext cx="83448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800000" y="5040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6648120" y="3976200"/>
            <a:ext cx="3719880" cy="146196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Tratar resposta da operação realizada.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Evento: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Provedor do cartão responde a solicitação de crédito/ débito.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Objetivo: 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Receber o pagamento dos produtos desejados pelo cliente.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Trabalhadores envolvidos:</a:t>
            </a:r>
            <a:endParaRPr lang="pt-BR" sz="9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Vendedor.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Verifica os detalhes do cliente.</a:t>
            </a:r>
            <a:endParaRPr lang="pt-BR" sz="900" b="0" strike="noStrike" spc="-1" dirty="0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 não aprovado o vendedor informa ao cliente que o pedido foi recusado.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Guarda os produtos escolhidos com o valor recebido.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Entrega os produtos, nota fiscal e recibo (se houver) ao cliente.</a:t>
            </a:r>
            <a:endParaRPr lang="pt-BR" sz="900" b="0" strike="noStrike" spc="-1" dirty="0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5577120" y="3420000"/>
            <a:ext cx="2702880" cy="555480"/>
          </a:xfrm>
          <a:prstGeom prst="curvedConnector2">
            <a:avLst/>
          </a:prstGeom>
          <a:noFill/>
          <a:ln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" name="CustomShape 6"/>
          <p:cNvSpPr/>
          <p:nvPr/>
        </p:nvSpPr>
        <p:spPr>
          <a:xfrm>
            <a:off x="4737600" y="4761000"/>
            <a:ext cx="3719880" cy="23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7"/>
          <p:cNvSpPr/>
          <p:nvPr/>
        </p:nvSpPr>
        <p:spPr>
          <a:xfrm>
            <a:off x="798480" y="5040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90" name="CustomShape 8"/>
          <p:cNvSpPr/>
          <p:nvPr/>
        </p:nvSpPr>
        <p:spPr>
          <a:xfrm>
            <a:off x="2778480" y="5040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Produto</a:t>
            </a:r>
            <a:endParaRPr lang="pt-BR" sz="1050" b="0" strike="noStrike" spc="-1">
              <a:latin typeface="Arial"/>
            </a:endParaRPr>
          </a:p>
        </p:txBody>
      </p:sp>
      <p:cxnSp>
        <p:nvCxnSpPr>
          <p:cNvPr id="91" name="Line 9"/>
          <p:cNvCxnSpPr>
            <a:cxnSpLocks/>
            <a:endCxn id="90" idx="0"/>
          </p:cNvCxnSpPr>
          <p:nvPr/>
        </p:nvCxnSpPr>
        <p:spPr>
          <a:xfrm flipH="1">
            <a:off x="3189240" y="3975480"/>
            <a:ext cx="1270980" cy="106452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sp>
        <p:nvSpPr>
          <p:cNvPr id="92" name="CustomShape 10"/>
          <p:cNvSpPr/>
          <p:nvPr/>
        </p:nvSpPr>
        <p:spPr>
          <a:xfrm>
            <a:off x="3852000" y="1432080"/>
            <a:ext cx="154800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Provedor do cartão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93" name="CustomShape 11"/>
          <p:cNvSpPr/>
          <p:nvPr/>
        </p:nvSpPr>
        <p:spPr>
          <a:xfrm>
            <a:off x="4104000" y="2662920"/>
            <a:ext cx="1473120" cy="1384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Tratar resposta da operação realizada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94" name="CustomShape 12"/>
          <p:cNvSpPr/>
          <p:nvPr/>
        </p:nvSpPr>
        <p:spPr>
          <a:xfrm>
            <a:off x="3780000" y="5040000"/>
            <a:ext cx="14731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Comprovante da Venda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95" name="Line 13"/>
          <p:cNvSpPr/>
          <p:nvPr/>
        </p:nvSpPr>
        <p:spPr>
          <a:xfrm>
            <a:off x="4680000" y="1867680"/>
            <a:ext cx="180000" cy="79524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14"/>
          <p:cNvSpPr/>
          <p:nvPr/>
        </p:nvSpPr>
        <p:spPr>
          <a:xfrm>
            <a:off x="4533120" y="2155320"/>
            <a:ext cx="1473120" cy="22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resposta do pagamento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97" name="Line 15"/>
          <p:cNvSpPr/>
          <p:nvPr/>
        </p:nvSpPr>
        <p:spPr>
          <a:xfrm flipV="1">
            <a:off x="2360160" y="3737499"/>
            <a:ext cx="1823400" cy="1302501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16"/>
          <p:cNvSpPr/>
          <p:nvPr/>
        </p:nvSpPr>
        <p:spPr>
          <a:xfrm flipH="1">
            <a:off x="4508640" y="4047480"/>
            <a:ext cx="351360" cy="99252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99" name="Line 17"/>
          <p:cNvCxnSpPr>
            <a:cxnSpLocks/>
            <a:stCxn id="89" idx="0"/>
          </p:cNvCxnSpPr>
          <p:nvPr/>
        </p:nvCxnSpPr>
        <p:spPr>
          <a:xfrm flipV="1">
            <a:off x="1209240" y="3502441"/>
            <a:ext cx="2846340" cy="1537559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cxnSp>
        <p:nvCxnSpPr>
          <p:cNvPr id="100" name="Line 18"/>
          <p:cNvCxnSpPr>
            <a:stCxn id="93" idx="1"/>
            <a:endCxn id="83" idx="3"/>
          </p:cNvCxnSpPr>
          <p:nvPr/>
        </p:nvCxnSpPr>
        <p:spPr>
          <a:xfrm flipH="1" flipV="1">
            <a:off x="1540440" y="1639800"/>
            <a:ext cx="2563920" cy="1715760"/>
          </a:xfrm>
          <a:prstGeom prst="curvedConnector3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sp>
        <p:nvSpPr>
          <p:cNvPr id="101" name="CustomShape 19"/>
          <p:cNvSpPr/>
          <p:nvPr/>
        </p:nvSpPr>
        <p:spPr>
          <a:xfrm>
            <a:off x="1980000" y="1615320"/>
            <a:ext cx="1473120" cy="50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transação aceita + produtos + NF + (recibo) | transação recusada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2" name="CustomShape 6">
            <a:extLst>
              <a:ext uri="{FF2B5EF4-FFF2-40B4-BE49-F238E27FC236}">
                <a16:creationId xmlns:a16="http://schemas.microsoft.com/office/drawing/2014/main" id="{DEE4F9C4-0030-4BA6-A2C1-DBAE084746B7}"/>
              </a:ext>
            </a:extLst>
          </p:cNvPr>
          <p:cNvSpPr/>
          <p:nvPr/>
        </p:nvSpPr>
        <p:spPr>
          <a:xfrm>
            <a:off x="6220878" y="837883"/>
            <a:ext cx="509365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Descrição dos Processos de Negócio 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000000"/>
                </a:solidFill>
                <a:latin typeface="Calibri"/>
              </a:rPr>
              <a:t>Cenário 1: Efetuar venda de um produto</a:t>
            </a: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322000" y="2396160"/>
            <a:ext cx="1473120" cy="1384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Verificar histórico do pedido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705960" y="1422000"/>
            <a:ext cx="83448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1541520" y="1640160"/>
            <a:ext cx="1516680" cy="755280"/>
          </a:xfrm>
          <a:prstGeom prst="curvedConnector2">
            <a:avLst/>
          </a:pr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1957681" y="1742911"/>
            <a:ext cx="1473120" cy="2293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spc="-1" dirty="0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olicita troca do produto</a:t>
            </a:r>
            <a:endParaRPr lang="pt-BR" sz="900" b="0" strike="noStrike" spc="-1" dirty="0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 rot="10800000">
            <a:off x="1124280" y="1857960"/>
            <a:ext cx="1205640" cy="1236240"/>
          </a:xfrm>
          <a:prstGeom prst="curvedConnector2">
            <a:avLst/>
          </a:pr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726480" y="2529720"/>
            <a:ext cx="147312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spc="-1" dirty="0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olicita produto a ser trocado</a:t>
            </a:r>
            <a:endParaRPr lang="pt-BR" sz="900" b="0" strike="noStrike" spc="-1" dirty="0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4737600" y="3976200"/>
            <a:ext cx="3719880" cy="1752872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Efetuar </a:t>
            </a:r>
            <a:r>
              <a:rPr lang="pt-BR" sz="900" b="1" spc="-1" dirty="0">
                <a:solidFill>
                  <a:srgbClr val="000000"/>
                </a:solidFill>
                <a:latin typeface="Calibri"/>
                <a:ea typeface="DejaVu Sans"/>
              </a:rPr>
              <a:t>troca </a:t>
            </a: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do produto.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Evento: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Cliente deseja realizar a troca do produto.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Objetivo: 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Efetuar a troca de um produto comprado pelo cliente.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Trabalhadores envolvidos:</a:t>
            </a:r>
            <a:endParaRPr lang="pt-BR" sz="9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Vendedor.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Verifica o comprovante da venda afim de validar se o pedido é passível de troca.</a:t>
            </a:r>
            <a:endParaRPr lang="pt-BR" sz="9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 </a:t>
            </a:r>
            <a:r>
              <a:rPr lang="pt-BR" sz="900" spc="-1" dirty="0">
                <a:solidFill>
                  <a:srgbClr val="000000"/>
                </a:solidFill>
                <a:latin typeface="Calibri"/>
                <a:ea typeface="DejaVu Sans"/>
              </a:rPr>
              <a:t>for constatado que o produto foi comprado a mais de 30 dias,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será informado ao cliente que não será possível efetuar a troca do pedido pelo prazo de troca já ter sido encerrado.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Após o comprovante de venda validado, solicita a entrega do produto a ser trocado.</a:t>
            </a:r>
            <a:endParaRPr lang="pt-BR" sz="900" b="0" strike="noStrike" spc="-1" dirty="0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3795840" y="3088800"/>
            <a:ext cx="2801520" cy="886680"/>
          </a:xfrm>
          <a:prstGeom prst="curvedConnector2">
            <a:avLst/>
          </a:prstGeom>
          <a:noFill/>
          <a:ln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12"/>
          <p:cNvSpPr/>
          <p:nvPr/>
        </p:nvSpPr>
        <p:spPr>
          <a:xfrm>
            <a:off x="4737600" y="4761000"/>
            <a:ext cx="3719880" cy="23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BF67ABDD-2B82-432C-98B1-B2BDCF8CD1E2}"/>
              </a:ext>
            </a:extLst>
          </p:cNvPr>
          <p:cNvSpPr/>
          <p:nvPr/>
        </p:nvSpPr>
        <p:spPr>
          <a:xfrm>
            <a:off x="2442296" y="4293360"/>
            <a:ext cx="1525082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105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Comprovante da venda</a:t>
            </a:r>
            <a:endParaRPr lang="pt-BR" sz="1050" b="0" strike="noStrike" spc="-1" dirty="0">
              <a:latin typeface="Arial"/>
            </a:endParaRPr>
          </a:p>
        </p:txBody>
      </p:sp>
      <p:sp>
        <p:nvSpPr>
          <p:cNvPr id="4" name="CustomShape 6">
            <a:extLst>
              <a:ext uri="{FF2B5EF4-FFF2-40B4-BE49-F238E27FC236}">
                <a16:creationId xmlns:a16="http://schemas.microsoft.com/office/drawing/2014/main" id="{8BE70652-FE0A-4297-B063-D009E965709E}"/>
              </a:ext>
            </a:extLst>
          </p:cNvPr>
          <p:cNvSpPr/>
          <p:nvPr/>
        </p:nvSpPr>
        <p:spPr>
          <a:xfrm>
            <a:off x="3058200" y="3780720"/>
            <a:ext cx="45719" cy="5126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6">
            <a:extLst>
              <a:ext uri="{FF2B5EF4-FFF2-40B4-BE49-F238E27FC236}">
                <a16:creationId xmlns:a16="http://schemas.microsoft.com/office/drawing/2014/main" id="{CEA555CE-C704-4F85-A44C-5615A54535B8}"/>
              </a:ext>
            </a:extLst>
          </p:cNvPr>
          <p:cNvSpPr/>
          <p:nvPr/>
        </p:nvSpPr>
        <p:spPr>
          <a:xfrm>
            <a:off x="4463100" y="861963"/>
            <a:ext cx="509365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Descrição dos Processos de Negócio 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000000"/>
                </a:solidFill>
                <a:latin typeface="Calibri"/>
              </a:rPr>
              <a:t>Cenário 2: Efetuar troca do produto</a:t>
            </a: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322000" y="2396160"/>
            <a:ext cx="1472760" cy="13842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Receber produto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705960" y="1422000"/>
            <a:ext cx="834120" cy="43524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647800" y="4362480"/>
            <a:ext cx="821160" cy="35964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Produto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1541520" y="1640160"/>
            <a:ext cx="1516320" cy="754920"/>
          </a:xfrm>
          <a:prstGeom prst="curvedConnector2">
            <a:avLst/>
          </a:pr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2238120" y="1742760"/>
            <a:ext cx="116424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produto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3058920" y="3781440"/>
            <a:ext cx="360" cy="579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 rot="10800000">
            <a:off x="1124640" y="1857960"/>
            <a:ext cx="1205280" cy="1235880"/>
          </a:xfrm>
          <a:prstGeom prst="curvedConnector2">
            <a:avLst/>
          </a:pr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726480" y="2529720"/>
            <a:ext cx="1472760" cy="22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Solicitação de novo produto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4737600" y="3976200"/>
            <a:ext cx="3719520" cy="118764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Efetuar troca do produto.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Evento: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Cliente faz pedido de troca do produto.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Objetivo: 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Efetuar a troca dos produtos desejados pelo cliente.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Trabalhadores envolvidos:</a:t>
            </a:r>
            <a:endParaRPr lang="pt-BR" sz="900" b="0" strike="noStrike" spc="-1" dirty="0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Vendedor.</a:t>
            </a:r>
            <a:endParaRPr lang="pt-BR" sz="9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Recebe o produto devolvido.</a:t>
            </a:r>
            <a:endParaRPr lang="pt-BR" sz="9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Solicita a escolha de um novo produto.</a:t>
            </a:r>
            <a:endParaRPr lang="pt-BR" sz="9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Guarda o produto devolvido em produto.</a:t>
            </a:r>
            <a:endParaRPr lang="pt-BR" sz="900" b="0" strike="noStrike" spc="-1" dirty="0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3795840" y="3088800"/>
            <a:ext cx="2801160" cy="886320"/>
          </a:xfrm>
          <a:prstGeom prst="curvedConnector2">
            <a:avLst/>
          </a:prstGeom>
          <a:noFill/>
          <a:ln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12"/>
          <p:cNvSpPr/>
          <p:nvPr/>
        </p:nvSpPr>
        <p:spPr>
          <a:xfrm>
            <a:off x="4737600" y="4761000"/>
            <a:ext cx="3719520" cy="22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6">
            <a:extLst>
              <a:ext uri="{FF2B5EF4-FFF2-40B4-BE49-F238E27FC236}">
                <a16:creationId xmlns:a16="http://schemas.microsoft.com/office/drawing/2014/main" id="{EA2FD779-57DE-4DB1-B07E-3597AD956D70}"/>
              </a:ext>
            </a:extLst>
          </p:cNvPr>
          <p:cNvSpPr/>
          <p:nvPr/>
        </p:nvSpPr>
        <p:spPr>
          <a:xfrm>
            <a:off x="4463100" y="861963"/>
            <a:ext cx="509365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Descrição dos Processos de Negócio 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000000"/>
                </a:solidFill>
                <a:latin typeface="Calibri"/>
              </a:rPr>
              <a:t>Cenário 2: Efetuar troca do produto</a:t>
            </a: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322000" y="2396160"/>
            <a:ext cx="1472760" cy="13842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Efetuar a troca do produto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05960" y="1422000"/>
            <a:ext cx="834120" cy="43524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3240000" y="4356000"/>
            <a:ext cx="821160" cy="35964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1878120" y="1857600"/>
            <a:ext cx="2261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[novo produto + NF | solicitação da diferença do valor + forma de pagamento]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900000" y="2395800"/>
            <a:ext cx="1472760" cy="22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Produto escolhido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4463100" y="861963"/>
            <a:ext cx="509365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Descrição dos Processos de Negócio 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000000"/>
                </a:solidFill>
                <a:latin typeface="Calibri"/>
              </a:rPr>
              <a:t>Cenário 2: Efetuar troca do produto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56" name="CustomShape 7"/>
          <p:cNvSpPr/>
          <p:nvPr/>
        </p:nvSpPr>
        <p:spPr>
          <a:xfrm>
            <a:off x="6000120" y="3976200"/>
            <a:ext cx="3719520" cy="242208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Efetuar a troca do produto.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Evento: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Cliente escolhe novo produto.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Objetivo: 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Efetuar a troca dos produtos desejados pelo cliente.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Trabalhadores envolvidos:</a:t>
            </a:r>
            <a:endParaRPr lang="pt-BR" sz="900" b="0" strike="noStrike" spc="-1" dirty="0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Vendedor.</a:t>
            </a:r>
            <a:endParaRPr lang="pt-BR" sz="9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Verifica a disponibilidade do produtos.</a:t>
            </a:r>
            <a:endParaRPr lang="pt-BR" sz="900" b="0" strike="noStrike" spc="-1" dirty="0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 não houve disponibilidade informa ao cliente que o produto escolhido não está disponível.</a:t>
            </a:r>
            <a:endParaRPr lang="pt-BR" sz="9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Consulta as informações do cliente.</a:t>
            </a:r>
            <a:endParaRPr lang="pt-BR" sz="9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Cria um novo pedido com o(s) produto(s) escolhido(s).</a:t>
            </a:r>
            <a:endParaRPr lang="pt-BR" sz="900" b="0" strike="noStrike" spc="-1" dirty="0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 o valor do pedido for inferior ao do produto trocado, informar o cliente que o pedido deve ter valor igual ou superior ao produto devolvido.</a:t>
            </a:r>
            <a:endParaRPr lang="pt-BR" sz="900" b="0" strike="noStrike" spc="-1" dirty="0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 o valor do novo pedido for superior, solicitar ao cliente o valor da diferença e a forma de pagamento.</a:t>
            </a:r>
            <a:endParaRPr lang="pt-BR" sz="9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Guarda o(s) produto(s) escolhido(s) com o recebido.</a:t>
            </a:r>
            <a:endParaRPr lang="pt-BR" sz="9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Entrega o(s) produto(s) e nota fiscal ao cliente</a:t>
            </a:r>
            <a:endParaRPr lang="pt-BR" sz="900" b="0" strike="noStrike" spc="-1" dirty="0">
              <a:latin typeface="Arial"/>
            </a:endParaRPr>
          </a:p>
        </p:txBody>
      </p:sp>
      <p:sp>
        <p:nvSpPr>
          <p:cNvPr id="57" name="CustomShape 8"/>
          <p:cNvSpPr/>
          <p:nvPr/>
        </p:nvSpPr>
        <p:spPr>
          <a:xfrm>
            <a:off x="3795840" y="3088800"/>
            <a:ext cx="2801160" cy="886320"/>
          </a:xfrm>
          <a:prstGeom prst="curvedConnector2">
            <a:avLst/>
          </a:prstGeom>
          <a:noFill/>
          <a:ln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" name="CustomShape 9"/>
          <p:cNvSpPr/>
          <p:nvPr/>
        </p:nvSpPr>
        <p:spPr>
          <a:xfrm>
            <a:off x="4737600" y="4761000"/>
            <a:ext cx="3719520" cy="22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10"/>
          <p:cNvSpPr/>
          <p:nvPr/>
        </p:nvSpPr>
        <p:spPr>
          <a:xfrm>
            <a:off x="762480" y="4356000"/>
            <a:ext cx="821160" cy="35964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60" name="CustomShape 11"/>
          <p:cNvSpPr/>
          <p:nvPr/>
        </p:nvSpPr>
        <p:spPr>
          <a:xfrm>
            <a:off x="1123200" y="1857600"/>
            <a:ext cx="1198800" cy="1230840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12"/>
          <p:cNvSpPr/>
          <p:nvPr/>
        </p:nvSpPr>
        <p:spPr>
          <a:xfrm flipH="1" flipV="1">
            <a:off x="1539360" y="1639080"/>
            <a:ext cx="1518120" cy="756360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13"/>
          <p:cNvSpPr/>
          <p:nvPr/>
        </p:nvSpPr>
        <p:spPr>
          <a:xfrm>
            <a:off x="4398840" y="4356000"/>
            <a:ext cx="1001160" cy="35964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Lançamento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63" name="CustomShape 14"/>
          <p:cNvSpPr/>
          <p:nvPr/>
        </p:nvSpPr>
        <p:spPr>
          <a:xfrm>
            <a:off x="1980000" y="4356000"/>
            <a:ext cx="821160" cy="35964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Produto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64" name="CustomShape 15"/>
          <p:cNvSpPr/>
          <p:nvPr/>
        </p:nvSpPr>
        <p:spPr>
          <a:xfrm flipH="1">
            <a:off x="1173240" y="3429000"/>
            <a:ext cx="1250640" cy="927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16"/>
          <p:cNvSpPr/>
          <p:nvPr/>
        </p:nvSpPr>
        <p:spPr>
          <a:xfrm flipH="1">
            <a:off x="2412360" y="3701988"/>
            <a:ext cx="308880" cy="61801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17"/>
          <p:cNvSpPr/>
          <p:nvPr/>
        </p:nvSpPr>
        <p:spPr>
          <a:xfrm>
            <a:off x="3641400" y="3550320"/>
            <a:ext cx="1239840" cy="805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Line 18"/>
          <p:cNvSpPr/>
          <p:nvPr/>
        </p:nvSpPr>
        <p:spPr>
          <a:xfrm>
            <a:off x="3240000" y="3780360"/>
            <a:ext cx="411120" cy="53964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404360" y="2346899"/>
            <a:ext cx="1473120" cy="1384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Receber diferença de valor em dinheiro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4737600" y="3976200"/>
            <a:ext cx="3719880" cy="1752872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Efetuar </a:t>
            </a:r>
            <a:r>
              <a:rPr lang="pt-BR" sz="900" b="1" spc="-1" dirty="0">
                <a:solidFill>
                  <a:srgbClr val="000000"/>
                </a:solidFill>
                <a:latin typeface="Calibri"/>
                <a:ea typeface="DejaVu Sans"/>
              </a:rPr>
              <a:t>troca </a:t>
            </a: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do produto.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Evento: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Cliente deseja realizar a troca do produto mais caro do que o inicialmente comprado.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Objetivo: 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Receber a diferença em dinheiro do novo produto escolhido pelo cliente.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Trabalhadores envolvidos:</a:t>
            </a:r>
            <a:endParaRPr lang="pt-BR" sz="9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Vendedor.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spc="-1" dirty="0">
                <a:solidFill>
                  <a:srgbClr val="000000"/>
                </a:solidFill>
                <a:latin typeface="Calibri"/>
                <a:ea typeface="DejaVu Sans"/>
              </a:rPr>
              <a:t>Verifica a diferença de valor entre o produto a ser trocado e o produto escolhido.</a:t>
            </a:r>
            <a:endParaRPr lang="pt-BR" sz="9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spc="-1" dirty="0">
                <a:solidFill>
                  <a:srgbClr val="000000"/>
                </a:solidFill>
                <a:latin typeface="Calibri"/>
                <a:ea typeface="DejaVu Sans"/>
              </a:rPr>
              <a:t>Recebe do cliente o novo valor em dinheiro.</a:t>
            </a: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spc="-1" dirty="0">
                <a:solidFill>
                  <a:srgbClr val="000000"/>
                </a:solidFill>
                <a:latin typeface="Calibri"/>
                <a:ea typeface="DejaVu Sans"/>
              </a:rPr>
              <a:t>Entrega o novo produto escolhido, troco (se houver) e a nota Fiscal.</a:t>
            </a:r>
          </a:p>
        </p:txBody>
      </p:sp>
      <p:sp>
        <p:nvSpPr>
          <p:cNvPr id="48" name="CustomShape 11"/>
          <p:cNvSpPr/>
          <p:nvPr/>
        </p:nvSpPr>
        <p:spPr>
          <a:xfrm>
            <a:off x="2877480" y="3052672"/>
            <a:ext cx="3719880" cy="922808"/>
          </a:xfrm>
          <a:prstGeom prst="curvedConnector2">
            <a:avLst/>
          </a:prstGeom>
          <a:noFill/>
          <a:ln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12"/>
          <p:cNvSpPr/>
          <p:nvPr/>
        </p:nvSpPr>
        <p:spPr>
          <a:xfrm>
            <a:off x="4737600" y="4761000"/>
            <a:ext cx="3719880" cy="23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BF67ABDD-2B82-432C-98B1-B2BDCF8CD1E2}"/>
              </a:ext>
            </a:extLst>
          </p:cNvPr>
          <p:cNvSpPr/>
          <p:nvPr/>
        </p:nvSpPr>
        <p:spPr>
          <a:xfrm>
            <a:off x="2129406" y="1399358"/>
            <a:ext cx="951653" cy="41960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050" b="0" strike="noStrike" spc="-1" dirty="0">
              <a:latin typeface="Arial"/>
            </a:endParaRPr>
          </a:p>
        </p:txBody>
      </p:sp>
      <p:sp>
        <p:nvSpPr>
          <p:cNvPr id="4" name="CustomShape 6">
            <a:extLst>
              <a:ext uri="{FF2B5EF4-FFF2-40B4-BE49-F238E27FC236}">
                <a16:creationId xmlns:a16="http://schemas.microsoft.com/office/drawing/2014/main" id="{8BE70652-FE0A-4297-B063-D009E965709E}"/>
              </a:ext>
            </a:extLst>
          </p:cNvPr>
          <p:cNvSpPr/>
          <p:nvPr/>
        </p:nvSpPr>
        <p:spPr>
          <a:xfrm rot="11146790">
            <a:off x="2082932" y="3733651"/>
            <a:ext cx="89878" cy="91842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EE0AE9D-EA8A-4EF0-8615-1825C9DDCE16}"/>
              </a:ext>
            </a:extLst>
          </p:cNvPr>
          <p:cNvSpPr/>
          <p:nvPr/>
        </p:nvSpPr>
        <p:spPr>
          <a:xfrm>
            <a:off x="1712166" y="4634836"/>
            <a:ext cx="83448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EBFE4F5-5C9B-4653-B902-3D64B1EF38BF}"/>
              </a:ext>
            </a:extLst>
          </p:cNvPr>
          <p:cNvSpPr/>
          <p:nvPr/>
        </p:nvSpPr>
        <p:spPr>
          <a:xfrm>
            <a:off x="1092626" y="1401958"/>
            <a:ext cx="851081" cy="41960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Produto</a:t>
            </a:r>
            <a:endParaRPr lang="pt-BR" sz="1050" b="0" strike="noStrike" spc="-1" dirty="0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C36EF246-F849-42B7-B4CA-01D8BB0E9B02}"/>
              </a:ext>
            </a:extLst>
          </p:cNvPr>
          <p:cNvSpPr/>
          <p:nvPr/>
        </p:nvSpPr>
        <p:spPr>
          <a:xfrm>
            <a:off x="111944" y="1399358"/>
            <a:ext cx="851081" cy="41960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lang="pt-BR" sz="1050" b="0" strike="noStrike" spc="-1" dirty="0"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9F96001A-2071-4FDF-B53F-7C35687D6FDE}"/>
              </a:ext>
            </a:extLst>
          </p:cNvPr>
          <p:cNvSpPr/>
          <p:nvPr/>
        </p:nvSpPr>
        <p:spPr>
          <a:xfrm>
            <a:off x="3370299" y="1399358"/>
            <a:ext cx="851081" cy="41960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Lançamento</a:t>
            </a:r>
            <a:endParaRPr lang="pt-BR" sz="1050" b="0" strike="noStrike" spc="-1" dirty="0">
              <a:latin typeface="Arial"/>
            </a:endParaRP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E9161654-76DA-458F-949B-ED0A7B7C01EF}"/>
              </a:ext>
            </a:extLst>
          </p:cNvPr>
          <p:cNvCxnSpPr>
            <a:cxnSpLocks/>
            <a:stCxn id="38" idx="2"/>
            <a:endCxn id="5" idx="1"/>
          </p:cNvCxnSpPr>
          <p:nvPr/>
        </p:nvCxnSpPr>
        <p:spPr>
          <a:xfrm rot="10800000" flipH="1" flipV="1">
            <a:off x="1404360" y="3039178"/>
            <a:ext cx="307806" cy="1813457"/>
          </a:xfrm>
          <a:prstGeom prst="bentConnector3">
            <a:avLst>
              <a:gd name="adj1" fmla="val -742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stomShape 8">
            <a:extLst>
              <a:ext uri="{FF2B5EF4-FFF2-40B4-BE49-F238E27FC236}">
                <a16:creationId xmlns:a16="http://schemas.microsoft.com/office/drawing/2014/main" id="{C526D635-D3BA-419B-A251-3D7048373B8E}"/>
              </a:ext>
            </a:extLst>
          </p:cNvPr>
          <p:cNvSpPr/>
          <p:nvPr/>
        </p:nvSpPr>
        <p:spPr>
          <a:xfrm>
            <a:off x="173057" y="3716530"/>
            <a:ext cx="1473120" cy="2293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spc="-1" dirty="0">
                <a:solidFill>
                  <a:srgbClr val="000000"/>
                </a:solidFill>
                <a:latin typeface="Calibri"/>
                <a:ea typeface="DejaVu Sans"/>
              </a:rPr>
              <a:t>produto + (troco) + NF</a:t>
            </a:r>
            <a:endParaRPr lang="pt-BR" sz="900" b="0" strike="noStrike" spc="-1" dirty="0">
              <a:latin typeface="Arial"/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ECCA109-6787-4774-99D0-0BA05C2047F6}"/>
              </a:ext>
            </a:extLst>
          </p:cNvPr>
          <p:cNvCxnSpPr>
            <a:cxnSpLocks/>
          </p:cNvCxnSpPr>
          <p:nvPr/>
        </p:nvCxnSpPr>
        <p:spPr>
          <a:xfrm>
            <a:off x="470517" y="1826707"/>
            <a:ext cx="1057389" cy="837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A376578-EFAC-4767-BFBD-23BC9DE406F9}"/>
              </a:ext>
            </a:extLst>
          </p:cNvPr>
          <p:cNvCxnSpPr>
            <a:cxnSpLocks/>
          </p:cNvCxnSpPr>
          <p:nvPr/>
        </p:nvCxnSpPr>
        <p:spPr>
          <a:xfrm flipH="1">
            <a:off x="2338914" y="1810524"/>
            <a:ext cx="216049" cy="536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6B13028-4C46-467E-B491-9519ACBA77E5}"/>
              </a:ext>
            </a:extLst>
          </p:cNvPr>
          <p:cNvCxnSpPr>
            <a:cxnSpLocks/>
            <a:stCxn id="9" idx="2"/>
            <a:endCxn id="38" idx="7"/>
          </p:cNvCxnSpPr>
          <p:nvPr/>
        </p:nvCxnSpPr>
        <p:spPr>
          <a:xfrm flipH="1">
            <a:off x="2661747" y="1818965"/>
            <a:ext cx="1134093" cy="7306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C22CA2ED-3E50-475B-8169-125C738F900E}"/>
              </a:ext>
            </a:extLst>
          </p:cNvPr>
          <p:cNvCxnSpPr>
            <a:cxnSpLocks/>
          </p:cNvCxnSpPr>
          <p:nvPr/>
        </p:nvCxnSpPr>
        <p:spPr>
          <a:xfrm>
            <a:off x="1494661" y="1810524"/>
            <a:ext cx="342261" cy="576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stomShape 8">
            <a:extLst>
              <a:ext uri="{FF2B5EF4-FFF2-40B4-BE49-F238E27FC236}">
                <a16:creationId xmlns:a16="http://schemas.microsoft.com/office/drawing/2014/main" id="{030485D8-81A6-4DC8-B7FD-C8FF2F406D57}"/>
              </a:ext>
            </a:extLst>
          </p:cNvPr>
          <p:cNvSpPr/>
          <p:nvPr/>
        </p:nvSpPr>
        <p:spPr>
          <a:xfrm>
            <a:off x="1502574" y="4030939"/>
            <a:ext cx="1363391" cy="2293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spc="-1" dirty="0">
                <a:solidFill>
                  <a:srgbClr val="000000"/>
                </a:solidFill>
                <a:latin typeface="Calibri"/>
                <a:ea typeface="DejaVu Sans"/>
              </a:rPr>
              <a:t>pagamento em dinheiro</a:t>
            </a:r>
            <a:endParaRPr lang="pt-BR" sz="900" b="0" strike="noStrike" spc="-1" dirty="0">
              <a:latin typeface="Arial"/>
            </a:endParaRPr>
          </a:p>
        </p:txBody>
      </p:sp>
      <p:sp>
        <p:nvSpPr>
          <p:cNvPr id="33" name="CustomShape 6">
            <a:extLst>
              <a:ext uri="{FF2B5EF4-FFF2-40B4-BE49-F238E27FC236}">
                <a16:creationId xmlns:a16="http://schemas.microsoft.com/office/drawing/2014/main" id="{C917C26C-7E8F-4EB8-8C76-B6F6B79063E1}"/>
              </a:ext>
            </a:extLst>
          </p:cNvPr>
          <p:cNvSpPr/>
          <p:nvPr/>
        </p:nvSpPr>
        <p:spPr>
          <a:xfrm>
            <a:off x="4463100" y="861963"/>
            <a:ext cx="509365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Descrição dos Processos de Negócio 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000000"/>
                </a:solidFill>
                <a:latin typeface="Calibri"/>
              </a:rPr>
              <a:t>Cenário 2: Efetuar troca do produto</a:t>
            </a:r>
            <a:endParaRPr lang="pt-BR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454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60255" y="2211125"/>
            <a:ext cx="1532045" cy="1384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Receber diferença de valor em cartão de crédito/débito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4737600" y="3976200"/>
            <a:ext cx="3719880" cy="1752872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Efetuar </a:t>
            </a:r>
            <a:r>
              <a:rPr lang="pt-BR" sz="900" b="1" spc="-1" dirty="0">
                <a:solidFill>
                  <a:srgbClr val="000000"/>
                </a:solidFill>
                <a:latin typeface="Calibri"/>
                <a:ea typeface="DejaVu Sans"/>
              </a:rPr>
              <a:t>troca </a:t>
            </a: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do produto.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Evento: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Cliente deseja realizar a troca do produto mais caro do que o inicialmente comprado.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Objetivo: 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Receber a diferença do novo produto escolhido pelo cliente através de cartão de crédito/</a:t>
            </a:r>
            <a:r>
              <a:rPr lang="pt-BR" sz="900" spc="-1" dirty="0">
                <a:solidFill>
                  <a:srgbClr val="000000"/>
                </a:solidFill>
                <a:latin typeface="Calibri"/>
                <a:ea typeface="DejaVu Sans"/>
              </a:rPr>
              <a:t>débito 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Trabalhadores envolvidos:</a:t>
            </a:r>
            <a:endParaRPr lang="pt-BR" sz="9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Vendedor.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spc="-1" dirty="0">
                <a:solidFill>
                  <a:srgbClr val="000000"/>
                </a:solidFill>
                <a:latin typeface="Calibri"/>
                <a:ea typeface="DejaVu Sans"/>
              </a:rPr>
              <a:t>Verifica os detalhes do cliente.</a:t>
            </a:r>
          </a:p>
          <a:p>
            <a:pPr marL="889200" lvl="2" indent="-215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 o cliente não possui cadastro, o vendedor irá cadastrar o cliente no deposito de dados “cliente”.</a:t>
            </a:r>
            <a:endParaRPr lang="pt-BR" sz="9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Solicita aprovação de debito/crédito a entidade externa provedor do cartão.</a:t>
            </a:r>
            <a:endParaRPr lang="pt-BR" sz="900" b="0" strike="noStrike" spc="-1" dirty="0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1819518" y="2598426"/>
            <a:ext cx="5495682" cy="1377053"/>
          </a:xfrm>
          <a:prstGeom prst="curvedConnector2">
            <a:avLst/>
          </a:prstGeom>
          <a:noFill/>
          <a:ln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12"/>
          <p:cNvSpPr/>
          <p:nvPr/>
        </p:nvSpPr>
        <p:spPr>
          <a:xfrm>
            <a:off x="4737600" y="4761000"/>
            <a:ext cx="3719880" cy="23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BF67ABDD-2B82-432C-98B1-B2BDCF8CD1E2}"/>
              </a:ext>
            </a:extLst>
          </p:cNvPr>
          <p:cNvSpPr/>
          <p:nvPr/>
        </p:nvSpPr>
        <p:spPr>
          <a:xfrm>
            <a:off x="109455" y="1261378"/>
            <a:ext cx="951653" cy="41960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050" b="0" strike="noStrike" spc="-1" dirty="0">
              <a:latin typeface="Arial"/>
            </a:endParaRPr>
          </a:p>
        </p:txBody>
      </p:sp>
      <p:sp>
        <p:nvSpPr>
          <p:cNvPr id="4" name="CustomShape 6">
            <a:extLst>
              <a:ext uri="{FF2B5EF4-FFF2-40B4-BE49-F238E27FC236}">
                <a16:creationId xmlns:a16="http://schemas.microsoft.com/office/drawing/2014/main" id="{8BE70652-FE0A-4297-B063-D009E965709E}"/>
              </a:ext>
            </a:extLst>
          </p:cNvPr>
          <p:cNvSpPr/>
          <p:nvPr/>
        </p:nvSpPr>
        <p:spPr>
          <a:xfrm rot="11146790">
            <a:off x="1031552" y="3598320"/>
            <a:ext cx="104001" cy="10234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EE0AE9D-EA8A-4EF0-8615-1825C9DDCE16}"/>
              </a:ext>
            </a:extLst>
          </p:cNvPr>
          <p:cNvSpPr/>
          <p:nvPr/>
        </p:nvSpPr>
        <p:spPr>
          <a:xfrm>
            <a:off x="680830" y="4634836"/>
            <a:ext cx="83448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9F96001A-2071-4FDF-B53F-7C35687D6FDE}"/>
              </a:ext>
            </a:extLst>
          </p:cNvPr>
          <p:cNvSpPr/>
          <p:nvPr/>
        </p:nvSpPr>
        <p:spPr>
          <a:xfrm>
            <a:off x="1569392" y="1293392"/>
            <a:ext cx="851081" cy="41960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Lançamento</a:t>
            </a:r>
            <a:endParaRPr lang="pt-BR" sz="1050" b="0" strike="noStrike" spc="-1" dirty="0">
              <a:latin typeface="Arial"/>
            </a:endParaRP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E9161654-76DA-458F-949B-ED0A7B7C01EF}"/>
              </a:ext>
            </a:extLst>
          </p:cNvPr>
          <p:cNvCxnSpPr>
            <a:cxnSpLocks/>
            <a:stCxn id="38" idx="2"/>
            <a:endCxn id="5" idx="1"/>
          </p:cNvCxnSpPr>
          <p:nvPr/>
        </p:nvCxnSpPr>
        <p:spPr>
          <a:xfrm rot="10800000" flipH="1" flipV="1">
            <a:off x="360254" y="2903404"/>
            <a:ext cx="320575" cy="1949231"/>
          </a:xfrm>
          <a:prstGeom prst="bentConnector3">
            <a:avLst>
              <a:gd name="adj1" fmla="val -71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stomShape 8">
            <a:extLst>
              <a:ext uri="{FF2B5EF4-FFF2-40B4-BE49-F238E27FC236}">
                <a16:creationId xmlns:a16="http://schemas.microsoft.com/office/drawing/2014/main" id="{C526D635-D3BA-419B-A251-3D7048373B8E}"/>
              </a:ext>
            </a:extLst>
          </p:cNvPr>
          <p:cNvSpPr/>
          <p:nvPr/>
        </p:nvSpPr>
        <p:spPr>
          <a:xfrm>
            <a:off x="-61033" y="3254140"/>
            <a:ext cx="646315" cy="5063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spc="-1" dirty="0">
                <a:solidFill>
                  <a:srgbClr val="000000"/>
                </a:solidFill>
                <a:latin typeface="Calibri"/>
                <a:ea typeface="DejaVu Sans"/>
              </a:rPr>
              <a:t>produto + (troco) + NF</a:t>
            </a:r>
            <a:endParaRPr lang="pt-BR" sz="900" b="0" strike="noStrike" spc="-1" dirty="0">
              <a:latin typeface="Arial"/>
            </a:endParaRP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A376578-EFAC-4767-BFBD-23BC9DE406F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85282" y="1680985"/>
            <a:ext cx="321826" cy="5484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6B13028-4C46-467E-B491-9519ACBA77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532995" y="1712999"/>
            <a:ext cx="461938" cy="620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stomShape 8">
            <a:extLst>
              <a:ext uri="{FF2B5EF4-FFF2-40B4-BE49-F238E27FC236}">
                <a16:creationId xmlns:a16="http://schemas.microsoft.com/office/drawing/2014/main" id="{030485D8-81A6-4DC8-B7FD-C8FF2F406D57}"/>
              </a:ext>
            </a:extLst>
          </p:cNvPr>
          <p:cNvSpPr/>
          <p:nvPr/>
        </p:nvSpPr>
        <p:spPr>
          <a:xfrm>
            <a:off x="346057" y="3975480"/>
            <a:ext cx="1788931" cy="2293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spc="-1" dirty="0">
                <a:solidFill>
                  <a:srgbClr val="000000"/>
                </a:solidFill>
                <a:latin typeface="Calibri"/>
                <a:ea typeface="DejaVu Sans"/>
              </a:rPr>
              <a:t>cartão de crédito/débito + senha</a:t>
            </a:r>
            <a:endParaRPr lang="pt-BR" sz="900" b="0" strike="noStrike" spc="-1" dirty="0">
              <a:latin typeface="Arial"/>
            </a:endParaRPr>
          </a:p>
        </p:txBody>
      </p:sp>
      <p:sp>
        <p:nvSpPr>
          <p:cNvPr id="33" name="CustomShape 6">
            <a:extLst>
              <a:ext uri="{FF2B5EF4-FFF2-40B4-BE49-F238E27FC236}">
                <a16:creationId xmlns:a16="http://schemas.microsoft.com/office/drawing/2014/main" id="{C917C26C-7E8F-4EB8-8C76-B6F6B79063E1}"/>
              </a:ext>
            </a:extLst>
          </p:cNvPr>
          <p:cNvSpPr/>
          <p:nvPr/>
        </p:nvSpPr>
        <p:spPr>
          <a:xfrm>
            <a:off x="4463100" y="861963"/>
            <a:ext cx="509365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Descrição dos Processos de Negócio 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000000"/>
                </a:solidFill>
                <a:latin typeface="Calibri"/>
              </a:rPr>
              <a:t>Cenário 2: Efetuar troca do produto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0" name="CustomShape 2">
            <a:extLst>
              <a:ext uri="{FF2B5EF4-FFF2-40B4-BE49-F238E27FC236}">
                <a16:creationId xmlns:a16="http://schemas.microsoft.com/office/drawing/2014/main" id="{81FFBF39-885C-4432-A63D-5A1BFA943DF4}"/>
              </a:ext>
            </a:extLst>
          </p:cNvPr>
          <p:cNvSpPr/>
          <p:nvPr/>
        </p:nvSpPr>
        <p:spPr>
          <a:xfrm>
            <a:off x="2859910" y="4634836"/>
            <a:ext cx="83448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200" b="0" strike="noStrike" spc="-1" dirty="0">
              <a:latin typeface="Arial"/>
            </a:endParaRP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E6427E73-EC9A-4F06-A894-F81FB6076D83}"/>
              </a:ext>
            </a:extLst>
          </p:cNvPr>
          <p:cNvCxnSpPr>
            <a:stCxn id="38" idx="6"/>
            <a:endCxn id="20" idx="0"/>
          </p:cNvCxnSpPr>
          <p:nvPr/>
        </p:nvCxnSpPr>
        <p:spPr>
          <a:xfrm>
            <a:off x="1892300" y="2903405"/>
            <a:ext cx="1384850" cy="17314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stomShape 8">
            <a:extLst>
              <a:ext uri="{FF2B5EF4-FFF2-40B4-BE49-F238E27FC236}">
                <a16:creationId xmlns:a16="http://schemas.microsoft.com/office/drawing/2014/main" id="{7327BB74-0C7D-46FF-A094-85332AD2A3E6}"/>
              </a:ext>
            </a:extLst>
          </p:cNvPr>
          <p:cNvSpPr/>
          <p:nvPr/>
        </p:nvSpPr>
        <p:spPr>
          <a:xfrm>
            <a:off x="2213077" y="3286952"/>
            <a:ext cx="2033154" cy="2293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spc="-1" dirty="0">
                <a:solidFill>
                  <a:srgbClr val="000000"/>
                </a:solidFill>
                <a:latin typeface="Calibri"/>
                <a:ea typeface="DejaVu Sans"/>
              </a:rPr>
              <a:t>Solicitação de débito para a compra</a:t>
            </a:r>
            <a:endParaRPr lang="pt-BR" sz="9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112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1232</Words>
  <Application>Microsoft Office PowerPoint</Application>
  <PresentationFormat>Widescreen</PresentationFormat>
  <Paragraphs>191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Vitor Augusto</dc:creator>
  <dc:description/>
  <cp:lastModifiedBy>Brendon Lopes</cp:lastModifiedBy>
  <cp:revision>15</cp:revision>
  <dcterms:created xsi:type="dcterms:W3CDTF">2020-09-25T23:03:33Z</dcterms:created>
  <dcterms:modified xsi:type="dcterms:W3CDTF">2020-10-23T01:18:51Z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