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322000" y="2396160"/>
            <a:ext cx="1473120" cy="1384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Efetuar a venda do produto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705960" y="1422000"/>
            <a:ext cx="83448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647800" y="436248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1541520" y="1640160"/>
            <a:ext cx="1516680" cy="755280"/>
          </a:xfrm>
          <a:prstGeom prst="curvedConnector2">
            <a:avLst/>
          </a:pr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2238120" y="1742760"/>
            <a:ext cx="1164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3058920" y="3781440"/>
            <a:ext cx="360" cy="580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 rot="10800000">
            <a:off x="1124280" y="1857960"/>
            <a:ext cx="1205640" cy="1236240"/>
          </a:xfrm>
          <a:prstGeom prst="curvedConnector2">
            <a:avLst/>
          </a:pr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726480" y="2529720"/>
            <a:ext cx="1473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valor + formas de pagamento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4867200" y="1422000"/>
            <a:ext cx="3074400" cy="70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Descrição dos Processos de Negócio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4737600" y="3976200"/>
            <a:ext cx="3719880" cy="132444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1" strike="noStrike" spc="-1">
                <a:solidFill>
                  <a:srgbClr val="000000"/>
                </a:solidFill>
                <a:latin typeface="Calibri"/>
                <a:ea typeface="DejaVu Sans"/>
              </a:rPr>
              <a:t>Efetuar a venda do produto.</a:t>
            </a:r>
            <a:endParaRPr lang="pt-B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>
                <a:solidFill>
                  <a:srgbClr val="000000"/>
                </a:solidFill>
                <a:latin typeface="Calibri"/>
                <a:ea typeface="DejaVu Sans"/>
              </a:rPr>
              <a:t>Evento:</a:t>
            </a: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Cliente faz pedido do produto.</a:t>
            </a:r>
            <a:endParaRPr lang="pt-B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>
                <a:solidFill>
                  <a:srgbClr val="000000"/>
                </a:solidFill>
                <a:latin typeface="Calibri"/>
                <a:ea typeface="DejaVu Sans"/>
              </a:rPr>
              <a:t>Objetivo: </a:t>
            </a: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Efetuar a venda dos produtos desejados pelo cliente.</a:t>
            </a:r>
            <a:endParaRPr lang="pt-B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>
                <a:solidFill>
                  <a:srgbClr val="000000"/>
                </a:solidFill>
                <a:latin typeface="Calibri"/>
                <a:ea typeface="DejaVu Sans"/>
              </a:rPr>
              <a:t>Trabalhadores envolvidos:</a:t>
            </a:r>
            <a:endParaRPr lang="pt-BR" sz="9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Vendedor.</a:t>
            </a:r>
            <a:endParaRPr lang="pt-BR" sz="9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Verifica disponibilidade e preço do produto.</a:t>
            </a:r>
            <a:endParaRPr lang="pt-BR" sz="9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 não houver disponibilidade, vendedor informa ao cliente que o pedido foi recusado.</a:t>
            </a:r>
            <a:endParaRPr lang="pt-BR" sz="9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Guarda o produto escolhido em pedido.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3795840" y="3088800"/>
            <a:ext cx="2801520" cy="886680"/>
          </a:xfrm>
          <a:prstGeom prst="curvedConnector2">
            <a:avLst/>
          </a:prstGeom>
          <a:noFill/>
          <a:ln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12"/>
          <p:cNvSpPr/>
          <p:nvPr/>
        </p:nvSpPr>
        <p:spPr>
          <a:xfrm>
            <a:off x="4737600" y="4761000"/>
            <a:ext cx="3719880" cy="23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322000" y="2396160"/>
            <a:ext cx="1473120" cy="1384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Receber o pagamento em dinheiro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705960" y="1422000"/>
            <a:ext cx="83448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1963800" y="436248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2238120" y="1742760"/>
            <a:ext cx="1361880" cy="22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produto + (troco) + NF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726480" y="2529720"/>
            <a:ext cx="1473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pagamento em dinheiro + detalhes do cliente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4867200" y="1422000"/>
            <a:ext cx="307440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Descrição dos Processos de Negócio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6000120" y="3976200"/>
            <a:ext cx="3719880" cy="1891372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Receber o pagamento em dinheiro.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Evento: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Cliente efetua o pagamento em dinheiro.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Objetivo: 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Receber o pagamento dos produtos desejados pelo cliente.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Trabalhadores envolvidos:</a:t>
            </a:r>
            <a:endParaRPr lang="pt-BR" sz="9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Vendedor.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Verifica a disponibilidade do produtos.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Verifica valor recebido e os detalhes do cliente.</a:t>
            </a:r>
            <a:endParaRPr lang="pt-BR" sz="900" b="0" strike="noStrike" spc="-1" dirty="0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 a quantia for insuficiente, o vendedor informa ao cliente que o pedido foi recusado.</a:t>
            </a:r>
            <a:endParaRPr lang="pt-BR" sz="900" b="0" strike="noStrike" spc="-1" dirty="0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 o cliente não possui cadastro, o vendedor ira cadastra o cliente em cliente.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Guarda os produtos escolhidos com o valor recebido.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Entrega os produtos, nota fiscal e troco (se houver) ao cliente.</a:t>
            </a:r>
            <a:endParaRPr lang="pt-BR" sz="900" b="0" strike="noStrike" spc="-1" dirty="0">
              <a:latin typeface="Arial"/>
            </a:endParaRPr>
          </a:p>
        </p:txBody>
      </p:sp>
      <p:sp>
        <p:nvSpPr>
          <p:cNvPr id="57" name="CustomShape 8"/>
          <p:cNvSpPr/>
          <p:nvPr/>
        </p:nvSpPr>
        <p:spPr>
          <a:xfrm>
            <a:off x="3795840" y="3088800"/>
            <a:ext cx="2801520" cy="886680"/>
          </a:xfrm>
          <a:prstGeom prst="curvedConnector2">
            <a:avLst/>
          </a:prstGeom>
          <a:noFill/>
          <a:ln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" name="CustomShape 9"/>
          <p:cNvSpPr/>
          <p:nvPr/>
        </p:nvSpPr>
        <p:spPr>
          <a:xfrm>
            <a:off x="4737600" y="4761000"/>
            <a:ext cx="3719880" cy="23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10"/>
          <p:cNvSpPr/>
          <p:nvPr/>
        </p:nvSpPr>
        <p:spPr>
          <a:xfrm>
            <a:off x="762480" y="4356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lang="pt-BR" sz="1050" b="0" strike="noStrike" spc="-1">
              <a:latin typeface="Arial"/>
            </a:endParaRPr>
          </a:p>
        </p:txBody>
      </p:sp>
      <p:cxnSp>
        <p:nvCxnSpPr>
          <p:cNvPr id="60" name="Line 11"/>
          <p:cNvCxnSpPr>
            <a:stCxn id="51" idx="2"/>
            <a:endCxn id="50" idx="1"/>
          </p:cNvCxnSpPr>
          <p:nvPr/>
        </p:nvCxnSpPr>
        <p:spPr>
          <a:xfrm>
            <a:off x="1123200" y="1857600"/>
            <a:ext cx="1199160" cy="1231200"/>
          </a:xfrm>
          <a:prstGeom prst="curvedConnector3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cxnSp>
        <p:nvCxnSpPr>
          <p:cNvPr id="61" name="Line 12"/>
          <p:cNvCxnSpPr>
            <a:stCxn id="50" idx="0"/>
            <a:endCxn id="51" idx="3"/>
          </p:cNvCxnSpPr>
          <p:nvPr/>
        </p:nvCxnSpPr>
        <p:spPr>
          <a:xfrm flipH="1" flipV="1">
            <a:off x="1540440" y="1639800"/>
            <a:ext cx="1518480" cy="756720"/>
          </a:xfrm>
          <a:prstGeom prst="curvedConnector3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sp>
        <p:nvSpPr>
          <p:cNvPr id="62" name="CustomShape 13"/>
          <p:cNvSpPr/>
          <p:nvPr/>
        </p:nvSpPr>
        <p:spPr>
          <a:xfrm>
            <a:off x="3138480" y="4356000"/>
            <a:ext cx="100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Lançamento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63" name="CustomShape 14"/>
          <p:cNvSpPr/>
          <p:nvPr/>
        </p:nvSpPr>
        <p:spPr>
          <a:xfrm>
            <a:off x="4470480" y="4356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Produto</a:t>
            </a:r>
            <a:endParaRPr lang="pt-BR" sz="1050" b="0" strike="noStrike" spc="-1">
              <a:latin typeface="Arial"/>
            </a:endParaRPr>
          </a:p>
        </p:txBody>
      </p:sp>
      <p:cxnSp>
        <p:nvCxnSpPr>
          <p:cNvPr id="64" name="Line 15"/>
          <p:cNvCxnSpPr>
            <a:endCxn id="59" idx="0"/>
          </p:cNvCxnSpPr>
          <p:nvPr/>
        </p:nvCxnSpPr>
        <p:spPr>
          <a:xfrm flipH="1">
            <a:off x="1173240" y="3550320"/>
            <a:ext cx="1240200" cy="80604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cxnSp>
        <p:nvCxnSpPr>
          <p:cNvPr id="65" name="Line 16"/>
          <p:cNvCxnSpPr>
            <a:endCxn id="52" idx="0"/>
          </p:cNvCxnSpPr>
          <p:nvPr/>
        </p:nvCxnSpPr>
        <p:spPr>
          <a:xfrm flipH="1">
            <a:off x="2374560" y="3825360"/>
            <a:ext cx="451440" cy="53748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cxnSp>
        <p:nvCxnSpPr>
          <p:cNvPr id="66" name="Line 17"/>
          <p:cNvCxnSpPr>
            <a:endCxn id="62" idx="0"/>
          </p:cNvCxnSpPr>
          <p:nvPr/>
        </p:nvCxnSpPr>
        <p:spPr>
          <a:xfrm>
            <a:off x="3418560" y="3762000"/>
            <a:ext cx="221040" cy="59436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cxnSp>
        <p:nvCxnSpPr>
          <p:cNvPr id="67" name="Line 18"/>
          <p:cNvCxnSpPr>
            <a:endCxn id="63" idx="0"/>
          </p:cNvCxnSpPr>
          <p:nvPr/>
        </p:nvCxnSpPr>
        <p:spPr>
          <a:xfrm>
            <a:off x="3651120" y="3592440"/>
            <a:ext cx="1230480" cy="76392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800000" y="2648160"/>
            <a:ext cx="1473120" cy="1384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Receber o pagamento em cartão de credito/ débito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705960" y="1422000"/>
            <a:ext cx="83448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1800000" y="5040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71" name="CustomShape 4"/>
          <p:cNvSpPr/>
          <p:nvPr/>
        </p:nvSpPr>
        <p:spPr>
          <a:xfrm>
            <a:off x="686880" y="2335320"/>
            <a:ext cx="1473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cartão de crédito/ débito + senha + detalhes do cliente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72" name="CustomShape 5"/>
          <p:cNvSpPr/>
          <p:nvPr/>
        </p:nvSpPr>
        <p:spPr>
          <a:xfrm>
            <a:off x="6660000" y="1764720"/>
            <a:ext cx="41400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Descrição dos Processos de Negócio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73" name="CustomShape 6"/>
          <p:cNvSpPr/>
          <p:nvPr/>
        </p:nvSpPr>
        <p:spPr>
          <a:xfrm>
            <a:off x="6648120" y="3976200"/>
            <a:ext cx="3719880" cy="1475873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Receber o pagamento em cartão de crédito/débito.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Evento: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Cliente efetua o pagamento em cartão de crédito/ débito.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Objetivo: 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Receber o pagamento dos produtos desejados pelo cliente.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Trabalhadores envolvidos:</a:t>
            </a:r>
            <a:endParaRPr lang="pt-BR" sz="9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Vendedor.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Verifica os detalhes do cliente.</a:t>
            </a:r>
            <a:endParaRPr lang="pt-BR" sz="900" b="0" strike="noStrike" spc="-1" dirty="0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 o cliente não possui cadastro, o vendedor ira cadastra o cliente em cliente.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Solicita aprovação de debito a entidade externa provedor do cartão.</a:t>
            </a:r>
            <a:endParaRPr lang="pt-BR" sz="900" b="0" strike="noStrike" spc="-1" dirty="0">
              <a:latin typeface="Arial"/>
            </a:endParaRPr>
          </a:p>
        </p:txBody>
      </p:sp>
      <p:sp>
        <p:nvSpPr>
          <p:cNvPr id="74" name="CustomShape 7"/>
          <p:cNvSpPr/>
          <p:nvPr/>
        </p:nvSpPr>
        <p:spPr>
          <a:xfrm>
            <a:off x="3273120" y="3420000"/>
            <a:ext cx="5006880" cy="555480"/>
          </a:xfrm>
          <a:prstGeom prst="curvedConnector2">
            <a:avLst/>
          </a:prstGeom>
          <a:noFill/>
          <a:ln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5" name="CustomShape 8"/>
          <p:cNvSpPr/>
          <p:nvPr/>
        </p:nvSpPr>
        <p:spPr>
          <a:xfrm>
            <a:off x="4737600" y="4761000"/>
            <a:ext cx="3719880" cy="23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9"/>
          <p:cNvSpPr/>
          <p:nvPr/>
        </p:nvSpPr>
        <p:spPr>
          <a:xfrm>
            <a:off x="798480" y="5040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lang="pt-BR" sz="1050" b="0" strike="noStrike" spc="-1">
              <a:latin typeface="Arial"/>
            </a:endParaRPr>
          </a:p>
        </p:txBody>
      </p:sp>
      <p:cxnSp>
        <p:nvCxnSpPr>
          <p:cNvPr id="77" name="Line 10"/>
          <p:cNvCxnSpPr>
            <a:stCxn id="69" idx="2"/>
            <a:endCxn id="68" idx="1"/>
          </p:cNvCxnSpPr>
          <p:nvPr/>
        </p:nvCxnSpPr>
        <p:spPr>
          <a:xfrm>
            <a:off x="1123200" y="1857600"/>
            <a:ext cx="677160" cy="1483200"/>
          </a:xfrm>
          <a:prstGeom prst="curvedConnector3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cxnSp>
        <p:nvCxnSpPr>
          <p:cNvPr id="78" name="Line 11"/>
          <p:cNvCxnSpPr>
            <a:endCxn id="76" idx="0"/>
          </p:cNvCxnSpPr>
          <p:nvPr/>
        </p:nvCxnSpPr>
        <p:spPr>
          <a:xfrm flipH="1">
            <a:off x="1209240" y="3915720"/>
            <a:ext cx="812520" cy="112464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cxnSp>
        <p:nvCxnSpPr>
          <p:cNvPr id="79" name="Line 12"/>
          <p:cNvCxnSpPr>
            <a:endCxn id="70" idx="0"/>
          </p:cNvCxnSpPr>
          <p:nvPr/>
        </p:nvCxnSpPr>
        <p:spPr>
          <a:xfrm flipH="1">
            <a:off x="2210760" y="4074480"/>
            <a:ext cx="149760" cy="96588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sp>
        <p:nvSpPr>
          <p:cNvPr id="80" name="CustomShape 13"/>
          <p:cNvSpPr/>
          <p:nvPr/>
        </p:nvSpPr>
        <p:spPr>
          <a:xfrm>
            <a:off x="3852000" y="1432080"/>
            <a:ext cx="154800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Provedor do cartão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81" name="CustomShape 14"/>
          <p:cNvSpPr/>
          <p:nvPr/>
        </p:nvSpPr>
        <p:spPr>
          <a:xfrm>
            <a:off x="3060000" y="2160000"/>
            <a:ext cx="1473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solicitação de débito para a compra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82" name="Line 15"/>
          <p:cNvSpPr/>
          <p:nvPr/>
        </p:nvSpPr>
        <p:spPr>
          <a:xfrm flipV="1">
            <a:off x="3060000" y="1867680"/>
            <a:ext cx="1440000" cy="101232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05960" y="1422000"/>
            <a:ext cx="83448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800000" y="5040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6660000" y="1764720"/>
            <a:ext cx="41400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Descrição dos Processos de Negócio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6648120" y="3976200"/>
            <a:ext cx="3719880" cy="146196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Tratar resposta da operação realizada.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Evento: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Provedor do cartão responde a solicitação de crédito/ débito.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Objetivo: </a:t>
            </a: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Receber o pagamento dos produtos desejados pelo cliente.</a:t>
            </a:r>
            <a:endParaRPr lang="pt-BR" sz="9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9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Trabalhadores envolvidos:</a:t>
            </a:r>
            <a:endParaRPr lang="pt-BR" sz="9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Vendedor.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Verifica os detalhes do cliente.</a:t>
            </a:r>
            <a:endParaRPr lang="pt-BR" sz="900" b="0" strike="noStrike" spc="-1" dirty="0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 não aprovado o vendedor informa ao cliente que o pedido foi recusado.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Guarda os produtos escolhidos com o valor recebido.</a:t>
            </a:r>
            <a:endParaRPr lang="pt-BR" sz="9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Entrega os produtos, nota fiscal e recibo (se houver) ao cliente.</a:t>
            </a:r>
            <a:endParaRPr lang="pt-BR" sz="900" b="0" strike="noStrike" spc="-1" dirty="0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5577120" y="3420000"/>
            <a:ext cx="2702880" cy="555480"/>
          </a:xfrm>
          <a:prstGeom prst="curvedConnector2">
            <a:avLst/>
          </a:prstGeom>
          <a:noFill/>
          <a:ln>
            <a:tailEnd type="triangle" w="med" len="med"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8" name="CustomShape 6"/>
          <p:cNvSpPr/>
          <p:nvPr/>
        </p:nvSpPr>
        <p:spPr>
          <a:xfrm>
            <a:off x="4737600" y="4761000"/>
            <a:ext cx="3719880" cy="23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7"/>
          <p:cNvSpPr/>
          <p:nvPr/>
        </p:nvSpPr>
        <p:spPr>
          <a:xfrm>
            <a:off x="798480" y="5040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Pedido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90" name="CustomShape 8"/>
          <p:cNvSpPr/>
          <p:nvPr/>
        </p:nvSpPr>
        <p:spPr>
          <a:xfrm>
            <a:off x="2778480" y="5040000"/>
            <a:ext cx="8215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Produto</a:t>
            </a:r>
            <a:endParaRPr lang="pt-BR" sz="1050" b="0" strike="noStrike" spc="-1">
              <a:latin typeface="Arial"/>
            </a:endParaRPr>
          </a:p>
        </p:txBody>
      </p:sp>
      <p:cxnSp>
        <p:nvCxnSpPr>
          <p:cNvPr id="91" name="Line 9"/>
          <p:cNvCxnSpPr>
            <a:endCxn id="90" idx="0"/>
          </p:cNvCxnSpPr>
          <p:nvPr/>
        </p:nvCxnSpPr>
        <p:spPr>
          <a:xfrm flipH="1">
            <a:off x="3189240" y="4000680"/>
            <a:ext cx="1147680" cy="103968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sp>
        <p:nvSpPr>
          <p:cNvPr id="92" name="CustomShape 10"/>
          <p:cNvSpPr/>
          <p:nvPr/>
        </p:nvSpPr>
        <p:spPr>
          <a:xfrm>
            <a:off x="3852000" y="1432080"/>
            <a:ext cx="1548000" cy="435600"/>
          </a:xfrm>
          <a:prstGeom prst="rect">
            <a:avLst/>
          </a:prstGeom>
          <a:solidFill>
            <a:srgbClr val="66FFFF"/>
          </a:solidFill>
          <a:ln>
            <a:solidFill>
              <a:srgbClr val="5597D3"/>
            </a:solidFill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Provedor do cartão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93" name="CustomShape 11"/>
          <p:cNvSpPr/>
          <p:nvPr/>
        </p:nvSpPr>
        <p:spPr>
          <a:xfrm>
            <a:off x="4104000" y="2662920"/>
            <a:ext cx="1473120" cy="1384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Tratar resposta da operação realizada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94" name="CustomShape 12"/>
          <p:cNvSpPr/>
          <p:nvPr/>
        </p:nvSpPr>
        <p:spPr>
          <a:xfrm>
            <a:off x="3780000" y="5040000"/>
            <a:ext cx="147312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Comprovante da Venda</a:t>
            </a:r>
            <a:endParaRPr lang="pt-BR" sz="1050" b="0" strike="noStrike" spc="-1">
              <a:latin typeface="Arial"/>
            </a:endParaRPr>
          </a:p>
        </p:txBody>
      </p:sp>
      <p:sp>
        <p:nvSpPr>
          <p:cNvPr id="95" name="Line 13"/>
          <p:cNvSpPr/>
          <p:nvPr/>
        </p:nvSpPr>
        <p:spPr>
          <a:xfrm>
            <a:off x="4680000" y="1867680"/>
            <a:ext cx="180000" cy="79524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14"/>
          <p:cNvSpPr/>
          <p:nvPr/>
        </p:nvSpPr>
        <p:spPr>
          <a:xfrm>
            <a:off x="4533120" y="2155320"/>
            <a:ext cx="1473120" cy="22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resposta do pagamento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97" name="Line 15"/>
          <p:cNvSpPr/>
          <p:nvPr/>
        </p:nvSpPr>
        <p:spPr>
          <a:xfrm flipV="1">
            <a:off x="2360160" y="3780000"/>
            <a:ext cx="1779840" cy="126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16"/>
          <p:cNvSpPr/>
          <p:nvPr/>
        </p:nvSpPr>
        <p:spPr>
          <a:xfrm flipH="1">
            <a:off x="4508640" y="4047480"/>
            <a:ext cx="351360" cy="99252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99" name="Line 17"/>
          <p:cNvCxnSpPr>
            <a:stCxn id="89" idx="0"/>
          </p:cNvCxnSpPr>
          <p:nvPr/>
        </p:nvCxnSpPr>
        <p:spPr>
          <a:xfrm flipV="1">
            <a:off x="1209240" y="3545280"/>
            <a:ext cx="2855160" cy="1495080"/>
          </a:xfrm>
          <a:prstGeom prst="straightConnector1">
            <a:avLst/>
          </a:prstGeom>
          <a:ln w="0">
            <a:solidFill>
              <a:srgbClr val="3465A4"/>
            </a:solidFill>
            <a:headEnd type="triangle" w="med" len="med"/>
            <a:tailEnd type="triangle" w="med" len="med"/>
          </a:ln>
        </p:spPr>
      </p:cxnSp>
      <p:cxnSp>
        <p:nvCxnSpPr>
          <p:cNvPr id="100" name="Line 18"/>
          <p:cNvCxnSpPr>
            <a:stCxn id="93" idx="1"/>
            <a:endCxn id="83" idx="3"/>
          </p:cNvCxnSpPr>
          <p:nvPr/>
        </p:nvCxnSpPr>
        <p:spPr>
          <a:xfrm flipH="1" flipV="1">
            <a:off x="1540440" y="1639800"/>
            <a:ext cx="2563920" cy="1715760"/>
          </a:xfrm>
          <a:prstGeom prst="curvedConnector3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sp>
        <p:nvSpPr>
          <p:cNvPr id="101" name="CustomShape 19"/>
          <p:cNvSpPr/>
          <p:nvPr/>
        </p:nvSpPr>
        <p:spPr>
          <a:xfrm>
            <a:off x="1980000" y="1615320"/>
            <a:ext cx="1473120" cy="501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transação aceita + produtos + NF + (recibo) | transação recusada</a:t>
            </a:r>
            <a:endParaRPr lang="pt-BR" sz="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433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Vitor Augusto</dc:creator>
  <dc:description/>
  <cp:lastModifiedBy>Brendon Lopes</cp:lastModifiedBy>
  <cp:revision>10</cp:revision>
  <dcterms:created xsi:type="dcterms:W3CDTF">2020-09-25T23:03:33Z</dcterms:created>
  <dcterms:modified xsi:type="dcterms:W3CDTF">2020-10-22T20:59:07Z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