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90" r:id="rId4"/>
    <p:sldId id="276" r:id="rId5"/>
    <p:sldId id="277" r:id="rId6"/>
    <p:sldId id="260" r:id="rId7"/>
    <p:sldId id="261" r:id="rId8"/>
    <p:sldId id="283" r:id="rId9"/>
    <p:sldId id="284" r:id="rId10"/>
    <p:sldId id="285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87" r:id="rId22"/>
    <p:sldId id="288" r:id="rId23"/>
    <p:sldId id="289" r:id="rId24"/>
    <p:sldId id="292" r:id="rId25"/>
    <p:sldId id="293" r:id="rId26"/>
    <p:sldId id="291" r:id="rId27"/>
    <p:sldId id="286" r:id="rId28"/>
    <p:sldId id="280" r:id="rId2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9BC02C-2549-4907-BA64-B2889910D91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CD8803-A3D2-4013-B9E0-CD592CAF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8803-A3D2-4013-B9E0-CD592CAFE9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18333"/>
            <a:ext cx="7274768" cy="1077217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5" y="3867150"/>
            <a:ext cx="322121" cy="38099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386715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itchFamily="2" charset="0"/>
              </a:rPr>
              <a:t>BRENDON MATHESON</a:t>
            </a:r>
            <a:endParaRPr lang="en-US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6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43894"/>
            <a:ext cx="7274768" cy="571872"/>
          </a:xfrm>
        </p:spPr>
        <p:txBody>
          <a:bodyPr anchor="t" anchorCtr="0">
            <a:no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ader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161470" y="1640726"/>
            <a:ext cx="8210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Montserrat" pitchFamily="2" charset="0"/>
              </a:rPr>
              <a:t>?</a:t>
            </a:r>
            <a:endParaRPr lang="en-US" sz="115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20" y="2004642"/>
            <a:ext cx="1151368" cy="13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407053" y="2205193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6" y="223597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Montserrat Light" pitchFamily="2" charset="0"/>
              </a:rPr>
              <a:t>brendon.matheson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7053" y="3163451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07053" y="3642578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07053" y="1726064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07053" y="2684322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07053" y="1246935"/>
            <a:ext cx="3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835696" y="17568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http://u.bren.cc/github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36016" y="272795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http://u.bren.cc/linkedin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836016" y="367335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http://u.bren.cc/twitter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836016" y="31942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http://u.bren.cc/youtube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835696" y="12777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 Light" pitchFamily="2" charset="0"/>
              </a:rPr>
              <a:t>b@bren.cc</a:t>
            </a:r>
            <a:endParaRPr lang="en-US" sz="1400" dirty="0">
              <a:solidFill>
                <a:schemeClr val="bg1"/>
              </a:solidFill>
              <a:latin typeface="Montserra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"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:\wrk\bjm_str_profile\Images\2007-06-30\crest_755x89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31" y="1891506"/>
            <a:ext cx="1150938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99592" y="14196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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35695" y="1491630"/>
            <a:ext cx="216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brendon.matheson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0687" y="19192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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7584" y="22973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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7462" y="2666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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7462" y="30254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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42085" y="33974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 smtClean="0">
                <a:solidFill>
                  <a:schemeClr val="bg1"/>
                </a:solidFill>
                <a:latin typeface="Fontawesome" pitchFamily="2" charset="0"/>
                <a:ea typeface="+mn-ea"/>
                <a:cs typeface="+mn-cs"/>
              </a:rPr>
              <a:t></a:t>
            </a:r>
          </a:p>
        </p:txBody>
      </p:sp>
    </p:spTree>
    <p:extLst>
      <p:ext uri="{BB962C8B-B14F-4D97-AF65-F5344CB8AC3E}">
        <p14:creationId xmlns:p14="http://schemas.microsoft.com/office/powerpoint/2010/main" val="34731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12088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5565"/>
            <a:ext cx="4038600" cy="3672409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000">
                <a:latin typeface="Montserrat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latin typeface="Montserrat" pitchFamily="2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3pPr>
            <a:lvl4pPr marL="16002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4pPr>
            <a:lvl5pPr marL="2057400" indent="-228600">
              <a:buFont typeface="Wingdings" pitchFamily="2" charset="2"/>
              <a:buChar char="§"/>
              <a:defRPr sz="2000">
                <a:latin typeface="Montserra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84096" cy="38099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Montserrat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7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EACF-F8C9-4C5D-BC56-2138A938EC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9FCC-DA5A-43E5-986E-7439E48D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5" r:id="rId5"/>
    <p:sldLayoutId id="2147483661" r:id="rId6"/>
    <p:sldLayoutId id="2147483651" r:id="rId7"/>
    <p:sldLayoutId id="2147483662" r:id="rId8"/>
    <p:sldLayoutId id="2147483655" r:id="rId9"/>
    <p:sldLayoutId id="2147483666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ifux.org/lectures/299/netLec7.pdf" TargetMode="External"/><Relationship Id="rId2" Type="http://schemas.openxmlformats.org/officeDocument/2006/relationships/hyperlink" Target="https://docs.docker.com/engine/docker-overview/#what-can-i-use-docker-fo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ocker.com/docker-for-windows/instal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build" TargetMode="External"/><Relationship Id="rId2" Type="http://schemas.openxmlformats.org/officeDocument/2006/relationships/hyperlink" Target="https://docs.microsoft.com/en-us/dotnet/core/deploying/index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microsoft.com/en-us/dotnet/core/rid-catalog" TargetMode="External"/><Relationship Id="rId4" Type="http://schemas.openxmlformats.org/officeDocument/2006/relationships/hyperlink" Target="https://docs.microsoft.com/en-us/dotnet/core/tools/dotnet-publis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ii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microsoft/aspnet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docs/tree/master/samples/framework/docker/MVCRandomAnswerGenerator" TargetMode="External"/><Relationship Id="rId2" Type="http://schemas.openxmlformats.org/officeDocument/2006/relationships/hyperlink" Target="https://hub.docker.com/r/microsoft/aspnet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Docker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.NET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7797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Hyper-V Isolation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505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 / WIN 10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237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8344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1447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57040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2465463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(Hyper-V)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3910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4612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91880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66129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53837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Montserrat" pitchFamily="2" charset="0"/>
              </a:rPr>
              <a:t>WIN SRV 2016 / WIN 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63887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39569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06676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75956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09779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45372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5453795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62242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22944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3686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11111" y="1563638"/>
            <a:ext cx="1689947" cy="129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398819" y="3653371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Montserrat" pitchFamily="2" charset="0"/>
              </a:rPr>
              <a:t>WIN SRV 2016 / WIN 10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0886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84551" y="1883868"/>
            <a:ext cx="464379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51658" y="1883868"/>
            <a:ext cx="477392" cy="699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20938" y="1883868"/>
            <a:ext cx="472340" cy="699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754761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390354" y="1707654"/>
            <a:ext cx="364407" cy="796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</p:cNvCxnSpPr>
          <p:nvPr/>
        </p:nvCxnSpPr>
        <p:spPr>
          <a:xfrm flipH="1">
            <a:off x="7898777" y="2128285"/>
            <a:ext cx="104032" cy="7059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07224" y="2928894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HYPER-V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67926" y="2583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VM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  <p:bldP spid="35" grpId="0" animBg="1"/>
      <p:bldP spid="36" grpId="0" animBg="1"/>
      <p:bldP spid="40" grpId="0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Montserrat" panose="00000500000000000000" pitchFamily="2" charset="0"/>
              </a:rPr>
              <a:t>Background Reading</a:t>
            </a:r>
          </a:p>
          <a:p>
            <a:r>
              <a:rPr lang="en-US" sz="1400" dirty="0" smtClean="0">
                <a:latin typeface="Montserrat" panose="00000500000000000000" pitchFamily="2" charset="0"/>
                <a:hlinkClick r:id="rId2"/>
              </a:rPr>
              <a:t>https://docs.docker.com/engine/docker-overview/#what-can-i-use-docker-for</a:t>
            </a:r>
            <a:endParaRPr lang="en-US" sz="1400" dirty="0" smtClean="0">
              <a:latin typeface="Montserrat" panose="00000500000000000000" pitchFamily="2" charset="0"/>
            </a:endParaRPr>
          </a:p>
          <a:p>
            <a:r>
              <a:rPr lang="en-US" sz="1400" dirty="0" smtClean="0">
                <a:latin typeface="Montserrat" panose="00000500000000000000" pitchFamily="2" charset="0"/>
                <a:hlinkClick r:id="rId3"/>
              </a:rPr>
              <a:t>http://www.haifux.org/lectures/299/netLec7.pdf</a:t>
            </a:r>
            <a:endParaRPr lang="en-US" sz="1400" dirty="0" smtClean="0">
              <a:latin typeface="Montserrat" panose="00000500000000000000" pitchFamily="2" charset="0"/>
            </a:endParaRP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latin typeface="Montserrat" panose="00000500000000000000" pitchFamily="2" charset="0"/>
              </a:rPr>
              <a:t>Installation</a:t>
            </a:r>
          </a:p>
          <a:p>
            <a:r>
              <a:rPr lang="en-US" sz="1400" dirty="0">
                <a:hlinkClick r:id="rId4"/>
              </a:rPr>
              <a:t>https://docs.docker.com/docker-for-windows/install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endParaRPr lang="en-US" sz="1400" dirty="0" smtClean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References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2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it!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hello-world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Review https://hub.docker.com/_/hello-world/</a:t>
            </a:r>
          </a:p>
          <a:p>
            <a:r>
              <a:rPr lang="en-US" sz="1400" dirty="0">
                <a:latin typeface="Montserrat" panose="00000500000000000000" pitchFamily="2" charset="0"/>
              </a:rPr>
              <a:t>Pull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pull debian:9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Check C:\Users\Public\Documents\Hyper-V\Virtual hard </a:t>
            </a:r>
            <a:r>
              <a:rPr lang="en-US" sz="1400" dirty="0" smtClean="0">
                <a:latin typeface="Montserrat" panose="00000500000000000000" pitchFamily="2" charset="0"/>
              </a:rPr>
              <a:t>disks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Exercise 1 – hello-world</a:t>
            </a:r>
          </a:p>
        </p:txBody>
      </p:sp>
    </p:spTree>
    <p:extLst>
      <p:ext uri="{BB962C8B-B14F-4D97-AF65-F5344CB8AC3E}">
        <p14:creationId xmlns:p14="http://schemas.microsoft.com/office/powerpoint/2010/main" val="253333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an interactive session in </a:t>
            </a:r>
            <a:r>
              <a:rPr lang="en-US" sz="1400" dirty="0" err="1">
                <a:latin typeface="Montserrat" panose="00000500000000000000" pitchFamily="2" charset="0"/>
              </a:rPr>
              <a:t>Debian</a:t>
            </a:r>
            <a:r>
              <a:rPr lang="en-US" sz="1400" dirty="0">
                <a:latin typeface="Montserrat" panose="00000500000000000000" pitchFamily="2" charset="0"/>
              </a:rPr>
              <a:t> 9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-t debian:9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Run a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–d </a:t>
            </a:r>
            <a:r>
              <a:rPr lang="en-US" sz="1400" dirty="0" err="1">
                <a:latin typeface="Courier" pitchFamily="49" charset="0"/>
              </a:rPr>
              <a:t>nginx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Launch a bash process in the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exec -it &lt;id&gt; /bin/bash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1 – 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0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Attach to the detached </a:t>
            </a:r>
            <a:r>
              <a:rPr lang="en-US" sz="1400" dirty="0" err="1">
                <a:latin typeface="Montserrat" panose="00000500000000000000" pitchFamily="2" charset="0"/>
              </a:rPr>
              <a:t>nginx</a:t>
            </a:r>
            <a:r>
              <a:rPr lang="en-US" sz="1400" dirty="0">
                <a:latin typeface="Montserrat" panose="00000500000000000000" pitchFamily="2" charset="0"/>
              </a:rPr>
              <a:t> instance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attach &lt;id&gt;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Housekeeping commands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stop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rm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images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rmi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1 – hello-world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6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Mounting file system volumes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–it –v </a:t>
            </a:r>
            <a:r>
              <a:rPr lang="en-US" sz="1400" dirty="0" smtClean="0">
                <a:latin typeface="Courier" pitchFamily="49" charset="0"/>
              </a:rPr>
              <a:t>W:\data:/data </a:t>
            </a:r>
            <a:r>
              <a:rPr lang="en-US" sz="1400" dirty="0">
                <a:latin typeface="Courier" pitchFamily="49" charset="0"/>
              </a:rPr>
              <a:t>debian:9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Exposing ports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-p 8080:80 </a:t>
            </a:r>
            <a:r>
              <a:rPr lang="en-US" sz="1400" dirty="0" err="1">
                <a:latin typeface="Courier" pitchFamily="49" charset="0"/>
              </a:rPr>
              <a:t>nginx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Environment variables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-it -e "FOO=bar" debian:9 /bin/bash</a:t>
            </a: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root@8e035b9c48d9:/# echo $FOO</a:t>
            </a: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2 – Externalities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2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Launch a build environment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–it –v W:\wrk\bjm_str_px_docker_dotnet\hello:/hello-world </a:t>
            </a:r>
            <a:r>
              <a:rPr lang="en-US" sz="1400" dirty="0" err="1">
                <a:latin typeface="Courier" pitchFamily="49" charset="0"/>
              </a:rPr>
              <a:t>microsoft</a:t>
            </a:r>
            <a:r>
              <a:rPr lang="en-US" sz="1400" dirty="0">
                <a:latin typeface="Courier" pitchFamily="49" charset="0"/>
              </a:rPr>
              <a:t>/dotnet:2-sdk /bin/bash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Navigate to the mounted project directory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cd /hello-world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3 – Build a </a:t>
            </a:r>
            <a:r>
              <a:rPr lang="en-US" sz="2400" dirty="0" err="1" smtClean="0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1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Build as a FDD (Framework Dependent Deployment)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100" dirty="0" err="1">
                <a:latin typeface="Courier" pitchFamily="49" charset="0"/>
              </a:rPr>
              <a:t>dotnet</a:t>
            </a:r>
            <a:r>
              <a:rPr lang="en-US" sz="1100" dirty="0">
                <a:latin typeface="Courier" pitchFamily="49" charset="0"/>
              </a:rPr>
              <a:t> build –c Release </a:t>
            </a:r>
            <a:r>
              <a:rPr lang="en-US" sz="1100" dirty="0" err="1">
                <a:latin typeface="Courier" pitchFamily="49" charset="0"/>
              </a:rPr>
              <a:t>hello.csproj</a:t>
            </a:r>
            <a:endParaRPr lang="en-US" sz="11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100" dirty="0" err="1">
                <a:latin typeface="Courier" pitchFamily="49" charset="0"/>
              </a:rPr>
              <a:t>dotnet</a:t>
            </a:r>
            <a:r>
              <a:rPr lang="en-US" sz="1100" dirty="0">
                <a:latin typeface="Courier" pitchFamily="49" charset="0"/>
              </a:rPr>
              <a:t> publish –c Release </a:t>
            </a:r>
            <a:r>
              <a:rPr lang="en-US" sz="1100" dirty="0" err="1">
                <a:latin typeface="Courier" pitchFamily="49" charset="0"/>
              </a:rPr>
              <a:t>hello.csproj</a:t>
            </a:r>
            <a:endParaRPr lang="en-US" sz="11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References:</a:t>
            </a: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2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2"/>
              </a:rPr>
              <a:t>docs.microsoft.com/en-us/dotnet/core/deploying/index</a:t>
            </a:r>
            <a:endParaRPr lang="en-US" sz="1100" dirty="0">
              <a:latin typeface="Montserrat" panose="00000500000000000000" pitchFamily="2" charset="0"/>
            </a:endParaRP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3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3"/>
              </a:rPr>
              <a:t>docs.microsoft.com/en-us/dotnet/core/tools/dotnet-build</a:t>
            </a:r>
            <a:endParaRPr lang="en-US" sz="1100" dirty="0">
              <a:latin typeface="Montserrat" panose="00000500000000000000" pitchFamily="2" charset="0"/>
            </a:endParaRP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4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4"/>
              </a:rPr>
              <a:t>docs.microsoft.com/en-us/dotnet/core/tools/dotnet-publish</a:t>
            </a:r>
            <a:endParaRPr lang="en-US" sz="1100" dirty="0">
              <a:latin typeface="Montserrat" panose="00000500000000000000" pitchFamily="2" charset="0"/>
            </a:endParaRPr>
          </a:p>
          <a:p>
            <a:pPr lvl="1"/>
            <a:r>
              <a:rPr lang="en-US" sz="1100" dirty="0">
                <a:latin typeface="Montserrat" panose="00000500000000000000" pitchFamily="2" charset="0"/>
                <a:hlinkClick r:id="rId5"/>
              </a:rPr>
              <a:t>https://</a:t>
            </a:r>
            <a:r>
              <a:rPr lang="en-US" sz="1100" dirty="0" smtClean="0">
                <a:latin typeface="Montserrat" panose="00000500000000000000" pitchFamily="2" charset="0"/>
                <a:hlinkClick r:id="rId5"/>
              </a:rPr>
              <a:t>docs.microsoft.com/en-us/dotnet/core/rid-catalog</a:t>
            </a:r>
            <a:endParaRPr lang="en-US" sz="11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3 – Build a </a:t>
            </a:r>
            <a:r>
              <a:rPr lang="en-US" sz="2400" dirty="0" err="1" smtClean="0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2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the app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dotnet</a:t>
            </a:r>
            <a:r>
              <a:rPr lang="en-US" sz="1400" dirty="0">
                <a:latin typeface="Courier" pitchFamily="49" charset="0"/>
              </a:rPr>
              <a:t> bin/Release/netcoreapp2.0/publish/hello.dll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Quit the container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ps</a:t>
            </a:r>
            <a:r>
              <a:rPr lang="en-US" sz="1400" dirty="0">
                <a:latin typeface="Courier" pitchFamily="49" charset="0"/>
              </a:rPr>
              <a:t> –a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Clean up the container 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rm</a:t>
            </a:r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smtClean="0">
                <a:latin typeface="Courier" pitchFamily="49" charset="0"/>
              </a:rPr>
              <a:t>&lt;id&gt;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Exercise 3 – Build a </a:t>
            </a:r>
            <a:r>
              <a:rPr lang="en-US" sz="2400" dirty="0" err="1" smtClean="0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  <a:endParaRPr lang="en-US" sz="24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1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Create the </a:t>
            </a:r>
            <a:r>
              <a:rPr lang="en-US" sz="1400" dirty="0" err="1">
                <a:latin typeface="Montserrat" panose="00000500000000000000" pitchFamily="2" charset="0"/>
              </a:rPr>
              <a:t>Dockerfile</a:t>
            </a:r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FROM </a:t>
            </a:r>
            <a:r>
              <a:rPr lang="en-US" sz="1400" dirty="0" err="1">
                <a:latin typeface="Courier" pitchFamily="49" charset="0"/>
              </a:rPr>
              <a:t>microsoft</a:t>
            </a:r>
            <a:r>
              <a:rPr lang="en-US" sz="1400" dirty="0">
                <a:latin typeface="Courier" pitchFamily="49" charset="0"/>
              </a:rPr>
              <a:t>/dotnet:2-runtime</a:t>
            </a:r>
          </a:p>
          <a:p>
            <a:pPr marL="400050" lvl="1" indent="0">
              <a:buNone/>
            </a:pP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RUN </a:t>
            </a:r>
            <a:r>
              <a:rPr lang="en-US" sz="1400" dirty="0" err="1">
                <a:latin typeface="Courier" pitchFamily="49" charset="0"/>
              </a:rPr>
              <a:t>mkdir</a:t>
            </a:r>
            <a:r>
              <a:rPr lang="en-US" sz="1400" dirty="0">
                <a:latin typeface="Courier" pitchFamily="49" charset="0"/>
              </a:rPr>
              <a:t> -p /</a:t>
            </a:r>
            <a:r>
              <a:rPr lang="en-US" sz="1400" dirty="0" smtClean="0">
                <a:latin typeface="Courier" pitchFamily="49" charset="0"/>
              </a:rPr>
              <a:t>hello-world/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COPY bin/Release/netcoreapp2.0/publish/* /</a:t>
            </a:r>
            <a:r>
              <a:rPr lang="en-US" sz="1400" dirty="0" smtClean="0">
                <a:latin typeface="Courier" pitchFamily="49" charset="0"/>
              </a:rPr>
              <a:t>hello-world/</a:t>
            </a: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endParaRPr lang="en-US" sz="1400" dirty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" pitchFamily="49" charset="0"/>
              </a:rPr>
              <a:t>CMD ["</a:t>
            </a:r>
            <a:r>
              <a:rPr lang="en-US" sz="1400" dirty="0" err="1">
                <a:latin typeface="Courier" pitchFamily="49" charset="0"/>
              </a:rPr>
              <a:t>dotnet</a:t>
            </a:r>
            <a:r>
              <a:rPr lang="en-US" sz="1400" dirty="0">
                <a:latin typeface="Courier" pitchFamily="49" charset="0"/>
              </a:rPr>
              <a:t>", "/hello-world/hello.dll"]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r>
              <a:rPr lang="en-US" sz="1400" dirty="0">
                <a:latin typeface="Montserrat" panose="00000500000000000000" pitchFamily="2" charset="0"/>
              </a:rPr>
              <a:t>Build the image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build –t </a:t>
            </a:r>
            <a:r>
              <a:rPr lang="en-US" sz="1400" dirty="0" err="1" smtClean="0">
                <a:latin typeface="Courier" pitchFamily="49" charset="0"/>
              </a:rPr>
              <a:t>bren</a:t>
            </a:r>
            <a:r>
              <a:rPr lang="en-US" sz="1400" dirty="0" smtClean="0">
                <a:latin typeface="Courier" pitchFamily="49" charset="0"/>
              </a:rPr>
              <a:t>/hello </a:t>
            </a:r>
            <a:r>
              <a:rPr lang="en-US" sz="1400" dirty="0">
                <a:latin typeface="Courier" pitchFamily="49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Exercise 4 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–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Dockerize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35144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Brendon Matheson</a:t>
            </a:r>
          </a:p>
          <a:p>
            <a:r>
              <a:rPr lang="en-US" dirty="0" smtClean="0"/>
              <a:t>Australian</a:t>
            </a:r>
          </a:p>
          <a:p>
            <a:r>
              <a:rPr lang="en-US" dirty="0" smtClean="0"/>
              <a:t>11yr Bangkok Resident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Working On</a:t>
            </a:r>
          </a:p>
          <a:p>
            <a:r>
              <a:rPr lang="en-US" dirty="0" smtClean="0"/>
              <a:t>Healthcare (Architect at Orion Health)</a:t>
            </a:r>
          </a:p>
          <a:p>
            <a:r>
              <a:rPr lang="en-US" dirty="0" smtClean="0"/>
              <a:t>Cloud / Multi-Tenant / </a:t>
            </a:r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 smtClean="0"/>
              <a:t>Functions-as-a-Service (</a:t>
            </a:r>
            <a:r>
              <a:rPr lang="en-US" dirty="0" err="1" smtClean="0"/>
              <a:t>FaaS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Your Presenter</a:t>
            </a:r>
            <a:endParaRPr lang="en-US" dirty="0"/>
          </a:p>
        </p:txBody>
      </p:sp>
      <p:pic>
        <p:nvPicPr>
          <p:cNvPr id="5" name="Picture 2" descr="C:\Users\brendonm\Desktop\IMG_0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1710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4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Run it</a:t>
            </a:r>
          </a:p>
          <a:p>
            <a:endParaRPr lang="en-US" sz="1400" dirty="0">
              <a:latin typeface="Montserrat" panose="00000500000000000000" pitchFamily="2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" pitchFamily="49" charset="0"/>
              </a:rPr>
              <a:t>docker</a:t>
            </a:r>
            <a:r>
              <a:rPr lang="en-US" sz="1400" dirty="0">
                <a:latin typeface="Courier" pitchFamily="49" charset="0"/>
              </a:rPr>
              <a:t> run </a:t>
            </a:r>
            <a:r>
              <a:rPr lang="en-US" sz="1400" dirty="0" err="1" smtClean="0">
                <a:latin typeface="Courier" pitchFamily="49" charset="0"/>
              </a:rPr>
              <a:t>bren</a:t>
            </a:r>
            <a:r>
              <a:rPr lang="en-US" sz="1400" dirty="0" smtClean="0">
                <a:latin typeface="Courier" pitchFamily="49" charset="0"/>
              </a:rPr>
              <a:t>/hello</a:t>
            </a:r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Exercise 4 </a:t>
            </a:r>
            <a:r>
              <a:rPr lang="en-US" sz="2400" dirty="0" smtClean="0">
                <a:solidFill>
                  <a:schemeClr val="bg1"/>
                </a:solidFill>
                <a:latin typeface="Montserrat Thin" panose="00000300000000000000" pitchFamily="2" charset="0"/>
              </a:rPr>
              <a:t>–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Dockerize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Montserrat Thin" panose="00000300000000000000" pitchFamily="2" charset="0"/>
              </a:rPr>
              <a:t>dotnetcore</a:t>
            </a:r>
            <a:r>
              <a:rPr lang="en-US" sz="2400" dirty="0">
                <a:solidFill>
                  <a:schemeClr val="bg1"/>
                </a:solidFill>
                <a:latin typeface="Montserrat Thin" panose="00000300000000000000" pitchFamily="2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09370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Review the base IIS </a:t>
            </a:r>
            <a:r>
              <a:rPr lang="en-US" sz="1400" dirty="0"/>
              <a:t>image at </a:t>
            </a:r>
            <a:r>
              <a:rPr lang="en-US" sz="1400" dirty="0">
                <a:hlinkClick r:id="rId2"/>
              </a:rPr>
              <a:t>https://hub.docker.com/r/microsoft/iis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 smtClean="0"/>
              <a:t>Note: </a:t>
            </a:r>
            <a:r>
              <a:rPr lang="en-US" sz="1400" dirty="0" err="1" smtClean="0"/>
              <a:t>nanoserver</a:t>
            </a:r>
            <a:r>
              <a:rPr lang="en-US" sz="1400" dirty="0" smtClean="0"/>
              <a:t>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 err="1" smtClean="0"/>
              <a:t>windowsservercore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400" dirty="0" smtClean="0"/>
              <a:t>Start with the tutorial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/iis:nanoserver-10.0.14393.1715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C:\site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powershell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NoProfile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-Command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Import-module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IISAdministration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New-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IISSite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-Name "Site"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PhysicalPath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C:\site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BindingInformation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"*:8000:"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EXPOSE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8000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content/ 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site</a:t>
            </a:r>
            <a:endParaRPr lang="en-US" sz="1400" dirty="0" smtClean="0">
              <a:cs typeface="Courier New" pitchFamily="49" charset="0"/>
            </a:endParaRPr>
          </a:p>
          <a:p>
            <a:pPr marL="285750"/>
            <a:endParaRPr lang="en-US" sz="1400" dirty="0" smtClean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7 – Serve static content in IIS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6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-t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Run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Connect browse to &lt;IP&gt;:8000 – get IP from inspect: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inspect -f "{{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NetworkSettings.Networks.nat.IPAddress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}}"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7 – Serve static content in IIS on Windows</a:t>
            </a:r>
          </a:p>
        </p:txBody>
      </p:sp>
    </p:spTree>
    <p:extLst>
      <p:ext uri="{BB962C8B-B14F-4D97-AF65-F5344CB8AC3E}">
        <p14:creationId xmlns:p14="http://schemas.microsoft.com/office/powerpoint/2010/main" val="176893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Create a volume for our static site: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volume create --name website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Drop content into C:\</a:t>
            </a:r>
            <a:r>
              <a:rPr lang="en-US" sz="1400" dirty="0" smtClean="0"/>
              <a:t>ProgramData\Docker\volumes\website</a:t>
            </a:r>
          </a:p>
          <a:p>
            <a:r>
              <a:rPr lang="en-US" sz="1400" dirty="0" smtClean="0"/>
              <a:t>Remove ADD from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 and rebuild</a:t>
            </a:r>
          </a:p>
          <a:p>
            <a:r>
              <a:rPr lang="en-US" sz="1400" dirty="0" smtClean="0"/>
              <a:t>Run with external volume mounted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-v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C:\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ProgramData\Docker\volumes\website:C:\site my/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iis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7 – Serve static content in IIS on Windows</a:t>
            </a:r>
          </a:p>
        </p:txBody>
      </p:sp>
    </p:spTree>
    <p:extLst>
      <p:ext uri="{BB962C8B-B14F-4D97-AF65-F5344CB8AC3E}">
        <p14:creationId xmlns:p14="http://schemas.microsoft.com/office/powerpoint/2010/main" val="308411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 smtClean="0"/>
              <a:t>Review the base </a:t>
            </a:r>
            <a:r>
              <a:rPr lang="en-US" sz="1400" dirty="0" err="1" smtClean="0"/>
              <a:t>aspnet</a:t>
            </a:r>
            <a:r>
              <a:rPr lang="en-US" sz="1400" dirty="0"/>
              <a:t> image at </a:t>
            </a:r>
            <a:r>
              <a:rPr lang="en-US" sz="1400" dirty="0">
                <a:hlinkClick r:id="rId2"/>
              </a:rPr>
              <a:t>https://hub.docker.com/r/microsoft/aspnet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Test the sample </a:t>
            </a:r>
            <a:r>
              <a:rPr lang="en-US" sz="1400" dirty="0" err="1" smtClean="0"/>
              <a:t>webapp</a:t>
            </a:r>
            <a:r>
              <a:rPr lang="en-US" sz="1400" dirty="0" smtClean="0"/>
              <a:t> – </a:t>
            </a:r>
            <a:r>
              <a:rPr lang="en-US" sz="1400" dirty="0" err="1" smtClean="0"/>
              <a:t>mvcrandomanswers</a:t>
            </a:r>
            <a:endParaRPr lang="en-US" sz="1400" dirty="0" smtClean="0"/>
          </a:p>
          <a:p>
            <a:r>
              <a:rPr lang="en-US" sz="1400" dirty="0" smtClean="0"/>
              <a:t>Create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, publish app and build image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microsoft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/aspnet:windowsservercore-10.0.14393.1715</a:t>
            </a:r>
          </a:p>
          <a:p>
            <a:pPr marL="40005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C:\randomanswers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powershell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NoProfile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-Command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Import-module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IISAdministration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\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New-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IISSite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-Name "ASPNET"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PhysicalPath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C:\randomanswers 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BindingInformation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"*:8000:"</a:t>
            </a:r>
          </a:p>
          <a:p>
            <a:pPr marL="40005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EXPOSE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8000</a:t>
            </a:r>
          </a:p>
          <a:p>
            <a:pPr marL="40005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MVCRandomAnswerGenerator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/bin/Release/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PublishOutput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randomanswers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8 – Serve web app in IIS on Windows</a:t>
            </a:r>
          </a:p>
        </p:txBody>
      </p:sp>
    </p:spTree>
    <p:extLst>
      <p:ext uri="{BB962C8B-B14F-4D97-AF65-F5344CB8AC3E}">
        <p14:creationId xmlns:p14="http://schemas.microsoft.com/office/powerpoint/2010/main" val="160311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Build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build –t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webapp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endParaRPr lang="en-US" sz="1400" dirty="0"/>
          </a:p>
          <a:p>
            <a:r>
              <a:rPr lang="en-US" sz="1400" dirty="0" smtClean="0"/>
              <a:t>Run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-it --name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webapp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webapp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8 – Serve web app in IIS on Windows</a:t>
            </a:r>
          </a:p>
        </p:txBody>
      </p:sp>
    </p:spTree>
    <p:extLst>
      <p:ext uri="{BB962C8B-B14F-4D97-AF65-F5344CB8AC3E}">
        <p14:creationId xmlns:p14="http://schemas.microsoft.com/office/powerpoint/2010/main" val="222924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References:</a:t>
            </a:r>
          </a:p>
          <a:p>
            <a:pPr lvl="1"/>
            <a:r>
              <a:rPr lang="en-US" sz="1400" dirty="0">
                <a:hlinkClick r:id="rId2"/>
              </a:rPr>
              <a:t>https://hub.docker.com/r/microsoft/aspnet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github.com/dotnet/docs/tree/master/samples/framework/docker/MVCRandomAnswerGenerator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8 – Serve web app in IIS on Windows</a:t>
            </a:r>
          </a:p>
        </p:txBody>
      </p:sp>
    </p:spTree>
    <p:extLst>
      <p:ext uri="{BB962C8B-B14F-4D97-AF65-F5344CB8AC3E}">
        <p14:creationId xmlns:p14="http://schemas.microsoft.com/office/powerpoint/2010/main" val="78973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Core skills and workflow</a:t>
            </a:r>
          </a:p>
          <a:p>
            <a:r>
              <a:rPr lang="en-US" sz="1400" dirty="0" smtClean="0"/>
              <a:t>Development environment – one of:</a:t>
            </a:r>
          </a:p>
          <a:p>
            <a:pPr lvl="1"/>
            <a:r>
              <a:rPr lang="en-US" sz="1400" dirty="0" smtClean="0"/>
              <a:t>Install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for Windows 10</a:t>
            </a:r>
          </a:p>
          <a:p>
            <a:pPr lvl="1"/>
            <a:r>
              <a:rPr lang="en-US" sz="1400" dirty="0" smtClean="0"/>
              <a:t>Windows Server 2016</a:t>
            </a:r>
          </a:p>
          <a:p>
            <a:r>
              <a:rPr lang="en-US" sz="1400" dirty="0" smtClean="0"/>
              <a:t>hello-world</a:t>
            </a:r>
          </a:p>
          <a:p>
            <a:r>
              <a:rPr lang="en-US" sz="1400" dirty="0" smtClean="0"/>
              <a:t>.NET Core build and </a:t>
            </a:r>
            <a:r>
              <a:rPr lang="en-US" sz="1400" dirty="0" err="1" smtClean="0"/>
              <a:t>Dockerize</a:t>
            </a:r>
            <a:endParaRPr lang="en-US" sz="1400" dirty="0" smtClean="0"/>
          </a:p>
          <a:p>
            <a:r>
              <a:rPr lang="en-US" sz="1400" dirty="0" smtClean="0"/>
              <a:t>ASP.NET Core </a:t>
            </a:r>
            <a:r>
              <a:rPr lang="en-US" sz="1400" dirty="0" err="1" smtClean="0"/>
              <a:t>Dockerize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Continued study</a:t>
            </a:r>
          </a:p>
          <a:p>
            <a:r>
              <a:rPr lang="en-US" sz="1400" dirty="0" err="1" smtClean="0"/>
              <a:t>docker</a:t>
            </a:r>
            <a:r>
              <a:rPr lang="en-US" sz="1400" dirty="0" smtClean="0"/>
              <a:t>-compose</a:t>
            </a:r>
          </a:p>
          <a:p>
            <a:r>
              <a:rPr lang="en-US" sz="1400" dirty="0" err="1" smtClean="0"/>
              <a:t>docker</a:t>
            </a:r>
            <a:r>
              <a:rPr lang="en-US" sz="1400" dirty="0" smtClean="0"/>
              <a:t>-swarm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82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Exercise 1 – hello-world</a:t>
            </a:r>
          </a:p>
          <a:p>
            <a:r>
              <a:rPr lang="en-US" dirty="0" smtClean="0"/>
              <a:t>Exercise 2 – Externalities</a:t>
            </a:r>
          </a:p>
          <a:p>
            <a:r>
              <a:rPr lang="en-US" dirty="0" smtClean="0"/>
              <a:t>Exercise 3 – Build a .NET Core app on Linux</a:t>
            </a:r>
          </a:p>
          <a:p>
            <a:r>
              <a:rPr lang="en-US" dirty="0" smtClean="0"/>
              <a:t>Exercise 4 – </a:t>
            </a:r>
            <a:r>
              <a:rPr lang="en-US" dirty="0" err="1" smtClean="0"/>
              <a:t>Dockerize</a:t>
            </a:r>
            <a:r>
              <a:rPr lang="en-US" dirty="0" smtClean="0"/>
              <a:t> a .NET Core app on Linux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Exercise 5 – Customize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dotnetcore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SDK container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Exercise 6 –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Dockerize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nginx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CIFS on Linux</a:t>
            </a:r>
          </a:p>
          <a:p>
            <a:r>
              <a:rPr lang="en-US" dirty="0" smtClean="0"/>
              <a:t>Exercise 7 – Serve static content in IIS on Windows</a:t>
            </a:r>
          </a:p>
          <a:p>
            <a:r>
              <a:rPr lang="en-US" dirty="0" smtClean="0"/>
              <a:t>Exercise 8 – Serve web app in IIS on Windows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2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Packaging, deployment and execution tool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Problems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Environmental differences</a:t>
            </a:r>
          </a:p>
          <a:p>
            <a:r>
              <a:rPr lang="en-US" sz="1400" dirty="0" smtClean="0"/>
              <a:t>Complex deployment processes</a:t>
            </a:r>
          </a:p>
          <a:p>
            <a:r>
              <a:rPr lang="en-US" sz="1400" dirty="0" smtClean="0"/>
              <a:t>Conflicting dependencies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Solution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Process isolation</a:t>
            </a:r>
          </a:p>
          <a:p>
            <a:r>
              <a:rPr lang="en-US" sz="1400" dirty="0"/>
              <a:t>Bundle app and dependencies into containers</a:t>
            </a:r>
          </a:p>
          <a:p>
            <a:r>
              <a:rPr lang="en-US" sz="1400" dirty="0"/>
              <a:t>Consistency and portability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brendonm\Desktop\04-zs-mehran_92-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95" y="1422528"/>
            <a:ext cx="4038485" cy="316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8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latin typeface="Montserrat" panose="00000500000000000000" pitchFamily="2" charset="0"/>
              </a:rPr>
              <a:t>Docker </a:t>
            </a:r>
            <a:r>
              <a:rPr lang="en-AU" dirty="0" smtClean="0"/>
              <a:t>is a</a:t>
            </a:r>
            <a:r>
              <a:rPr lang="en-AU" dirty="0" smtClean="0">
                <a:latin typeface="Montserrat" panose="00000500000000000000" pitchFamily="2" charset="0"/>
              </a:rPr>
              <a:t> cool new virtualization technology</a:t>
            </a:r>
            <a:endParaRPr lang="en-AU" dirty="0">
              <a:latin typeface="Montserrat" panose="000005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</a:t>
            </a:r>
            <a:r>
              <a:rPr lang="en-US" dirty="0" err="1" smtClean="0"/>
              <a:t>vs</a:t>
            </a:r>
            <a:r>
              <a:rPr lang="en-US" dirty="0" smtClean="0"/>
              <a:t> Containerization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03" y="2172587"/>
            <a:ext cx="2035539" cy="118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8" y="2452026"/>
            <a:ext cx="2189116" cy="624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59" y="2463325"/>
            <a:ext cx="1717162" cy="601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24" y="328719"/>
            <a:ext cx="4605231" cy="46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Virtualization</a:t>
            </a:r>
          </a:p>
          <a:p>
            <a:endParaRPr lang="en-AU" sz="1400" dirty="0" smtClean="0"/>
          </a:p>
          <a:p>
            <a:r>
              <a:rPr lang="en-AU" sz="1400" dirty="0" smtClean="0"/>
              <a:t>Virtual hardware</a:t>
            </a:r>
          </a:p>
          <a:p>
            <a:pPr lvl="1"/>
            <a:r>
              <a:rPr lang="en-AU" sz="1400" dirty="0" smtClean="0"/>
              <a:t>CPU</a:t>
            </a:r>
          </a:p>
          <a:p>
            <a:pPr lvl="1"/>
            <a:r>
              <a:rPr lang="en-AU" sz="1400" dirty="0" smtClean="0"/>
              <a:t>Disk</a:t>
            </a:r>
          </a:p>
          <a:p>
            <a:pPr lvl="1"/>
            <a:r>
              <a:rPr lang="en-AU" sz="1400" dirty="0" smtClean="0"/>
              <a:t>Memory</a:t>
            </a:r>
          </a:p>
          <a:p>
            <a:pPr lvl="1"/>
            <a:r>
              <a:rPr lang="en-AU" sz="1400" dirty="0" smtClean="0"/>
              <a:t>Devices</a:t>
            </a:r>
          </a:p>
          <a:p>
            <a:r>
              <a:rPr lang="en-AU" sz="1400" dirty="0" smtClean="0"/>
              <a:t>Guest OS and software installed into VM</a:t>
            </a:r>
          </a:p>
          <a:p>
            <a:endParaRPr lang="en-AU" sz="1400" dirty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VM’s =&gt; System-Oriented</a:t>
            </a:r>
          </a:p>
          <a:p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1" dirty="0" smtClean="0"/>
              <a:t>Containerization</a:t>
            </a:r>
          </a:p>
          <a:p>
            <a:endParaRPr lang="en-AU" sz="1400" dirty="0" smtClean="0"/>
          </a:p>
          <a:p>
            <a:r>
              <a:rPr lang="en-AU" sz="1400" dirty="0" smtClean="0"/>
              <a:t>Native hardware – no hypervisor</a:t>
            </a:r>
          </a:p>
          <a:p>
            <a:pPr lvl="1"/>
            <a:r>
              <a:rPr lang="en-AU" sz="1400" dirty="0" smtClean="0"/>
              <a:t>Allocate resources with control groups (on Linux)</a:t>
            </a:r>
          </a:p>
          <a:p>
            <a:r>
              <a:rPr lang="en-AU" sz="1400" dirty="0" smtClean="0"/>
              <a:t>Host kernel is used by containerized process</a:t>
            </a:r>
          </a:p>
          <a:p>
            <a:endParaRPr lang="en-AU" sz="1400" dirty="0"/>
          </a:p>
          <a:p>
            <a:endParaRPr lang="en-AU" sz="1400" dirty="0" smtClean="0"/>
          </a:p>
          <a:p>
            <a:endParaRPr lang="en-AU" sz="1400" dirty="0" smtClean="0"/>
          </a:p>
          <a:p>
            <a:pPr marL="0" indent="0">
              <a:buNone/>
            </a:pPr>
            <a:r>
              <a:rPr lang="en-AU" sz="1400" dirty="0" smtClean="0">
                <a:solidFill>
                  <a:schemeClr val="accent2"/>
                </a:solidFill>
              </a:rPr>
              <a:t>Containers =&gt; Service-Oriented</a:t>
            </a:r>
          </a:p>
          <a:p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on Windows – Two Models: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Windows Containers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Kernel-level support like Linux</a:t>
            </a:r>
          </a:p>
          <a:p>
            <a:pPr lvl="1"/>
            <a:r>
              <a:rPr lang="en-US" dirty="0" smtClean="0"/>
              <a:t>Windows Server 2016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Hyper-V Isolation</a:t>
            </a:r>
            <a:r>
              <a:rPr lang="en-US" dirty="0" smtClean="0"/>
              <a:t> – Virtualization-based shim</a:t>
            </a:r>
          </a:p>
          <a:p>
            <a:pPr lvl="1"/>
            <a:r>
              <a:rPr lang="en-US" dirty="0" smtClean="0"/>
              <a:t>Windows Server 2016</a:t>
            </a:r>
          </a:p>
          <a:p>
            <a:pPr lvl="1"/>
            <a:r>
              <a:rPr lang="en-US" dirty="0" smtClean="0"/>
              <a:t>Windows 10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ersion 1511 / November 2016 Update / Build 10586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1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7546" y="365337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555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517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3748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1620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768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102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943708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2519772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11944" y="1347614"/>
            <a:ext cx="497648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1880" y="1482098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12588" y="3647645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3887" y="3325321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71849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92080" y="2418202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9952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6016" y="2418202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34" y="1554106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4932040" y="1838333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5508104" y="2122559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40152" y="1487824"/>
            <a:ext cx="237626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60860" y="365337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Montserrat" pitchFamily="2" charset="0"/>
              </a:rPr>
              <a:t>WIN SRV 2016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2159" y="3331047"/>
            <a:ext cx="2224287" cy="32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KERNEL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0121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0352" y="2423928"/>
            <a:ext cx="496095" cy="8321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DE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8224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4288" y="2423928"/>
            <a:ext cx="496095" cy="832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C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38706" y="1559832"/>
            <a:ext cx="496095" cy="56845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ontserrat" pitchFamily="2" charset="0"/>
              </a:rPr>
              <a:t>D CLI</a:t>
            </a:r>
            <a:endParaRPr lang="en-US" sz="1600" dirty="0">
              <a:latin typeface="Montserrat" pitchFamily="2" charset="0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7380312" y="1844059"/>
            <a:ext cx="358394" cy="2842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7956376" y="2128285"/>
            <a:ext cx="30378" cy="2236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91880" y="4011910"/>
            <a:ext cx="482124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</a:t>
            </a:r>
            <a:r>
              <a:rPr lang="en-US" dirty="0" err="1" smtClean="0"/>
              <a:t>VMWare</a:t>
            </a:r>
            <a:r>
              <a:rPr lang="en-US" dirty="0" smtClean="0"/>
              <a:t>; Hyper-V;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>
</file>

<file path=ppt/theme/theme1.xml><?xml version="1.0" encoding="utf-8"?>
<a:theme xmlns:a="http://schemas.openxmlformats.org/drawingml/2006/main" name="brendon_mathes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endon_matheson.potx" id="{9598C5E7-E966-4A5C-BB6D-4FE19D280D3C}" vid="{8CF45270-57CC-463B-ACBE-4C91AB3BCE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brendon_matheson</Template>
  <TotalTime>1718</TotalTime>
  <Words>983</Words>
  <Application>Microsoft Office PowerPoint</Application>
  <PresentationFormat>On-screen Show (16:9)</PresentationFormat>
  <Paragraphs>294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brendon_matheson</vt:lpstr>
      <vt:lpstr>Introduction to Docker For .NET Developers</vt:lpstr>
      <vt:lpstr>Your Presenter</vt:lpstr>
      <vt:lpstr>Docker</vt:lpstr>
      <vt:lpstr>Agenda</vt:lpstr>
      <vt:lpstr>What is Docker?</vt:lpstr>
      <vt:lpstr>Virtualization vs Containerization</vt:lpstr>
      <vt:lpstr>What is Docker?</vt:lpstr>
      <vt:lpstr>Docker on Windows</vt:lpstr>
      <vt:lpstr>Windows Containers</vt:lpstr>
      <vt:lpstr>Hyper-V Isolation</vt:lpstr>
      <vt:lpstr>References</vt:lpstr>
      <vt:lpstr>Exercise 1 – hello-world</vt:lpstr>
      <vt:lpstr>Exercise 1 – hello-world</vt:lpstr>
      <vt:lpstr>Exercise 1 – hello-world</vt:lpstr>
      <vt:lpstr>Exercise 2 – Externalities</vt:lpstr>
      <vt:lpstr>Exercise 3 – Build a dotnetcore app</vt:lpstr>
      <vt:lpstr>Exercise 3 – Build a dotnetcore app</vt:lpstr>
      <vt:lpstr>Exercise 3 – Build a dotnetcore app</vt:lpstr>
      <vt:lpstr>Exercise 4 – Dockerize a dotnetcore app</vt:lpstr>
      <vt:lpstr>Exercise 4 – Dockerize a dotnetcore app</vt:lpstr>
      <vt:lpstr>Exercise 7 – Serve static content in IIS on Windows</vt:lpstr>
      <vt:lpstr>Exercise 7 – Serve static content in IIS on Windows</vt:lpstr>
      <vt:lpstr>Exercise 7 – Serve static content in IIS on Windows</vt:lpstr>
      <vt:lpstr>Exercise 8 – Serve web app in IIS on Windows</vt:lpstr>
      <vt:lpstr>Exercise 8 – Serve web app in IIS on Windows</vt:lpstr>
      <vt:lpstr>Exercise 8 – Serve web app in IIS on Windows</vt:lpstr>
      <vt:lpstr>Homework!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 Matheson</dc:creator>
  <cp:lastModifiedBy>Brendon Matheson</cp:lastModifiedBy>
  <cp:revision>121</cp:revision>
  <cp:lastPrinted>2017-09-28T05:32:53Z</cp:lastPrinted>
  <dcterms:created xsi:type="dcterms:W3CDTF">2017-09-20T21:59:42Z</dcterms:created>
  <dcterms:modified xsi:type="dcterms:W3CDTF">2017-09-28T08:18:40Z</dcterms:modified>
</cp:coreProperties>
</file>