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258" r:id="rId3"/>
    <p:sldId id="259" r:id="rId4"/>
    <p:sldId id="295" r:id="rId5"/>
    <p:sldId id="290" r:id="rId6"/>
    <p:sldId id="277" r:id="rId7"/>
    <p:sldId id="310" r:id="rId8"/>
    <p:sldId id="278" r:id="rId9"/>
    <p:sldId id="283" r:id="rId10"/>
    <p:sldId id="309" r:id="rId11"/>
    <p:sldId id="284" r:id="rId12"/>
    <p:sldId id="285" r:id="rId13"/>
    <p:sldId id="260" r:id="rId14"/>
    <p:sldId id="261" r:id="rId15"/>
    <p:sldId id="339" r:id="rId16"/>
    <p:sldId id="264" r:id="rId17"/>
    <p:sldId id="265" r:id="rId18"/>
    <p:sldId id="266" r:id="rId19"/>
    <p:sldId id="267" r:id="rId20"/>
    <p:sldId id="268" r:id="rId21"/>
    <p:sldId id="342" r:id="rId22"/>
    <p:sldId id="346" r:id="rId23"/>
    <p:sldId id="287" r:id="rId24"/>
    <p:sldId id="288" r:id="rId25"/>
    <p:sldId id="289" r:id="rId26"/>
    <p:sldId id="332" r:id="rId27"/>
    <p:sldId id="326" r:id="rId28"/>
    <p:sldId id="347" r:id="rId29"/>
    <p:sldId id="296" r:id="rId30"/>
    <p:sldId id="311" r:id="rId31"/>
    <p:sldId id="328" r:id="rId32"/>
    <p:sldId id="312" r:id="rId33"/>
    <p:sldId id="313" r:id="rId34"/>
    <p:sldId id="330" r:id="rId35"/>
    <p:sldId id="348" r:id="rId36"/>
    <p:sldId id="331" r:id="rId37"/>
    <p:sldId id="333" r:id="rId38"/>
    <p:sldId id="314" r:id="rId39"/>
    <p:sldId id="316" r:id="rId40"/>
    <p:sldId id="349" r:id="rId41"/>
    <p:sldId id="315" r:id="rId42"/>
    <p:sldId id="317" r:id="rId43"/>
    <p:sldId id="318" r:id="rId44"/>
    <p:sldId id="319" r:id="rId45"/>
    <p:sldId id="356" r:id="rId46"/>
    <p:sldId id="320" r:id="rId47"/>
    <p:sldId id="321" r:id="rId48"/>
    <p:sldId id="299" r:id="rId49"/>
    <p:sldId id="323" r:id="rId50"/>
    <p:sldId id="357" r:id="rId51"/>
    <p:sldId id="350" r:id="rId52"/>
    <p:sldId id="325" r:id="rId53"/>
    <p:sldId id="353" r:id="rId54"/>
    <p:sldId id="352" r:id="rId55"/>
    <p:sldId id="354" r:id="rId56"/>
    <p:sldId id="355" r:id="rId57"/>
    <p:sldId id="335" r:id="rId58"/>
    <p:sldId id="300" r:id="rId59"/>
    <p:sldId id="358" r:id="rId60"/>
    <p:sldId id="363" r:id="rId61"/>
    <p:sldId id="362" r:id="rId62"/>
    <p:sldId id="359" r:id="rId63"/>
    <p:sldId id="360" r:id="rId64"/>
    <p:sldId id="361" r:id="rId65"/>
    <p:sldId id="336" r:id="rId66"/>
    <p:sldId id="301" r:id="rId67"/>
    <p:sldId id="337" r:id="rId68"/>
    <p:sldId id="303" r:id="rId69"/>
    <p:sldId id="338" r:id="rId70"/>
    <p:sldId id="305" r:id="rId71"/>
    <p:sldId id="306" r:id="rId72"/>
    <p:sldId id="307" r:id="rId73"/>
    <p:sldId id="308" r:id="rId74"/>
    <p:sldId id="281" r:id="rId75"/>
    <p:sldId id="280" r:id="rId76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142663-FAC9-499F-AEC1-62E063859927}">
          <p14:sldIdLst>
            <p14:sldId id="256"/>
            <p14:sldId id="258"/>
            <p14:sldId id="259"/>
            <p14:sldId id="295"/>
          </p14:sldIdLst>
        </p14:section>
        <p14:section name="What is Docker?" id="{200AE898-22E6-44DF-BF6C-3E7F4FB14132}">
          <p14:sldIdLst>
            <p14:sldId id="290"/>
            <p14:sldId id="277"/>
            <p14:sldId id="310"/>
            <p14:sldId id="278"/>
            <p14:sldId id="283"/>
            <p14:sldId id="309"/>
            <p14:sldId id="284"/>
            <p14:sldId id="285"/>
            <p14:sldId id="260"/>
            <p14:sldId id="261"/>
          </p14:sldIdLst>
        </p14:section>
        <p14:section name="Docker Basics" id="{3D68C4A8-479E-486D-B350-617782561BBE}">
          <p14:sldIdLst>
            <p14:sldId id="339"/>
            <p14:sldId id="264"/>
            <p14:sldId id="265"/>
            <p14:sldId id="266"/>
            <p14:sldId id="267"/>
            <p14:sldId id="268"/>
          </p14:sldIdLst>
        </p14:section>
        <p14:section name="Serve static content in IIS (nanoserver)" id="{EA2DBD0F-B8E3-4FD0-9614-E5E74C560122}">
          <p14:sldIdLst>
            <p14:sldId id="342"/>
            <p14:sldId id="346"/>
            <p14:sldId id="287"/>
            <p14:sldId id="288"/>
            <p14:sldId id="289"/>
          </p14:sldIdLst>
        </p14:section>
        <p14:section name="Dockerize a .NET Core WebAPI microservice (nanoserver &amp; linux)" id="{E7DAF817-8F0C-4DA5-85A8-F8AD45F95090}">
          <p14:sldIdLst>
            <p14:sldId id="332"/>
            <p14:sldId id="326"/>
            <p14:sldId id="347"/>
            <p14:sldId id="296"/>
            <p14:sldId id="311"/>
            <p14:sldId id="328"/>
            <p14:sldId id="312"/>
            <p14:sldId id="313"/>
            <p14:sldId id="330"/>
            <p14:sldId id="348"/>
            <p14:sldId id="331"/>
          </p14:sldIdLst>
        </p14:section>
        <p14:section name="Multi-container solution with docker-compose (linux)" id="{16889D40-6CFC-4639-A67E-28155F19FAF7}">
          <p14:sldIdLst>
            <p14:sldId id="333"/>
            <p14:sldId id="314"/>
            <p14:sldId id="316"/>
            <p14:sldId id="349"/>
            <p14:sldId id="315"/>
            <p14:sldId id="317"/>
            <p14:sldId id="318"/>
            <p14:sldId id="319"/>
            <p14:sldId id="356"/>
            <p14:sldId id="320"/>
            <p14:sldId id="321"/>
            <p14:sldId id="299"/>
            <p14:sldId id="323"/>
            <p14:sldId id="357"/>
            <p14:sldId id="350"/>
            <p14:sldId id="325"/>
            <p14:sldId id="353"/>
            <p14:sldId id="352"/>
            <p14:sldId id="354"/>
            <p14:sldId id="355"/>
          </p14:sldIdLst>
        </p14:section>
        <p14:section name="Multi-container solution with docker-compose (nanoserver)" id="{78FD21B7-300E-4DF7-A56A-B654CA47FC7F}">
          <p14:sldIdLst>
            <p14:sldId id="335"/>
            <p14:sldId id="300"/>
            <p14:sldId id="358"/>
            <p14:sldId id="363"/>
            <p14:sldId id="362"/>
            <p14:sldId id="359"/>
            <p14:sldId id="360"/>
            <p14:sldId id="361"/>
          </p14:sldIdLst>
        </p14:section>
        <p14:section name="Scheduling a cluster with Docker Swarm" id="{39A899BA-857E-467B-8AC2-12BFF7F232C8}">
          <p14:sldIdLst>
            <p14:sldId id="336"/>
            <p14:sldId id="301"/>
          </p14:sldIdLst>
        </p14:section>
        <p14:section name="Deploying to AWS ECS" id="{6CA60B3E-2B6D-420A-B606-88D4F5535081}">
          <p14:sldIdLst>
            <p14:sldId id="337"/>
            <p14:sldId id="303"/>
          </p14:sldIdLst>
        </p14:section>
        <p14:section name="Tooling Etc" id="{D92DBD9C-8CE6-4970-B60E-07DB895E99BB}">
          <p14:sldIdLst>
            <p14:sldId id="338"/>
            <p14:sldId id="305"/>
            <p14:sldId id="306"/>
            <p14:sldId id="307"/>
            <p14:sldId id="308"/>
          </p14:sldIdLst>
        </p14:section>
        <p14:section name="Conclusion" id="{8DBF567C-7FB2-4EE3-A3C4-3F3DE84F4884}">
          <p14:sldIdLst>
            <p14:sldId id="281"/>
            <p14:sldId id="28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26" autoAdjust="0"/>
    <p:restoredTop sz="94660"/>
  </p:normalViewPr>
  <p:slideViewPr>
    <p:cSldViewPr>
      <p:cViewPr varScale="1">
        <p:scale>
          <a:sx n="211" d="100"/>
          <a:sy n="211" d="100"/>
        </p:scale>
        <p:origin x="-936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09BC02C-2549-4907-BA64-B2889910D910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DCD8803-A3D2-4013-B9E0-CD592CAFE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8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D8803-A3D2-4013-B9E0-CD592CAFE9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D8803-A3D2-4013-B9E0-CD592CAFE98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D8803-A3D2-4013-B9E0-CD592CAFE98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D8803-A3D2-4013-B9E0-CD592CAFE98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D8803-A3D2-4013-B9E0-CD592CAFE98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en-US" dirty="0" smtClean="0"/>
              <a:t>Limited example because </a:t>
            </a:r>
            <a:r>
              <a:rPr lang="en-US" dirty="0" err="1" smtClean="0"/>
              <a:t>HAProxy</a:t>
            </a:r>
            <a:r>
              <a:rPr lang="en-US" dirty="0" smtClean="0"/>
              <a:t> and </a:t>
            </a:r>
            <a:r>
              <a:rPr lang="en-US" dirty="0" err="1" smtClean="0"/>
              <a:t>Nginx</a:t>
            </a:r>
            <a:r>
              <a:rPr lang="en-US" dirty="0" smtClean="0"/>
              <a:t> only available on Linux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D8803-A3D2-4013-B9E0-CD592CAFE98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05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D8803-A3D2-4013-B9E0-CD592CAFE98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18333"/>
            <a:ext cx="7274768" cy="1077217"/>
          </a:xfrm>
        </p:spPr>
        <p:txBody>
          <a:bodyPr anchor="t" anchorCtr="0">
            <a:noAutofit/>
          </a:bodyPr>
          <a:lstStyle>
            <a:lvl1pPr algn="l">
              <a:defRPr sz="3200" b="1" cap="all" baseline="0">
                <a:solidFill>
                  <a:schemeClr val="bg1"/>
                </a:solidFill>
                <a:latin typeface="Montserrat Light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EACF-F8C9-4C5D-BC56-2138A938EC8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9FCC-DA5A-43E5-986E-7439E48D9E91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135" y="3867150"/>
            <a:ext cx="322121" cy="380999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09600" y="3867150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ontserrat" pitchFamily="2" charset="0"/>
              </a:rPr>
              <a:t>BRENDON MATHESON</a:t>
            </a:r>
            <a:endParaRPr lang="en-US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863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Light"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43894"/>
            <a:ext cx="7274768" cy="571872"/>
          </a:xfrm>
        </p:spPr>
        <p:txBody>
          <a:bodyPr anchor="t" anchorCtr="0">
            <a:noAutofit/>
          </a:bodyPr>
          <a:lstStyle>
            <a:lvl1pPr algn="l">
              <a:defRPr sz="3200" b="1" cap="all" baseline="0">
                <a:solidFill>
                  <a:schemeClr val="bg1"/>
                </a:solidFill>
                <a:latin typeface="Montserrat Light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11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Dark"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43894"/>
            <a:ext cx="7274768" cy="571872"/>
          </a:xfrm>
        </p:spPr>
        <p:txBody>
          <a:bodyPr anchor="t" anchorCtr="0">
            <a:noAutofit/>
          </a:bodyPr>
          <a:lstStyle>
            <a:lvl1pPr algn="l">
              <a:defRPr sz="3200" b="1" cap="all" baseline="0">
                <a:solidFill>
                  <a:schemeClr val="bg1"/>
                </a:solidFill>
                <a:latin typeface="Montserrat Light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06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ader"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059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161470" y="1640726"/>
            <a:ext cx="8210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chemeClr val="bg1"/>
                </a:solidFill>
                <a:latin typeface="Montserrat" pitchFamily="2" charset="0"/>
              </a:rPr>
              <a:t>?</a:t>
            </a:r>
            <a:endParaRPr lang="en-US" sz="115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47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W:\wrk\bjm_str_profile\Images\2007-06-30\crest_755x89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920" y="2004642"/>
            <a:ext cx="1151368" cy="135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1407053" y="2205193"/>
            <a:ext cx="39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smtClean="0">
                <a:solidFill>
                  <a:schemeClr val="bg1"/>
                </a:solidFill>
                <a:latin typeface="Fontawesome" pitchFamily="2" charset="0"/>
                <a:ea typeface="+mn-ea"/>
                <a:cs typeface="+mn-cs"/>
              </a:rPr>
              <a:t>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835696" y="2235970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Montserrat Light" pitchFamily="2" charset="0"/>
              </a:rPr>
              <a:t>brendon.matheson</a:t>
            </a:r>
            <a:endParaRPr lang="en-US" sz="1400" dirty="0">
              <a:solidFill>
                <a:schemeClr val="bg1"/>
              </a:solidFill>
              <a:latin typeface="Montserrat Light" pitchFamily="2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407053" y="3163451"/>
            <a:ext cx="39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smtClean="0">
                <a:solidFill>
                  <a:schemeClr val="bg1"/>
                </a:solidFill>
                <a:latin typeface="Fontawesome" pitchFamily="2" charset="0"/>
                <a:ea typeface="+mn-ea"/>
                <a:cs typeface="+mn-cs"/>
              </a:rPr>
              <a:t>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407053" y="3642578"/>
            <a:ext cx="39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 smtClean="0">
                <a:solidFill>
                  <a:schemeClr val="bg1"/>
                </a:solidFill>
                <a:latin typeface="Fontawesome" pitchFamily="2" charset="0"/>
                <a:ea typeface="+mn-ea"/>
                <a:cs typeface="+mn-cs"/>
              </a:rPr>
              <a:t>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407053" y="1726064"/>
            <a:ext cx="39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 smtClean="0">
                <a:solidFill>
                  <a:schemeClr val="bg1"/>
                </a:solidFill>
                <a:latin typeface="Fontawesome" pitchFamily="2" charset="0"/>
                <a:ea typeface="+mn-ea"/>
                <a:cs typeface="+mn-cs"/>
              </a:rPr>
              <a:t>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407053" y="2684322"/>
            <a:ext cx="39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 smtClean="0">
                <a:solidFill>
                  <a:schemeClr val="bg1"/>
                </a:solidFill>
                <a:latin typeface="Fontawesome" pitchFamily="2" charset="0"/>
                <a:ea typeface="+mn-ea"/>
                <a:cs typeface="+mn-cs"/>
              </a:rPr>
              <a:t>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407053" y="1246935"/>
            <a:ext cx="39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 smtClean="0">
                <a:solidFill>
                  <a:schemeClr val="bg1"/>
                </a:solidFill>
                <a:latin typeface="Fontawesome" pitchFamily="2" charset="0"/>
                <a:ea typeface="+mn-ea"/>
                <a:cs typeface="+mn-cs"/>
              </a:rPr>
              <a:t>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835696" y="1756841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Montserrat Light" pitchFamily="2" charset="0"/>
              </a:rPr>
              <a:t>http://u.bren.cc/github</a:t>
            </a:r>
            <a:endParaRPr lang="en-US" sz="1400" dirty="0">
              <a:solidFill>
                <a:schemeClr val="bg1"/>
              </a:solidFill>
              <a:latin typeface="Montserrat Light" pitchFamily="2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836016" y="2727959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Montserrat Light" pitchFamily="2" charset="0"/>
              </a:rPr>
              <a:t>http://u.bren.cc/linkedin</a:t>
            </a:r>
            <a:endParaRPr lang="en-US" sz="1400" dirty="0">
              <a:solidFill>
                <a:schemeClr val="bg1"/>
              </a:solidFill>
              <a:latin typeface="Montserrat Light" pitchFamily="2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836016" y="3673355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Montserrat Light" pitchFamily="2" charset="0"/>
              </a:rPr>
              <a:t>http://u.bren.cc/twitter</a:t>
            </a:r>
            <a:endParaRPr lang="en-US" sz="1400" dirty="0">
              <a:solidFill>
                <a:schemeClr val="bg1"/>
              </a:solidFill>
              <a:latin typeface="Montserrat Light" pitchFamily="2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836016" y="3194228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Montserrat Light" pitchFamily="2" charset="0"/>
              </a:rPr>
              <a:t>http://u.bren.cc/youtube</a:t>
            </a:r>
            <a:endParaRPr lang="en-US" sz="1400" dirty="0">
              <a:solidFill>
                <a:schemeClr val="bg1"/>
              </a:solidFill>
              <a:latin typeface="Montserrat Light" pitchFamily="2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835696" y="1277712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Montserrat Light" pitchFamily="2" charset="0"/>
              </a:rPr>
              <a:t>b@bren.cc</a:t>
            </a:r>
            <a:endParaRPr lang="en-US" sz="1400" dirty="0">
              <a:solidFill>
                <a:schemeClr val="bg1"/>
              </a:solidFill>
              <a:latin typeface="Montserrat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12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nal"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W:\wrk\bjm_str_profile\Images\2007-06-30\crest_755x89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531" y="1891506"/>
            <a:ext cx="1150938" cy="136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899592" y="141962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smtClean="0">
                <a:solidFill>
                  <a:schemeClr val="bg1"/>
                </a:solidFill>
                <a:latin typeface="Fontawesome" pitchFamily="2" charset="0"/>
                <a:ea typeface="+mn-ea"/>
                <a:cs typeface="+mn-cs"/>
              </a:rPr>
              <a:t>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835695" y="1491630"/>
            <a:ext cx="216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brendon.matheson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10687" y="191921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smtClean="0">
                <a:solidFill>
                  <a:schemeClr val="bg1"/>
                </a:solidFill>
                <a:latin typeface="Fontawesome" pitchFamily="2" charset="0"/>
                <a:ea typeface="+mn-ea"/>
                <a:cs typeface="+mn-cs"/>
              </a:rPr>
              <a:t>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27584" y="229738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 smtClean="0">
                <a:solidFill>
                  <a:schemeClr val="bg1"/>
                </a:solidFill>
                <a:latin typeface="Fontawesome" pitchFamily="2" charset="0"/>
                <a:ea typeface="+mn-ea"/>
                <a:cs typeface="+mn-cs"/>
              </a:rPr>
              <a:t>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57462" y="26661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 smtClean="0">
                <a:solidFill>
                  <a:schemeClr val="bg1"/>
                </a:solidFill>
                <a:latin typeface="Fontawesome" pitchFamily="2" charset="0"/>
                <a:ea typeface="+mn-ea"/>
                <a:cs typeface="+mn-cs"/>
              </a:rPr>
              <a:t>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7462" y="302544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 smtClean="0">
                <a:solidFill>
                  <a:schemeClr val="bg1"/>
                </a:solidFill>
                <a:latin typeface="Fontawesome" pitchFamily="2" charset="0"/>
                <a:ea typeface="+mn-ea"/>
                <a:cs typeface="+mn-cs"/>
              </a:rPr>
              <a:t>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842085" y="339747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 smtClean="0">
                <a:solidFill>
                  <a:schemeClr val="bg1"/>
                </a:solidFill>
                <a:latin typeface="Fontawesome" pitchFamily="2" charset="0"/>
                <a:ea typeface="+mn-ea"/>
                <a:cs typeface="+mn-cs"/>
              </a:rPr>
              <a:t></a:t>
            </a:r>
          </a:p>
        </p:txBody>
      </p:sp>
    </p:spTree>
    <p:extLst>
      <p:ext uri="{BB962C8B-B14F-4D97-AF65-F5344CB8AC3E}">
        <p14:creationId xmlns:p14="http://schemas.microsoft.com/office/powerpoint/2010/main" val="347311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3679057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000">
                <a:latin typeface="Montserrat" pitchFamily="2" charset="0"/>
              </a:defRPr>
            </a:lvl1pPr>
            <a:lvl2pPr marL="742950" indent="-285750">
              <a:buFont typeface="Wingdings" pitchFamily="2" charset="2"/>
              <a:buChar char="§"/>
              <a:defRPr sz="2000">
                <a:latin typeface="Montserrat" pitchFamily="2" charset="0"/>
              </a:defRPr>
            </a:lvl2pPr>
            <a:lvl3pPr marL="1143000" indent="-228600">
              <a:buFont typeface="Wingdings" pitchFamily="2" charset="2"/>
              <a:buChar char="§"/>
              <a:defRPr sz="2000">
                <a:latin typeface="Montserrat" pitchFamily="2" charset="0"/>
              </a:defRPr>
            </a:lvl3pPr>
            <a:lvl4pPr marL="1600200" indent="-228600">
              <a:buFont typeface="Wingdings" pitchFamily="2" charset="2"/>
              <a:buChar char="§"/>
              <a:defRPr sz="2000">
                <a:latin typeface="Montserrat" pitchFamily="2" charset="0"/>
              </a:defRPr>
            </a:lvl4pPr>
            <a:lvl5pPr marL="2057400" indent="-228600">
              <a:buFont typeface="Wingdings" pitchFamily="2" charset="2"/>
              <a:buChar char="§"/>
              <a:defRPr sz="2000">
                <a:latin typeface="Montserra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EACF-F8C9-4C5D-BC56-2138A938EC8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9FCC-DA5A-43E5-986E-7439E48D9E9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3351"/>
            <a:ext cx="8812088" cy="380999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Montserrat Thin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125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EACF-F8C9-4C5D-BC56-2138A938EC8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9FCC-DA5A-43E5-986E-7439E48D9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12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5565"/>
            <a:ext cx="4038600" cy="3672409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000">
                <a:latin typeface="Montserrat" pitchFamily="2" charset="0"/>
              </a:defRPr>
            </a:lvl1pPr>
            <a:lvl2pPr marL="742950" indent="-285750">
              <a:buFont typeface="Wingdings" pitchFamily="2" charset="2"/>
              <a:buChar char="§"/>
              <a:defRPr sz="2000">
                <a:latin typeface="Montserrat" pitchFamily="2" charset="0"/>
              </a:defRPr>
            </a:lvl2pPr>
            <a:lvl3pPr marL="1143000" indent="-228600">
              <a:buFont typeface="Wingdings" pitchFamily="2" charset="2"/>
              <a:buChar char="§"/>
              <a:defRPr sz="2000">
                <a:latin typeface="Montserrat" pitchFamily="2" charset="0"/>
              </a:defRPr>
            </a:lvl3pPr>
            <a:lvl4pPr marL="1600200" indent="-228600">
              <a:buFont typeface="Wingdings" pitchFamily="2" charset="2"/>
              <a:buChar char="§"/>
              <a:defRPr sz="2000">
                <a:latin typeface="Montserrat" pitchFamily="2" charset="0"/>
              </a:defRPr>
            </a:lvl4pPr>
            <a:lvl5pPr marL="2057400" indent="-228600">
              <a:buFont typeface="Wingdings" pitchFamily="2" charset="2"/>
              <a:buChar char="§"/>
              <a:defRPr sz="2000">
                <a:latin typeface="Montserrat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5565"/>
            <a:ext cx="4038600" cy="3672409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000">
                <a:latin typeface="Montserrat" pitchFamily="2" charset="0"/>
              </a:defRPr>
            </a:lvl1pPr>
            <a:lvl2pPr marL="742950" indent="-285750">
              <a:buFont typeface="Wingdings" pitchFamily="2" charset="2"/>
              <a:buChar char="§"/>
              <a:defRPr sz="2000">
                <a:latin typeface="Montserrat" pitchFamily="2" charset="0"/>
              </a:defRPr>
            </a:lvl2pPr>
            <a:lvl3pPr marL="1143000" indent="-228600">
              <a:buFont typeface="Wingdings" pitchFamily="2" charset="2"/>
              <a:buChar char="§"/>
              <a:defRPr sz="2000">
                <a:latin typeface="Montserrat" pitchFamily="2" charset="0"/>
              </a:defRPr>
            </a:lvl3pPr>
            <a:lvl4pPr marL="1600200" indent="-228600">
              <a:buFont typeface="Wingdings" pitchFamily="2" charset="2"/>
              <a:buChar char="§"/>
              <a:defRPr sz="2000">
                <a:latin typeface="Montserrat" pitchFamily="2" charset="0"/>
              </a:defRPr>
            </a:lvl4pPr>
            <a:lvl5pPr marL="2057400" indent="-228600">
              <a:buFont typeface="Wingdings" pitchFamily="2" charset="2"/>
              <a:buChar char="§"/>
              <a:defRPr sz="2000">
                <a:latin typeface="Montserrat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EACF-F8C9-4C5D-BC56-2138A938EC8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9FCC-DA5A-43E5-986E-7439E48D9E9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3351"/>
            <a:ext cx="8884096" cy="380999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Montserrat Thin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777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EACF-F8C9-4C5D-BC56-2138A938EC8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9FCC-DA5A-43E5-986E-7439E48D9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27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1EACF-F8C9-4C5D-BC56-2138A938EC8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D9FCC-DA5A-43E5-986E-7439E48D9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0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4" r:id="rId3"/>
    <p:sldLayoutId id="2147483663" r:id="rId4"/>
    <p:sldLayoutId id="2147483665" r:id="rId5"/>
    <p:sldLayoutId id="2147483661" r:id="rId6"/>
    <p:sldLayoutId id="2147483651" r:id="rId7"/>
    <p:sldLayoutId id="2147483662" r:id="rId8"/>
    <p:sldLayoutId id="2147483655" r:id="rId9"/>
    <p:sldLayoutId id="2147483667" r:id="rId10"/>
    <p:sldLayoutId id="2147483666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r/microsoft/iis/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lexellis.io/mutli-stage-docker-builds/" TargetMode="External"/><Relationship Id="rId2" Type="http://schemas.openxmlformats.org/officeDocument/2006/relationships/hyperlink" Target="https://docs.docker.com/engine/userguide/eng-image/multistage-build/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870/api/tasks" TargetMode="Externa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872/api/tasks" TargetMode="External"/><Relationship Id="rId2" Type="http://schemas.openxmlformats.org/officeDocument/2006/relationships/hyperlink" Target="http://localhost:9871/api/tasks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localhost:9873/api/tasks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880/api/tasks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localhost:9880/api/tasks" TargetMode="Externa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virtualization/2016/05/25/windows-nat-winnat-capabilities-and-limitations/" TargetMode="External"/><Relationship Id="rId2" Type="http://schemas.openxmlformats.org/officeDocument/2006/relationships/hyperlink" Target="https://blog.sixeyed.com/published-ports-on-windows-containers-dont-do-loopback/" TargetMode="Externa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smtClean="0"/>
              <a:t> For </a:t>
            </a:r>
            <a:r>
              <a:rPr lang="en-US" dirty="0"/>
              <a:t>.NET </a:t>
            </a:r>
            <a:r>
              <a:rPr lang="en-US" dirty="0" smtClean="0"/>
              <a:t>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5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TODO</a:t>
            </a:r>
          </a:p>
          <a:p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://docs.microsoft.com/en-us/virtualization/windowscontainers/quick-start/quick-start-windows-10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Windows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0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Windows Containers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3548" y="1487824"/>
            <a:ext cx="2376264" cy="2448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27546" y="3653371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Montserrat" pitchFamily="2" charset="0"/>
              </a:rPr>
              <a:t>WIN SRV 2016</a:t>
            </a:r>
            <a:endParaRPr lang="en-US" dirty="0">
              <a:latin typeface="Montserrat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5555" y="3331047"/>
            <a:ext cx="2224287" cy="32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KERNEL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3517" y="2423928"/>
            <a:ext cx="496095" cy="832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03748" y="2423928"/>
            <a:ext cx="496095" cy="83210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DE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51620" y="2423928"/>
            <a:ext cx="496095" cy="832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27684" y="2423928"/>
            <a:ext cx="496095" cy="832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02102" y="1559832"/>
            <a:ext cx="496095" cy="56845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D CLI</a:t>
            </a:r>
            <a:endParaRPr lang="en-US" sz="1600" dirty="0">
              <a:latin typeface="Montserrat" pitchFamily="2" charset="0"/>
            </a:endParaRP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1943708" y="1844059"/>
            <a:ext cx="358394" cy="284226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2"/>
          </p:cNvCxnSpPr>
          <p:nvPr/>
        </p:nvCxnSpPr>
        <p:spPr>
          <a:xfrm flipH="1">
            <a:off x="2519772" y="2128285"/>
            <a:ext cx="30378" cy="22363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411944" y="1347614"/>
            <a:ext cx="4976480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91880" y="1482098"/>
            <a:ext cx="2376264" cy="2448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12588" y="3647645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Montserrat" pitchFamily="2" charset="0"/>
              </a:rPr>
              <a:t>WIN SRV 2016</a:t>
            </a:r>
            <a:endParaRPr lang="en-US" dirty="0">
              <a:latin typeface="Montserrat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63887" y="3325321"/>
            <a:ext cx="2224287" cy="32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KERNEL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71849" y="2418202"/>
            <a:ext cx="496095" cy="832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92080" y="2418202"/>
            <a:ext cx="496095" cy="83210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DE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39952" y="2418202"/>
            <a:ext cx="496095" cy="832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16016" y="2418202"/>
            <a:ext cx="496095" cy="832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90434" y="1554106"/>
            <a:ext cx="496095" cy="56845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D CLI</a:t>
            </a:r>
            <a:endParaRPr lang="en-US" sz="1600" dirty="0">
              <a:latin typeface="Montserrat" pitchFamily="2" charset="0"/>
            </a:endParaRPr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>
          <a:xfrm flipH="1">
            <a:off x="4932040" y="1838333"/>
            <a:ext cx="358394" cy="284226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5508104" y="2122559"/>
            <a:ext cx="30378" cy="22363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940152" y="1487824"/>
            <a:ext cx="2376264" cy="2448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060860" y="3653371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Montserrat" pitchFamily="2" charset="0"/>
              </a:rPr>
              <a:t>WIN SRV 2016</a:t>
            </a:r>
            <a:endParaRPr lang="en-US" dirty="0">
              <a:latin typeface="Montserrat" pitchFamily="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12159" y="3331047"/>
            <a:ext cx="2224287" cy="32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KERNEL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20121" y="2423928"/>
            <a:ext cx="496095" cy="832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40352" y="2423928"/>
            <a:ext cx="496095" cy="83210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DE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88224" y="2423928"/>
            <a:ext cx="496095" cy="832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64288" y="2423928"/>
            <a:ext cx="496095" cy="832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38706" y="1559832"/>
            <a:ext cx="496095" cy="56845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D CLI</a:t>
            </a:r>
            <a:endParaRPr lang="en-US" sz="1600" dirty="0">
              <a:latin typeface="Montserrat" pitchFamily="2" charset="0"/>
            </a:endParaRPr>
          </a:p>
        </p:txBody>
      </p:sp>
      <p:cxnSp>
        <p:nvCxnSpPr>
          <p:cNvPr id="33" name="Straight Arrow Connector 32"/>
          <p:cNvCxnSpPr>
            <a:stCxn id="32" idx="1"/>
          </p:cNvCxnSpPr>
          <p:nvPr/>
        </p:nvCxnSpPr>
        <p:spPr>
          <a:xfrm flipH="1">
            <a:off x="7380312" y="1844059"/>
            <a:ext cx="358394" cy="284226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2"/>
          </p:cNvCxnSpPr>
          <p:nvPr/>
        </p:nvCxnSpPr>
        <p:spPr>
          <a:xfrm flipH="1">
            <a:off x="7956376" y="2128285"/>
            <a:ext cx="30378" cy="22363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491880" y="4011910"/>
            <a:ext cx="4821246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HYPERVISOR (</a:t>
            </a:r>
            <a:r>
              <a:rPr lang="en-US" dirty="0" err="1" smtClean="0"/>
              <a:t>VMWare</a:t>
            </a:r>
            <a:r>
              <a:rPr lang="en-US" dirty="0" smtClean="0"/>
              <a:t>; Hyper-V;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0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8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9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1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2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3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4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6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7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8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15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25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6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7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3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44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75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3548" y="1487824"/>
            <a:ext cx="2376264" cy="2448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77797" y="1563638"/>
            <a:ext cx="1689947" cy="12969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Hyper-V Isolation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5505" y="3653371"/>
            <a:ext cx="1914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Montserrat" pitchFamily="2" charset="0"/>
              </a:rPr>
              <a:t>WIN SRV 2016 / WIN 10</a:t>
            </a:r>
            <a:endParaRPr lang="en-US" dirty="0">
              <a:latin typeface="Montserrat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5555" y="3331047"/>
            <a:ext cx="2224287" cy="32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KERNEL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1237" y="1883868"/>
            <a:ext cx="464379" cy="699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18344" y="1883868"/>
            <a:ext cx="477392" cy="6996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DE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87624" y="1883868"/>
            <a:ext cx="472340" cy="699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21447" y="1559832"/>
            <a:ext cx="496095" cy="56845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D CLI</a:t>
            </a:r>
            <a:endParaRPr lang="en-US" sz="1600" dirty="0">
              <a:latin typeface="Montserrat" pitchFamily="2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957040" y="1707654"/>
            <a:ext cx="364407" cy="79619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2"/>
          </p:cNvCxnSpPr>
          <p:nvPr/>
        </p:nvCxnSpPr>
        <p:spPr>
          <a:xfrm flipH="1">
            <a:off x="2465463" y="2128285"/>
            <a:ext cx="104032" cy="70597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411944" y="1347614"/>
            <a:ext cx="4976480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491880" y="4011910"/>
            <a:ext cx="4821246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HYPERVISOR (Hyper-V)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73910" y="2928894"/>
            <a:ext cx="2224287" cy="32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HYPER-V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34612" y="2583548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Montserrat" pitchFamily="2" charset="0"/>
              </a:rPr>
              <a:t>VM</a:t>
            </a:r>
            <a:endParaRPr lang="en-US" dirty="0">
              <a:latin typeface="Montserrat" pitchFamily="2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491880" y="1487824"/>
            <a:ext cx="2376264" cy="2448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566129" y="1563638"/>
            <a:ext cx="1689947" cy="12969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953837" y="3653371"/>
            <a:ext cx="1914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Montserrat" pitchFamily="2" charset="0"/>
              </a:rPr>
              <a:t>WIN SRV 2016 / WIN 10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563887" y="3331047"/>
            <a:ext cx="2224287" cy="32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KERNEL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39569" y="1883868"/>
            <a:ext cx="464379" cy="699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706676" y="1883868"/>
            <a:ext cx="477392" cy="6996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DE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75956" y="1883868"/>
            <a:ext cx="472340" cy="699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309779" y="1559832"/>
            <a:ext cx="496095" cy="56845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D CLI</a:t>
            </a:r>
            <a:endParaRPr lang="en-US" sz="1600" dirty="0">
              <a:latin typeface="Montserrat" pitchFamily="2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4945372" y="1707654"/>
            <a:ext cx="364407" cy="79619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8" idx="2"/>
          </p:cNvCxnSpPr>
          <p:nvPr/>
        </p:nvCxnSpPr>
        <p:spPr>
          <a:xfrm flipH="1">
            <a:off x="5453795" y="2128285"/>
            <a:ext cx="104032" cy="70597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562242" y="2928894"/>
            <a:ext cx="2224287" cy="32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HYPER-V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22944" y="2583548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Montserrat" pitchFamily="2" charset="0"/>
              </a:rPr>
              <a:t>VM</a:t>
            </a:r>
            <a:endParaRPr lang="en-US" dirty="0">
              <a:latin typeface="Montserrat" pitchFamily="2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936862" y="1487824"/>
            <a:ext cx="2376264" cy="2448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011111" y="1563638"/>
            <a:ext cx="1689947" cy="12969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398819" y="3653371"/>
            <a:ext cx="1914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Montserrat" pitchFamily="2" charset="0"/>
              </a:rPr>
              <a:t>WIN SRV 2016 / WIN 10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008869" y="3331047"/>
            <a:ext cx="2224287" cy="32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KERNEL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084551" y="1883868"/>
            <a:ext cx="464379" cy="699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151658" y="1883868"/>
            <a:ext cx="477392" cy="6996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DE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620938" y="1883868"/>
            <a:ext cx="472340" cy="699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754761" y="1559832"/>
            <a:ext cx="496095" cy="56845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D CLI</a:t>
            </a:r>
            <a:endParaRPr lang="en-US" sz="1600" dirty="0">
              <a:latin typeface="Montserrat" pitchFamily="2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7390354" y="1707654"/>
            <a:ext cx="364407" cy="79619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0" idx="2"/>
          </p:cNvCxnSpPr>
          <p:nvPr/>
        </p:nvCxnSpPr>
        <p:spPr>
          <a:xfrm flipH="1">
            <a:off x="7898777" y="2128285"/>
            <a:ext cx="104032" cy="70597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007224" y="2928894"/>
            <a:ext cx="2224287" cy="32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HYPER-V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67926" y="2583548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Montserrat" pitchFamily="2" charset="0"/>
              </a:rPr>
              <a:t>VM</a:t>
            </a:r>
            <a:endParaRPr lang="en-US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7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80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9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1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4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7" grpId="0" animBg="1"/>
      <p:bldP spid="5" grpId="0"/>
      <p:bldP spid="6" grpId="0" animBg="1"/>
      <p:bldP spid="7" grpId="0" animBg="1"/>
      <p:bldP spid="8" grpId="0" animBg="1"/>
      <p:bldP spid="9" grpId="0" animBg="1"/>
      <p:bldP spid="11" grpId="0" animBg="1"/>
      <p:bldP spid="14" grpId="0" animBg="1"/>
      <p:bldP spid="35" grpId="0" animBg="1"/>
      <p:bldP spid="36" grpId="0" animBg="1"/>
      <p:bldP spid="40" grpId="0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51" grpId="0" animBg="1"/>
      <p:bldP spid="52" grpId="0"/>
      <p:bldP spid="53" grpId="0" animBg="1"/>
      <p:bldP spid="54" grpId="0" animBg="1"/>
      <p:bldP spid="55" grpId="0"/>
      <p:bldP spid="56" grpId="0" animBg="1"/>
      <p:bldP spid="57" grpId="0" animBg="1"/>
      <p:bldP spid="58" grpId="0" animBg="1"/>
      <p:bldP spid="59" grpId="0" animBg="1"/>
      <p:bldP spid="60" grpId="0" animBg="1"/>
      <p:bldP spid="63" grpId="0" animBg="1"/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>
                <a:latin typeface="Montserrat" panose="00000500000000000000" pitchFamily="2" charset="0"/>
              </a:rPr>
              <a:t>Docker </a:t>
            </a:r>
            <a:r>
              <a:rPr lang="en-AU" dirty="0" smtClean="0"/>
              <a:t>is a</a:t>
            </a:r>
            <a:r>
              <a:rPr lang="en-AU" dirty="0" smtClean="0">
                <a:latin typeface="Montserrat" panose="00000500000000000000" pitchFamily="2" charset="0"/>
              </a:rPr>
              <a:t> cool new virtualization technology</a:t>
            </a:r>
            <a:endParaRPr lang="en-AU" dirty="0">
              <a:latin typeface="Montserrat" panose="00000500000000000000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Virtualization </a:t>
            </a:r>
            <a:r>
              <a:rPr lang="en-US" dirty="0" err="1" smtClean="0"/>
              <a:t>vs</a:t>
            </a:r>
            <a:r>
              <a:rPr lang="en-US" dirty="0" smtClean="0"/>
              <a:t> Containerization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703" y="2172587"/>
            <a:ext cx="2035539" cy="1183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88" y="2452026"/>
            <a:ext cx="2189116" cy="6241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459" y="2463325"/>
            <a:ext cx="1717162" cy="6015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24" y="328719"/>
            <a:ext cx="4605231" cy="460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6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1400" b="1" dirty="0" smtClean="0"/>
              <a:t>Virtualization</a:t>
            </a:r>
          </a:p>
          <a:p>
            <a:endParaRPr lang="en-AU" sz="1400" dirty="0" smtClean="0"/>
          </a:p>
          <a:p>
            <a:r>
              <a:rPr lang="en-AU" sz="1400" dirty="0" smtClean="0"/>
              <a:t>Virtual hardware</a:t>
            </a:r>
          </a:p>
          <a:p>
            <a:pPr lvl="1"/>
            <a:r>
              <a:rPr lang="en-AU" sz="1400" dirty="0" smtClean="0"/>
              <a:t>CPU</a:t>
            </a:r>
          </a:p>
          <a:p>
            <a:pPr lvl="1"/>
            <a:r>
              <a:rPr lang="en-AU" sz="1400" dirty="0" smtClean="0"/>
              <a:t>Disk</a:t>
            </a:r>
          </a:p>
          <a:p>
            <a:pPr lvl="1"/>
            <a:r>
              <a:rPr lang="en-AU" sz="1400" dirty="0" smtClean="0"/>
              <a:t>Memory</a:t>
            </a:r>
          </a:p>
          <a:p>
            <a:pPr lvl="1"/>
            <a:r>
              <a:rPr lang="en-AU" sz="1400" dirty="0" smtClean="0"/>
              <a:t>Devices</a:t>
            </a:r>
          </a:p>
          <a:p>
            <a:r>
              <a:rPr lang="en-AU" sz="1400" dirty="0" smtClean="0"/>
              <a:t>Guest OS and software installed into VM</a:t>
            </a:r>
          </a:p>
          <a:p>
            <a:endParaRPr lang="en-AU" sz="1400" dirty="0" smtClean="0"/>
          </a:p>
          <a:p>
            <a:endParaRPr lang="en-AU" sz="1400" dirty="0" smtClean="0"/>
          </a:p>
          <a:p>
            <a:pPr marL="0" indent="0">
              <a:buNone/>
            </a:pPr>
            <a:r>
              <a:rPr lang="en-AU" sz="1400" dirty="0" smtClean="0">
                <a:solidFill>
                  <a:schemeClr val="accent2"/>
                </a:solidFill>
              </a:rPr>
              <a:t>VM’s =&gt; System-Oriented</a:t>
            </a:r>
          </a:p>
          <a:p>
            <a:endParaRPr lang="en-US" sz="1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1400" b="1" dirty="0" smtClean="0"/>
              <a:t>Containerization</a:t>
            </a:r>
          </a:p>
          <a:p>
            <a:endParaRPr lang="en-AU" sz="1400" dirty="0" smtClean="0"/>
          </a:p>
          <a:p>
            <a:r>
              <a:rPr lang="en-AU" sz="1400" dirty="0" smtClean="0"/>
              <a:t>Native hardware – no hypervisor</a:t>
            </a:r>
          </a:p>
          <a:p>
            <a:r>
              <a:rPr lang="en-AU" sz="1400" dirty="0" smtClean="0"/>
              <a:t>Allocate resources with control groups (on Linux)</a:t>
            </a:r>
          </a:p>
          <a:p>
            <a:r>
              <a:rPr lang="en-AU" sz="1400" dirty="0" smtClean="0"/>
              <a:t>Host kernel is used by containerized process</a:t>
            </a:r>
          </a:p>
          <a:p>
            <a:r>
              <a:rPr lang="en-AU" sz="1400" dirty="0" smtClean="0"/>
              <a:t>No additional OS install</a:t>
            </a:r>
          </a:p>
          <a:p>
            <a:r>
              <a:rPr lang="en-AU" sz="1400" dirty="0" smtClean="0"/>
              <a:t>Supporting software and libraries are bundled into the container</a:t>
            </a:r>
          </a:p>
          <a:p>
            <a:endParaRPr lang="en-AU" sz="1400" dirty="0" smtClean="0"/>
          </a:p>
          <a:p>
            <a:endParaRPr lang="en-AU" sz="1400" dirty="0" smtClean="0"/>
          </a:p>
          <a:p>
            <a:pPr marL="0" indent="0">
              <a:buNone/>
            </a:pPr>
            <a:r>
              <a:rPr lang="en-AU" sz="1400" dirty="0" smtClean="0">
                <a:solidFill>
                  <a:schemeClr val="accent2"/>
                </a:solidFill>
              </a:rPr>
              <a:t>Containers =&gt; Service-Oriented</a:t>
            </a:r>
          </a:p>
          <a:p>
            <a:endParaRPr lang="en-US" sz="14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Virtualization </a:t>
            </a:r>
            <a:r>
              <a:rPr lang="en-US" dirty="0" err="1"/>
              <a:t>vs</a:t>
            </a:r>
            <a:r>
              <a:rPr lang="en-US" dirty="0"/>
              <a:t> Containerization</a:t>
            </a:r>
          </a:p>
        </p:txBody>
      </p:sp>
    </p:spTree>
    <p:extLst>
      <p:ext uri="{BB962C8B-B14F-4D97-AF65-F5344CB8AC3E}">
        <p14:creationId xmlns:p14="http://schemas.microsoft.com/office/powerpoint/2010/main" val="265680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38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Montserrat" panose="00000500000000000000" pitchFamily="2" charset="0"/>
              </a:rPr>
              <a:t>Run it!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run hello-world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r>
              <a:rPr lang="en-US" sz="1400" dirty="0">
                <a:latin typeface="Montserrat" panose="00000500000000000000" pitchFamily="2" charset="0"/>
              </a:rPr>
              <a:t>Review https://hub.docker.com/_/hello-world/</a:t>
            </a:r>
          </a:p>
          <a:p>
            <a:r>
              <a:rPr lang="en-US" sz="1400" dirty="0">
                <a:latin typeface="Montserrat" panose="00000500000000000000" pitchFamily="2" charset="0"/>
              </a:rPr>
              <a:t>Pull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pull debian:9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r>
              <a:rPr lang="en-US" sz="1400" dirty="0">
                <a:latin typeface="Montserrat" panose="00000500000000000000" pitchFamily="2" charset="0"/>
              </a:rPr>
              <a:t>Check C:\Users\Public\Documents\Hyper-V\Virtual hard </a:t>
            </a:r>
            <a:r>
              <a:rPr lang="en-US" sz="1400" dirty="0" smtClean="0">
                <a:latin typeface="Montserrat" panose="00000500000000000000" pitchFamily="2" charset="0"/>
              </a:rPr>
              <a:t>disks</a:t>
            </a:r>
            <a:endParaRPr lang="en-US" sz="1400" dirty="0">
              <a:latin typeface="Montserrat" panose="000005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Montserrat Thin" panose="00000300000000000000" pitchFamily="2" charset="0"/>
              </a:rPr>
              <a:t>hello-world</a:t>
            </a:r>
            <a:endParaRPr lang="en-US" sz="2400" dirty="0">
              <a:solidFill>
                <a:schemeClr val="bg1"/>
              </a:solidFill>
              <a:latin typeface="Montserrat Thin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33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>
                <a:latin typeface="Montserrat" panose="00000500000000000000" pitchFamily="2" charset="0"/>
              </a:rPr>
              <a:t>Run an interactive session in </a:t>
            </a:r>
            <a:r>
              <a:rPr lang="en-US" sz="1400" dirty="0" err="1">
                <a:latin typeface="Montserrat" panose="00000500000000000000" pitchFamily="2" charset="0"/>
              </a:rPr>
              <a:t>Debian</a:t>
            </a:r>
            <a:r>
              <a:rPr lang="en-US" sz="1400" dirty="0">
                <a:latin typeface="Montserrat" panose="00000500000000000000" pitchFamily="2" charset="0"/>
              </a:rPr>
              <a:t> 9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run –</a:t>
            </a:r>
            <a:r>
              <a:rPr lang="en-US" sz="1400" dirty="0" err="1">
                <a:latin typeface="Courier" pitchFamily="49" charset="0"/>
              </a:rPr>
              <a:t>i</a:t>
            </a:r>
            <a:r>
              <a:rPr lang="en-US" sz="1400" dirty="0">
                <a:latin typeface="Courier" pitchFamily="49" charset="0"/>
              </a:rPr>
              <a:t> -t debian:9 /bin/bash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r>
              <a:rPr lang="en-US" sz="1400" dirty="0">
                <a:latin typeface="Montserrat" panose="00000500000000000000" pitchFamily="2" charset="0"/>
              </a:rPr>
              <a:t>Run a detached </a:t>
            </a:r>
            <a:r>
              <a:rPr lang="en-US" sz="1400" dirty="0" err="1">
                <a:latin typeface="Montserrat" panose="00000500000000000000" pitchFamily="2" charset="0"/>
              </a:rPr>
              <a:t>nginx</a:t>
            </a:r>
            <a:r>
              <a:rPr lang="en-US" sz="1400" dirty="0">
                <a:latin typeface="Montserrat" panose="00000500000000000000" pitchFamily="2" charset="0"/>
              </a:rPr>
              <a:t> instance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run –d </a:t>
            </a:r>
            <a:r>
              <a:rPr lang="en-US" sz="1400" dirty="0" err="1">
                <a:latin typeface="Courier" pitchFamily="49" charset="0"/>
              </a:rPr>
              <a:t>nginx</a:t>
            </a:r>
            <a:endParaRPr lang="en-US" sz="1400" dirty="0">
              <a:latin typeface="Courier" pitchFamily="49" charset="0"/>
            </a:endParaRPr>
          </a:p>
          <a:p>
            <a:endParaRPr lang="en-US" sz="1400" dirty="0">
              <a:latin typeface="Montserrat" panose="00000500000000000000" pitchFamily="2" charset="0"/>
            </a:endParaRPr>
          </a:p>
          <a:p>
            <a:r>
              <a:rPr lang="en-US" sz="1400" dirty="0">
                <a:latin typeface="Montserrat" panose="00000500000000000000" pitchFamily="2" charset="0"/>
              </a:rPr>
              <a:t>Launch a bash process in the detached </a:t>
            </a:r>
            <a:r>
              <a:rPr lang="en-US" sz="1400" dirty="0" err="1">
                <a:latin typeface="Montserrat" panose="00000500000000000000" pitchFamily="2" charset="0"/>
              </a:rPr>
              <a:t>nginx</a:t>
            </a:r>
            <a:r>
              <a:rPr lang="en-US" sz="1400" dirty="0">
                <a:latin typeface="Montserrat" panose="00000500000000000000" pitchFamily="2" charset="0"/>
              </a:rPr>
              <a:t> instance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exec -it &lt;id&gt; /bin/bash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Montserrat Thin" panose="00000300000000000000" pitchFamily="2" charset="0"/>
              </a:rPr>
              <a:t>hello-world</a:t>
            </a:r>
            <a:endParaRPr lang="en-US" sz="2400" dirty="0">
              <a:solidFill>
                <a:schemeClr val="bg1"/>
              </a:solidFill>
              <a:latin typeface="Montserrat Thin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10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>
                <a:latin typeface="Montserrat" panose="00000500000000000000" pitchFamily="2" charset="0"/>
              </a:rPr>
              <a:t>Attach to the detached </a:t>
            </a:r>
            <a:r>
              <a:rPr lang="en-US" sz="1400" dirty="0" err="1">
                <a:latin typeface="Montserrat" panose="00000500000000000000" pitchFamily="2" charset="0"/>
              </a:rPr>
              <a:t>nginx</a:t>
            </a:r>
            <a:r>
              <a:rPr lang="en-US" sz="1400" dirty="0">
                <a:latin typeface="Montserrat" panose="00000500000000000000" pitchFamily="2" charset="0"/>
              </a:rPr>
              <a:t> instance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attach &lt;id&gt;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r>
              <a:rPr lang="en-US" sz="1400" dirty="0">
                <a:latin typeface="Montserrat" panose="00000500000000000000" pitchFamily="2" charset="0"/>
              </a:rPr>
              <a:t>Housekeeping commands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stop</a:t>
            </a: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</a:t>
            </a:r>
            <a:r>
              <a:rPr lang="en-US" sz="1400" dirty="0" err="1">
                <a:latin typeface="Courier" pitchFamily="49" charset="0"/>
              </a:rPr>
              <a:t>rm</a:t>
            </a:r>
            <a:endParaRPr lang="en-US" sz="1400" dirty="0">
              <a:latin typeface="Courier" pitchFamily="49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images</a:t>
            </a: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</a:t>
            </a:r>
            <a:r>
              <a:rPr lang="en-US" sz="1400" dirty="0" err="1" smtClean="0">
                <a:latin typeface="Courier" pitchFamily="49" charset="0"/>
              </a:rPr>
              <a:t>rmi</a:t>
            </a:r>
            <a:endParaRPr lang="en-US" sz="1400" dirty="0" smtClean="0">
              <a:latin typeface="Courier" pitchFamily="49" charset="0"/>
            </a:endParaRPr>
          </a:p>
          <a:p>
            <a:pPr marL="400050" lvl="1" indent="0">
              <a:buNone/>
            </a:pPr>
            <a:r>
              <a:rPr lang="en-US" sz="1400" dirty="0" err="1" smtClean="0">
                <a:latin typeface="Courier" pitchFamily="49" charset="0"/>
              </a:rPr>
              <a:t>docker</a:t>
            </a:r>
            <a:r>
              <a:rPr lang="en-US" sz="1400" dirty="0" smtClean="0">
                <a:latin typeface="Courier" pitchFamily="49" charset="0"/>
              </a:rPr>
              <a:t> container prune</a:t>
            </a:r>
          </a:p>
          <a:p>
            <a:pPr marL="400050" lvl="1" indent="0">
              <a:buNone/>
            </a:pPr>
            <a:r>
              <a:rPr lang="en-US" sz="1400" dirty="0" err="1" smtClean="0">
                <a:latin typeface="Courier" pitchFamily="49" charset="0"/>
              </a:rPr>
              <a:t>docker</a:t>
            </a:r>
            <a:r>
              <a:rPr lang="en-US" sz="1400" dirty="0" smtClean="0">
                <a:latin typeface="Courier" pitchFamily="49" charset="0"/>
              </a:rPr>
              <a:t> image prune</a:t>
            </a:r>
            <a:endParaRPr lang="en-US" sz="1400" dirty="0">
              <a:latin typeface="Courier" pitchFamily="49" charset="0"/>
            </a:endParaRPr>
          </a:p>
          <a:p>
            <a:endParaRPr lang="en-US" sz="1400" dirty="0">
              <a:latin typeface="Montserrat" panose="000005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Montserrat Thin" panose="00000300000000000000" pitchFamily="2" charset="0"/>
              </a:rPr>
              <a:t>hello-world</a:t>
            </a:r>
            <a:endParaRPr lang="en-US" sz="2400" dirty="0">
              <a:solidFill>
                <a:schemeClr val="bg1"/>
              </a:solidFill>
              <a:latin typeface="Montserrat Thin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96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Montserrat Thin" panose="00000300000000000000" pitchFamily="2" charset="0"/>
              </a:rPr>
              <a:t>Exercise 2 – Externalities</a:t>
            </a:r>
            <a:endParaRPr lang="en-US" sz="2400" dirty="0">
              <a:solidFill>
                <a:schemeClr val="bg1"/>
              </a:solidFill>
              <a:latin typeface="Montserrat Thin" panose="000003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009" y="915566"/>
            <a:ext cx="5649981" cy="367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1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860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750">
        <p:fade/>
      </p:transition>
    </mc:Choice>
    <mc:Fallback xmlns="">
      <p:transition spd="med" advClick="0" advTm="7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 smtClean="0">
                <a:latin typeface="Montserrat" panose="00000500000000000000" pitchFamily="2" charset="0"/>
              </a:rPr>
              <a:t>Mounting </a:t>
            </a:r>
            <a:r>
              <a:rPr lang="en-US" sz="1400" dirty="0">
                <a:latin typeface="Montserrat" panose="00000500000000000000" pitchFamily="2" charset="0"/>
              </a:rPr>
              <a:t>file system volumes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run –it –v </a:t>
            </a:r>
            <a:r>
              <a:rPr lang="en-US" sz="1400" dirty="0" smtClean="0">
                <a:latin typeface="Courier" pitchFamily="49" charset="0"/>
              </a:rPr>
              <a:t>W:\data:/data </a:t>
            </a:r>
            <a:r>
              <a:rPr lang="en-US" sz="1400" dirty="0">
                <a:latin typeface="Courier" pitchFamily="49" charset="0"/>
              </a:rPr>
              <a:t>debian:9 /bin/bash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r>
              <a:rPr lang="en-US" sz="1400" dirty="0">
                <a:latin typeface="Montserrat" panose="00000500000000000000" pitchFamily="2" charset="0"/>
              </a:rPr>
              <a:t>Exposing ports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run -it -p 8080:80 </a:t>
            </a:r>
            <a:r>
              <a:rPr lang="en-US" sz="1400" dirty="0" err="1">
                <a:latin typeface="Courier" pitchFamily="49" charset="0"/>
              </a:rPr>
              <a:t>nginx</a:t>
            </a:r>
            <a:endParaRPr lang="en-US" sz="1400" dirty="0">
              <a:latin typeface="Courier" pitchFamily="49" charset="0"/>
            </a:endParaRPr>
          </a:p>
          <a:p>
            <a:endParaRPr lang="en-US" sz="1400" dirty="0">
              <a:latin typeface="Montserrat" panose="00000500000000000000" pitchFamily="2" charset="0"/>
            </a:endParaRPr>
          </a:p>
          <a:p>
            <a:r>
              <a:rPr lang="en-US" sz="1400" dirty="0">
                <a:latin typeface="Montserrat" panose="00000500000000000000" pitchFamily="2" charset="0"/>
              </a:rPr>
              <a:t>Environment variables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run -it -e "FOO=bar" debian:9 /bin/bash</a:t>
            </a:r>
          </a:p>
          <a:p>
            <a:pPr marL="400050" lvl="1" indent="0">
              <a:buNone/>
            </a:pPr>
            <a:r>
              <a:rPr lang="en-US" sz="1400" dirty="0">
                <a:latin typeface="Courier" pitchFamily="49" charset="0"/>
              </a:rPr>
              <a:t>root@8e035b9c48d9:/# echo $FOO</a:t>
            </a:r>
          </a:p>
          <a:p>
            <a:endParaRPr lang="en-US" sz="1400" dirty="0">
              <a:latin typeface="Montserrat" panose="000005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Montserrat Thin" panose="00000300000000000000" pitchFamily="2" charset="0"/>
              </a:rPr>
              <a:t>Externalities</a:t>
            </a:r>
            <a:endParaRPr lang="en-US" sz="2400" dirty="0">
              <a:solidFill>
                <a:schemeClr val="bg1"/>
              </a:solidFill>
              <a:latin typeface="Montserrat Thin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2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Serve static content in IIS (</a:t>
            </a:r>
            <a:r>
              <a:rPr lang="en-US" dirty="0" err="1"/>
              <a:t>nanoserver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768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900" dirty="0" smtClean="0"/>
              <a:t>Switch to Windows Containers</a:t>
            </a:r>
            <a:endParaRPr lang="en-US" sz="2900" dirty="0"/>
          </a:p>
        </p:txBody>
      </p:sp>
      <p:pic>
        <p:nvPicPr>
          <p:cNvPr id="1027" name="Picture 3" descr="W:\wrk\lib_resources\Logos\logo_docker_l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187" y="3973696"/>
            <a:ext cx="1178021" cy="6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:\wrk\lib_resources\Logos\logo_windows_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939" y="3878617"/>
            <a:ext cx="874821" cy="87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 rot="10800000">
            <a:off x="4186067" y="4089278"/>
            <a:ext cx="720080" cy="45349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8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Review the base IIS </a:t>
            </a:r>
            <a:r>
              <a:rPr lang="en-US" sz="1400" dirty="0"/>
              <a:t>image at </a:t>
            </a:r>
            <a:r>
              <a:rPr lang="en-US" sz="1400" dirty="0">
                <a:hlinkClick r:id="rId2"/>
              </a:rPr>
              <a:t>https://hub.docker.com/r/microsoft/iis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 smtClean="0"/>
          </a:p>
          <a:p>
            <a:pPr lvl="1"/>
            <a:r>
              <a:rPr lang="en-US" sz="1400" dirty="0" smtClean="0"/>
              <a:t>Note: </a:t>
            </a:r>
            <a:r>
              <a:rPr lang="en-US" sz="1400" dirty="0" err="1" smtClean="0"/>
              <a:t>nanoserver</a:t>
            </a:r>
            <a:r>
              <a:rPr lang="en-US" sz="1400" dirty="0" smtClean="0"/>
              <a:t> </a:t>
            </a:r>
            <a:r>
              <a:rPr lang="en-US" sz="1400" dirty="0" err="1" smtClean="0"/>
              <a:t>vs</a:t>
            </a:r>
            <a:r>
              <a:rPr lang="en-US" sz="1400" dirty="0" smtClean="0"/>
              <a:t> </a:t>
            </a:r>
            <a:r>
              <a:rPr lang="en-US" sz="1400" dirty="0" err="1" smtClean="0"/>
              <a:t>windowsservercore</a:t>
            </a:r>
            <a:endParaRPr lang="en-US" sz="1400" dirty="0" smtClean="0"/>
          </a:p>
          <a:p>
            <a:pPr lvl="1"/>
            <a:endParaRPr lang="en-US" sz="1400" dirty="0" smtClean="0"/>
          </a:p>
          <a:p>
            <a:r>
              <a:rPr lang="en-US" sz="1400" dirty="0" smtClean="0"/>
              <a:t>Start with the tutorial </a:t>
            </a:r>
            <a:r>
              <a:rPr lang="en-US" sz="1400" dirty="0" err="1" smtClean="0"/>
              <a:t>Dockerfile</a:t>
            </a:r>
            <a:r>
              <a:rPr lang="en-US" sz="1400" dirty="0" smtClean="0"/>
              <a:t>:</a:t>
            </a:r>
          </a:p>
          <a:p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microsoft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/iis:nanoserver-10.0.14393.1715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RUN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C:\site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RUN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powershell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NoProfile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-Command \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Import-module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IISAdministration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\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New-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IISSite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-Name "Site" -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PhysicalPath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C:\site -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BindingInformation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"*:8000:"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EXPOSE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8000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content/ 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site</a:t>
            </a:r>
            <a:endParaRPr lang="en-US" sz="1400" dirty="0" smtClean="0">
              <a:cs typeface="Courier New" pitchFamily="49" charset="0"/>
            </a:endParaRPr>
          </a:p>
          <a:p>
            <a:pPr marL="285750"/>
            <a:endParaRPr lang="en-US" sz="1400" dirty="0" smtClean="0"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Serve </a:t>
            </a:r>
            <a:r>
              <a:rPr lang="en-US" dirty="0"/>
              <a:t>static content in IIS </a:t>
            </a:r>
            <a:r>
              <a:rPr lang="en-US" dirty="0" smtClean="0"/>
              <a:t>(</a:t>
            </a:r>
            <a:r>
              <a:rPr lang="en-US" dirty="0" err="1" smtClean="0"/>
              <a:t>nanoserver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66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Build</a:t>
            </a:r>
          </a:p>
          <a:p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build -t my/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iis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.</a:t>
            </a: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/>
              <a:t>Run</a:t>
            </a: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run --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-it --name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iis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my/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iis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/>
              <a:t>Connect browse to &lt;IP&gt;:8000 – get IP from inspect:</a:t>
            </a:r>
          </a:p>
          <a:p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inspect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iis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inspect -f "{{ 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NetworkSettings.Networks.nat.IPAddress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}}"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iis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Serve static content in IIS (</a:t>
            </a:r>
            <a:r>
              <a:rPr lang="en-US" dirty="0" err="1"/>
              <a:t>nanoserver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893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Create a volume for our static site:</a:t>
            </a: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volume create --name website</a:t>
            </a: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/>
              <a:t>Drop content into C:\</a:t>
            </a:r>
            <a:r>
              <a:rPr lang="en-US" sz="1400" dirty="0" smtClean="0"/>
              <a:t>ProgramData\Docker\volumes\website</a:t>
            </a:r>
          </a:p>
          <a:p>
            <a:r>
              <a:rPr lang="en-US" sz="1400" dirty="0" smtClean="0"/>
              <a:t>Remove ADD from </a:t>
            </a:r>
            <a:r>
              <a:rPr lang="en-US" sz="1400" dirty="0" err="1" smtClean="0"/>
              <a:t>Dockerfile</a:t>
            </a:r>
            <a:r>
              <a:rPr lang="en-US" sz="1400" dirty="0" smtClean="0"/>
              <a:t> and rebuild</a:t>
            </a:r>
          </a:p>
          <a:p>
            <a:r>
              <a:rPr lang="en-US" sz="1400" dirty="0" smtClean="0"/>
              <a:t>Run with external volume mounted</a:t>
            </a: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run --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-it --name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iis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-v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C:\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ProgramData\Docker\volumes\website:C:\site my/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iis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Serve static content in IIS (</a:t>
            </a:r>
            <a:r>
              <a:rPr lang="en-US" dirty="0" err="1"/>
              <a:t>nanoserver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411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Dockerize</a:t>
            </a:r>
            <a:r>
              <a:rPr lang="en-US" dirty="0"/>
              <a:t> a .NET Core </a:t>
            </a:r>
            <a:r>
              <a:rPr lang="en-US" dirty="0" err="1"/>
              <a:t>WebAPI</a:t>
            </a:r>
            <a:r>
              <a:rPr lang="en-US" dirty="0"/>
              <a:t> </a:t>
            </a:r>
            <a:r>
              <a:rPr lang="en-US" dirty="0" err="1"/>
              <a:t>microservice</a:t>
            </a:r>
            <a:r>
              <a:rPr lang="en-US" dirty="0"/>
              <a:t> (</a:t>
            </a:r>
            <a:r>
              <a:rPr lang="en-US" dirty="0" err="1"/>
              <a:t>nanoserver</a:t>
            </a:r>
            <a:r>
              <a:rPr lang="en-US" dirty="0"/>
              <a:t> &amp; 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570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23678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Goal:</a:t>
            </a:r>
            <a:r>
              <a:rPr lang="en-US" sz="2800" dirty="0" smtClean="0"/>
              <a:t> Create a ASP.NET Core </a:t>
            </a:r>
            <a:r>
              <a:rPr lang="en-US" sz="2800" dirty="0" err="1" smtClean="0"/>
              <a:t>WebAPI</a:t>
            </a:r>
            <a:r>
              <a:rPr lang="en-US" sz="2800" dirty="0" smtClean="0"/>
              <a:t> </a:t>
            </a:r>
            <a:r>
              <a:rPr lang="en-US" sz="2800" dirty="0" err="1" smtClean="0"/>
              <a:t>microservice</a:t>
            </a:r>
            <a:r>
              <a:rPr lang="en-US" sz="2800" dirty="0" smtClean="0"/>
              <a:t> that runs identically under both </a:t>
            </a:r>
            <a:r>
              <a:rPr lang="en-US" sz="2800" dirty="0" err="1" smtClean="0"/>
              <a:t>nanoserver</a:t>
            </a:r>
            <a:r>
              <a:rPr lang="en-US" sz="2800" dirty="0" smtClean="0"/>
              <a:t> and </a:t>
            </a:r>
            <a:r>
              <a:rPr lang="en-US" sz="2800" dirty="0" err="1" smtClean="0"/>
              <a:t>linux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Dockerize</a:t>
            </a:r>
            <a:r>
              <a:rPr lang="en-US" dirty="0"/>
              <a:t> a .NET Core </a:t>
            </a:r>
            <a:r>
              <a:rPr lang="en-US" dirty="0" err="1"/>
              <a:t>WebAPI</a:t>
            </a:r>
            <a:r>
              <a:rPr lang="en-US" dirty="0"/>
              <a:t> </a:t>
            </a:r>
            <a:r>
              <a:rPr lang="en-US" dirty="0" err="1"/>
              <a:t>microservice</a:t>
            </a:r>
            <a:r>
              <a:rPr lang="en-US" dirty="0"/>
              <a:t> (</a:t>
            </a:r>
            <a:r>
              <a:rPr lang="en-US" dirty="0" err="1"/>
              <a:t>nanoserver</a:t>
            </a:r>
            <a:r>
              <a:rPr lang="en-US" dirty="0"/>
              <a:t> &amp; 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967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900" dirty="0" smtClean="0"/>
              <a:t>Switch to Windows Containers</a:t>
            </a:r>
            <a:endParaRPr lang="en-US" sz="2900" dirty="0"/>
          </a:p>
        </p:txBody>
      </p:sp>
      <p:pic>
        <p:nvPicPr>
          <p:cNvPr id="1027" name="Picture 3" descr="W:\wrk\lib_resources\Logos\logo_docker_l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187" y="3973696"/>
            <a:ext cx="1178021" cy="6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:\wrk\lib_resources\Logos\logo_windows_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939" y="3878617"/>
            <a:ext cx="874821" cy="87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 rot="10800000">
            <a:off x="4186067" y="4089278"/>
            <a:ext cx="720080" cy="45349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9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Review the </a:t>
            </a:r>
            <a:r>
              <a:rPr lang="en-US" sz="1400" dirty="0" err="1" smtClean="0"/>
              <a:t>tasksapp</a:t>
            </a:r>
            <a:r>
              <a:rPr lang="en-US" sz="1400" dirty="0" smtClean="0"/>
              <a:t> code</a:t>
            </a:r>
          </a:p>
          <a:p>
            <a:r>
              <a:rPr lang="en-US" sz="1400" dirty="0" smtClean="0"/>
              <a:t>Launch an interactive container for build</a:t>
            </a:r>
          </a:p>
          <a:p>
            <a:endParaRPr lang="en-US" sz="1400" dirty="0"/>
          </a:p>
          <a:p>
            <a:pPr marL="400050" lvl="1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 --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-it -v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&lt;your root path&gt;\tasksapp\MyCo.Tasks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:/build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microsoft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/aspnetcore-build:2.0.0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bin/bash</a:t>
            </a:r>
          </a:p>
          <a:p>
            <a:endParaRPr lang="en-US" sz="1400" dirty="0"/>
          </a:p>
          <a:p>
            <a:r>
              <a:rPr lang="en-US" sz="1400" dirty="0" smtClean="0"/>
              <a:t>Build</a:t>
            </a:r>
          </a:p>
          <a:p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dotnet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clean</a:t>
            </a:r>
          </a:p>
          <a:p>
            <a:pPr marL="400050" lvl="1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dotnet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restore</a:t>
            </a:r>
          </a:p>
          <a:p>
            <a:pPr marL="400050" lvl="1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dotnet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publish -c Release -o out</a:t>
            </a:r>
          </a:p>
          <a:p>
            <a:pPr marL="400050" lvl="1" indent="0">
              <a:buNone/>
            </a:pPr>
            <a:endParaRPr lang="en-US" sz="1400" dirty="0" smtClean="0"/>
          </a:p>
          <a:p>
            <a:r>
              <a:rPr lang="en-US" sz="1400" dirty="0" smtClean="0"/>
              <a:t>Exit </a:t>
            </a:r>
            <a:r>
              <a:rPr lang="en-US" sz="1400" dirty="0"/>
              <a:t>the “build” container</a:t>
            </a:r>
          </a:p>
          <a:p>
            <a:pPr marL="400050" lvl="1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Dockerize</a:t>
            </a:r>
            <a:r>
              <a:rPr lang="en-US" dirty="0" smtClean="0"/>
              <a:t> a .NET Core </a:t>
            </a:r>
            <a:r>
              <a:rPr lang="en-US" dirty="0" err="1" smtClean="0"/>
              <a:t>WebAPI</a:t>
            </a:r>
            <a:r>
              <a:rPr lang="en-US" dirty="0" smtClean="0"/>
              <a:t> </a:t>
            </a:r>
            <a:r>
              <a:rPr lang="en-US" dirty="0" err="1" smtClean="0"/>
              <a:t>microservice</a:t>
            </a:r>
            <a:r>
              <a:rPr lang="en-US" dirty="0" smtClean="0"/>
              <a:t> (</a:t>
            </a:r>
            <a:r>
              <a:rPr lang="en-US" dirty="0" err="1" smtClean="0"/>
              <a:t>nanoserver</a:t>
            </a:r>
            <a:r>
              <a:rPr lang="en-US" dirty="0" smtClean="0"/>
              <a:t> &amp; </a:t>
            </a:r>
            <a:r>
              <a:rPr lang="en-US" dirty="0" err="1" smtClean="0"/>
              <a:t>linux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3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Brendon Matheson</a:t>
            </a:r>
          </a:p>
          <a:p>
            <a:r>
              <a:rPr lang="en-US" dirty="0" smtClean="0"/>
              <a:t>Australian</a:t>
            </a:r>
          </a:p>
          <a:p>
            <a:r>
              <a:rPr lang="en-US" dirty="0" smtClean="0"/>
              <a:t>11yr Bangkok Resident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Currently Working On</a:t>
            </a:r>
          </a:p>
          <a:p>
            <a:r>
              <a:rPr lang="en-US" dirty="0" smtClean="0"/>
              <a:t>Healthcare (Architect at Orion Health)</a:t>
            </a:r>
          </a:p>
          <a:p>
            <a:r>
              <a:rPr lang="en-US" dirty="0" smtClean="0"/>
              <a:t>Cloud / Multi-Tenant / </a:t>
            </a:r>
            <a:r>
              <a:rPr lang="en-US" dirty="0" err="1" smtClean="0"/>
              <a:t>SaaS</a:t>
            </a:r>
            <a:endParaRPr lang="en-US" dirty="0" smtClean="0"/>
          </a:p>
          <a:p>
            <a:r>
              <a:rPr lang="en-US" dirty="0" smtClean="0"/>
              <a:t>Functions-as-a-Service (</a:t>
            </a:r>
            <a:r>
              <a:rPr lang="en-US" dirty="0" err="1" smtClean="0"/>
              <a:t>FaaS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Your Presenter</a:t>
            </a:r>
            <a:endParaRPr lang="en-US" dirty="0"/>
          </a:p>
        </p:txBody>
      </p:sp>
      <p:pic>
        <p:nvPicPr>
          <p:cNvPr id="5" name="Picture 2" descr="C:\Users\brendonm\Desktop\IMG_009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11710"/>
            <a:ext cx="316835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64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"/>
                            </p:stCondLst>
                            <p:childTnLst>
                              <p:par>
                                <p:cTn id="2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uiExpand="1" build="p"/>
      <p:bldP spid="13" grpId="1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Define the “runtime” container in a new </a:t>
            </a:r>
            <a:r>
              <a:rPr lang="en-US" sz="1200" dirty="0" err="1" smtClean="0"/>
              <a:t>Dockerfile</a:t>
            </a:r>
            <a:endParaRPr lang="en-US" sz="1200" dirty="0" smtClean="0"/>
          </a:p>
          <a:p>
            <a:endParaRPr lang="en-US" sz="1200" dirty="0" smtClean="0"/>
          </a:p>
          <a:p>
            <a:pPr marL="400050" lvl="1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microsoft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/aspnetcore:2.0.0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RUN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/service</a:t>
            </a:r>
          </a:p>
          <a:p>
            <a:pPr marL="400050" lvl="1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WORKDIR /service</a:t>
            </a:r>
          </a:p>
          <a:p>
            <a:pPr marL="400050" lvl="1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COPY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MyCo.Tasks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out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400050" lvl="1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EXPOSE 80</a:t>
            </a:r>
          </a:p>
          <a:p>
            <a:pPr marL="400050" lvl="1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ENTRYPOINT ["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dotnet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", "MyCo.Tasks.dll"]</a:t>
            </a:r>
          </a:p>
          <a:p>
            <a:endParaRPr lang="en-US" sz="1200" dirty="0" smtClean="0"/>
          </a:p>
          <a:p>
            <a:r>
              <a:rPr lang="en-US" sz="1200" dirty="0" smtClean="0"/>
              <a:t>Build</a:t>
            </a:r>
          </a:p>
          <a:p>
            <a:endParaRPr lang="en-US" sz="1200" dirty="0"/>
          </a:p>
          <a:p>
            <a:pPr marL="400050" lvl="1" indent="0"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build –t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myco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/tasks 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Dockerize</a:t>
            </a:r>
            <a:r>
              <a:rPr lang="en-US" dirty="0"/>
              <a:t> a .NET Core </a:t>
            </a:r>
            <a:r>
              <a:rPr lang="en-US" dirty="0" err="1"/>
              <a:t>WebAPI</a:t>
            </a:r>
            <a:r>
              <a:rPr lang="en-US" dirty="0"/>
              <a:t> </a:t>
            </a:r>
            <a:r>
              <a:rPr lang="en-US" dirty="0" err="1"/>
              <a:t>microservice</a:t>
            </a:r>
            <a:r>
              <a:rPr lang="en-US" dirty="0"/>
              <a:t> (</a:t>
            </a:r>
            <a:r>
              <a:rPr lang="en-US" dirty="0" err="1"/>
              <a:t>nanoserver</a:t>
            </a:r>
            <a:r>
              <a:rPr lang="en-US" dirty="0"/>
              <a:t> &amp; 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838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Run</a:t>
            </a:r>
          </a:p>
          <a:p>
            <a:endParaRPr lang="en-US" sz="1400" dirty="0"/>
          </a:p>
          <a:p>
            <a:pPr marL="400050" lvl="1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run --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-it --name tasks –p:9871:80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myco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/tasks</a:t>
            </a:r>
          </a:p>
          <a:p>
            <a:pPr marL="285750"/>
            <a:endParaRPr lang="en-US" sz="1400" dirty="0">
              <a:cs typeface="Courier New" pitchFamily="49" charset="0"/>
            </a:endParaRPr>
          </a:p>
          <a:p>
            <a:pPr marL="285750"/>
            <a:r>
              <a:rPr lang="en-US" sz="1400" dirty="0" smtClean="0">
                <a:cs typeface="Courier New" pitchFamily="49" charset="0"/>
              </a:rPr>
              <a:t>Find out the container IP – due to the Windows Container networking flaw</a:t>
            </a:r>
          </a:p>
          <a:p>
            <a:pPr marL="0" indent="0">
              <a:buNone/>
            </a:pPr>
            <a:endParaRPr lang="en-US" sz="1400" dirty="0" smtClean="0"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inspect tasks</a:t>
            </a:r>
          </a:p>
          <a:p>
            <a:pPr marL="0" indent="0">
              <a:buNone/>
            </a:pPr>
            <a:endParaRPr lang="en-US" sz="1400" dirty="0" smtClean="0">
              <a:cs typeface="Courier New" pitchFamily="49" charset="0"/>
            </a:endParaRPr>
          </a:p>
          <a:p>
            <a:pPr marL="285750"/>
            <a:r>
              <a:rPr lang="en-US" sz="1400" dirty="0">
                <a:cs typeface="Courier New" pitchFamily="49" charset="0"/>
              </a:rPr>
              <a:t>Browse to http://&lt;ip address&gt;:80</a:t>
            </a:r>
          </a:p>
          <a:p>
            <a:pPr marL="285750"/>
            <a:r>
              <a:rPr lang="en-US" sz="1400" dirty="0" smtClean="0">
                <a:cs typeface="Courier New" pitchFamily="49" charset="0"/>
              </a:rPr>
              <a:t>Kill the container</a:t>
            </a:r>
            <a:endParaRPr lang="en-US" sz="1400" dirty="0"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Dockerize</a:t>
            </a:r>
            <a:r>
              <a:rPr lang="en-US" dirty="0"/>
              <a:t> a .NET Core </a:t>
            </a:r>
            <a:r>
              <a:rPr lang="en-US" dirty="0" err="1"/>
              <a:t>WebAPI</a:t>
            </a:r>
            <a:r>
              <a:rPr lang="en-US" dirty="0"/>
              <a:t> </a:t>
            </a:r>
            <a:r>
              <a:rPr lang="en-US" dirty="0" err="1"/>
              <a:t>microservice</a:t>
            </a:r>
            <a:r>
              <a:rPr lang="en-US" dirty="0"/>
              <a:t> (</a:t>
            </a:r>
            <a:r>
              <a:rPr lang="en-US" dirty="0" err="1"/>
              <a:t>nanoserver</a:t>
            </a:r>
            <a:r>
              <a:rPr lang="en-US" dirty="0"/>
              <a:t> &amp; 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240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000" dirty="0" err="1" smtClean="0"/>
              <a:t>Dockerfile.build</a:t>
            </a:r>
            <a:r>
              <a:rPr lang="en-US" sz="1000" dirty="0" smtClean="0"/>
              <a:t> approach</a:t>
            </a:r>
          </a:p>
          <a:p>
            <a:endParaRPr lang="en-US" sz="1000" dirty="0" smtClean="0"/>
          </a:p>
          <a:p>
            <a:pPr marL="400050" lvl="1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microsoft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/aspnetcore-build:2.0.0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WORKDIR /build</a:t>
            </a:r>
          </a:p>
          <a:p>
            <a:pPr marL="400050" lvl="1" indent="0"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RUN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dotnet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clean</a:t>
            </a:r>
          </a:p>
          <a:p>
            <a:pPr marL="400050" lvl="1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RUN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dotnet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restore</a:t>
            </a:r>
          </a:p>
          <a:p>
            <a:pPr marL="400050" lvl="1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RUN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dotnet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publish -c Release -o out</a:t>
            </a:r>
          </a:p>
          <a:p>
            <a:endParaRPr lang="en-US" sz="1000" dirty="0" smtClean="0"/>
          </a:p>
          <a:p>
            <a:r>
              <a:rPr lang="en-US" sz="1000" dirty="0" smtClean="0"/>
              <a:t>Build the build container image – </a:t>
            </a:r>
            <a:r>
              <a:rPr lang="en-US" sz="1000" u="sng" dirty="0" smtClean="0"/>
              <a:t>this actually runs the build</a:t>
            </a:r>
          </a:p>
          <a:p>
            <a:endParaRPr lang="en-US" sz="1000" u="sng" dirty="0" smtClean="0"/>
          </a:p>
          <a:p>
            <a:pPr marL="400050" lvl="1" indent="0"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build -t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myco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/tasks-build -f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Dockerfile.build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sz="1000" dirty="0" smtClean="0"/>
          </a:p>
          <a:p>
            <a:r>
              <a:rPr lang="en-US" sz="1000" dirty="0" smtClean="0"/>
              <a:t>Retrieve the build result from the image</a:t>
            </a:r>
          </a:p>
          <a:p>
            <a:endParaRPr lang="en-US" sz="1000" dirty="0" smtClean="0"/>
          </a:p>
          <a:p>
            <a:pPr marL="400050" lvl="1" indent="0"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create --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name tasks-build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myco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/tasks-build</a:t>
            </a:r>
          </a:p>
          <a:p>
            <a:pPr marL="400050" lvl="1" indent="0">
              <a:buNone/>
            </a:pP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tasks-build:/build/out .</a:t>
            </a:r>
          </a:p>
          <a:p>
            <a:pPr marL="400050" lvl="1" indent="0">
              <a:buNone/>
            </a:pP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tasks-build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Better Builds with </a:t>
            </a:r>
            <a:r>
              <a:rPr lang="en-US" dirty="0" err="1" smtClean="0"/>
              <a:t>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1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700" dirty="0" smtClean="0"/>
              <a:t>From </a:t>
            </a:r>
            <a:r>
              <a:rPr lang="en-US" sz="700" dirty="0" err="1" smtClean="0"/>
              <a:t>Docker</a:t>
            </a:r>
            <a:r>
              <a:rPr lang="en-US" sz="700" dirty="0" smtClean="0"/>
              <a:t> 17.05 – multi-stage build approach</a:t>
            </a:r>
          </a:p>
          <a:p>
            <a:endParaRPr lang="en-US" sz="700" dirty="0"/>
          </a:p>
          <a:p>
            <a:pPr marL="400050" lvl="1" indent="0">
              <a:buNone/>
            </a:pP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# Build Stage</a:t>
            </a:r>
          </a:p>
          <a:p>
            <a:pPr marL="400050" lvl="1" indent="0">
              <a:buNone/>
            </a:pP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700" dirty="0" err="1">
                <a:latin typeface="Courier New" pitchFamily="49" charset="0"/>
                <a:cs typeface="Courier New" pitchFamily="49" charset="0"/>
              </a:rPr>
              <a:t>microsoft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/aspnetcore-build:2.0-jessie AS 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tasks-build</a:t>
            </a:r>
            <a:endParaRPr lang="en-US" sz="7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7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700" dirty="0">
                <a:latin typeface="Courier New" pitchFamily="49" charset="0"/>
                <a:cs typeface="Courier New" pitchFamily="49" charset="0"/>
              </a:rPr>
              <a:t>RUN </a:t>
            </a:r>
            <a:r>
              <a:rPr lang="en-US" sz="700" dirty="0" err="1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/build</a:t>
            </a:r>
          </a:p>
          <a:p>
            <a:pPr marL="400050" lvl="1" indent="0">
              <a:buNone/>
            </a:pPr>
            <a:r>
              <a:rPr lang="en-US" sz="700" dirty="0">
                <a:latin typeface="Courier New" pitchFamily="49" charset="0"/>
                <a:cs typeface="Courier New" pitchFamily="49" charset="0"/>
              </a:rPr>
              <a:t>WORKDIR /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build</a:t>
            </a:r>
            <a:endParaRPr lang="en-US" sz="7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700" dirty="0">
                <a:latin typeface="Courier New" pitchFamily="49" charset="0"/>
                <a:cs typeface="Courier New" pitchFamily="49" charset="0"/>
              </a:rPr>
              <a:t>COPY </a:t>
            </a:r>
            <a:r>
              <a:rPr lang="en-US" sz="700" dirty="0" err="1">
                <a:latin typeface="Courier New" pitchFamily="49" charset="0"/>
                <a:cs typeface="Courier New" pitchFamily="49" charset="0"/>
              </a:rPr>
              <a:t>MyCo.Tasks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/ 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./</a:t>
            </a:r>
          </a:p>
          <a:p>
            <a:pPr marL="400050" lvl="1" indent="0">
              <a:buNone/>
            </a:pPr>
            <a:endParaRPr lang="en-US" sz="7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RUN </a:t>
            </a:r>
            <a:r>
              <a:rPr lang="en-US" sz="700" dirty="0" err="1">
                <a:latin typeface="Courier New" pitchFamily="49" charset="0"/>
                <a:cs typeface="Courier New" pitchFamily="49" charset="0"/>
              </a:rPr>
              <a:t>dotnet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clean</a:t>
            </a:r>
          </a:p>
          <a:p>
            <a:pPr marL="400050" lvl="1" indent="0">
              <a:buNone/>
            </a:pPr>
            <a:r>
              <a:rPr lang="en-US" sz="700" dirty="0">
                <a:latin typeface="Courier New" pitchFamily="49" charset="0"/>
                <a:cs typeface="Courier New" pitchFamily="49" charset="0"/>
              </a:rPr>
              <a:t>RUN </a:t>
            </a:r>
            <a:r>
              <a:rPr lang="en-US" sz="700" dirty="0" err="1">
                <a:latin typeface="Courier New" pitchFamily="49" charset="0"/>
                <a:cs typeface="Courier New" pitchFamily="49" charset="0"/>
              </a:rPr>
              <a:t>dotnet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restore</a:t>
            </a:r>
          </a:p>
          <a:p>
            <a:pPr marL="400050" lvl="1" indent="0">
              <a:buNone/>
            </a:pPr>
            <a:r>
              <a:rPr lang="en-US" sz="700" dirty="0">
                <a:latin typeface="Courier New" pitchFamily="49" charset="0"/>
                <a:cs typeface="Courier New" pitchFamily="49" charset="0"/>
              </a:rPr>
              <a:t>RUN </a:t>
            </a:r>
            <a:r>
              <a:rPr lang="en-US" sz="700" dirty="0" err="1">
                <a:latin typeface="Courier New" pitchFamily="49" charset="0"/>
                <a:cs typeface="Courier New" pitchFamily="49" charset="0"/>
              </a:rPr>
              <a:t>dotnet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publish -c Release -o out</a:t>
            </a:r>
          </a:p>
          <a:p>
            <a:pPr marL="400050" lvl="1" indent="0">
              <a:buNone/>
            </a:pPr>
            <a:endParaRPr lang="en-US" sz="7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# Run Stage</a:t>
            </a:r>
          </a:p>
          <a:p>
            <a:pPr marL="400050" lvl="1" indent="0">
              <a:buNone/>
            </a:pP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700" dirty="0" err="1">
                <a:latin typeface="Courier New" pitchFamily="49" charset="0"/>
                <a:cs typeface="Courier New" pitchFamily="49" charset="0"/>
              </a:rPr>
              <a:t>microsoft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/aspnetcore:2.0-jessie</a:t>
            </a:r>
          </a:p>
          <a:p>
            <a:pPr marL="400050" lvl="1" indent="0">
              <a:buNone/>
            </a:pPr>
            <a:endParaRPr lang="en-US" sz="7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700" dirty="0">
                <a:latin typeface="Courier New" pitchFamily="49" charset="0"/>
                <a:cs typeface="Courier New" pitchFamily="49" charset="0"/>
              </a:rPr>
              <a:t>RUN </a:t>
            </a:r>
            <a:r>
              <a:rPr lang="en-US" sz="700" dirty="0" err="1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/service</a:t>
            </a:r>
          </a:p>
          <a:p>
            <a:pPr marL="400050" lvl="1" indent="0">
              <a:buNone/>
            </a:pPr>
            <a:r>
              <a:rPr lang="en-US" sz="700" dirty="0">
                <a:latin typeface="Courier New" pitchFamily="49" charset="0"/>
                <a:cs typeface="Courier New" pitchFamily="49" charset="0"/>
              </a:rPr>
              <a:t>WORKDIR /service</a:t>
            </a:r>
          </a:p>
          <a:p>
            <a:pPr marL="400050" lvl="1" indent="0">
              <a:buNone/>
            </a:pPr>
            <a:endParaRPr lang="en-US" sz="7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700" dirty="0">
                <a:latin typeface="Courier New" pitchFamily="49" charset="0"/>
                <a:cs typeface="Courier New" pitchFamily="49" charset="0"/>
              </a:rPr>
              <a:t>COPY --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from=tasks-build 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/build/out .</a:t>
            </a:r>
          </a:p>
          <a:p>
            <a:pPr marL="400050" lvl="1" indent="0">
              <a:buNone/>
            </a:pPr>
            <a:endParaRPr lang="en-US" sz="7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700" dirty="0">
                <a:latin typeface="Courier New" pitchFamily="49" charset="0"/>
                <a:cs typeface="Courier New" pitchFamily="49" charset="0"/>
              </a:rPr>
              <a:t>EXPOSE 80</a:t>
            </a:r>
          </a:p>
          <a:p>
            <a:pPr marL="400050" lvl="1" indent="0">
              <a:buNone/>
            </a:pPr>
            <a:endParaRPr lang="en-US" sz="7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700" dirty="0">
                <a:latin typeface="Courier New" pitchFamily="49" charset="0"/>
                <a:cs typeface="Courier New" pitchFamily="49" charset="0"/>
              </a:rPr>
              <a:t>ENTRYPOINT ["</a:t>
            </a:r>
            <a:r>
              <a:rPr lang="en-US" sz="700" dirty="0" err="1">
                <a:latin typeface="Courier New" pitchFamily="49" charset="0"/>
                <a:cs typeface="Courier New" pitchFamily="49" charset="0"/>
              </a:rPr>
              <a:t>dotnet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", "MyCo.Tasks.dll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"]</a:t>
            </a:r>
          </a:p>
          <a:p>
            <a:pPr marL="400050" lvl="1" indent="0">
              <a:buNone/>
            </a:pPr>
            <a:endParaRPr lang="en-US" sz="7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 smtClean="0"/>
              <a:t>References</a:t>
            </a:r>
          </a:p>
          <a:p>
            <a:pPr lvl="1"/>
            <a:r>
              <a:rPr lang="en-US" sz="800" dirty="0">
                <a:hlinkClick r:id="rId2"/>
              </a:rPr>
              <a:t>https://docs.docker.com/engine/userguide/eng-image/multistage-build</a:t>
            </a:r>
            <a:r>
              <a:rPr lang="en-US" sz="800" dirty="0" smtClean="0">
                <a:hlinkClick r:id="rId2"/>
              </a:rPr>
              <a:t>/</a:t>
            </a:r>
            <a:endParaRPr lang="en-US" sz="800" dirty="0" smtClean="0"/>
          </a:p>
          <a:p>
            <a:pPr lvl="1"/>
            <a:r>
              <a:rPr lang="en-US" sz="800" dirty="0">
                <a:hlinkClick r:id="rId3"/>
              </a:rPr>
              <a:t>https://blog.alexellis.io/mutli-stage-docker-builds</a:t>
            </a:r>
            <a:r>
              <a:rPr lang="en-US" sz="800" dirty="0" smtClean="0">
                <a:hlinkClick r:id="rId3"/>
              </a:rPr>
              <a:t>/</a:t>
            </a:r>
            <a:endParaRPr lang="en-US" sz="800" dirty="0" smtClean="0"/>
          </a:p>
          <a:p>
            <a:pPr lvl="1"/>
            <a:endParaRPr lang="en-US" sz="800" dirty="0" smtClean="0"/>
          </a:p>
          <a:p>
            <a:pPr lvl="1"/>
            <a:endParaRPr lang="en-US" sz="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Better Builds with </a:t>
            </a:r>
            <a:r>
              <a:rPr lang="en-US" dirty="0" err="1" smtClean="0"/>
              <a:t>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6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Build and run</a:t>
            </a:r>
          </a:p>
          <a:p>
            <a:endParaRPr lang="en-US" sz="1400" dirty="0"/>
          </a:p>
          <a:p>
            <a:pPr marL="400050" lvl="1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build –t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myco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/tasks .</a:t>
            </a:r>
          </a:p>
          <a:p>
            <a:pPr marL="400050" lvl="1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run --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-it --name tasks –p:9871:80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myco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/tasks</a:t>
            </a:r>
          </a:p>
          <a:p>
            <a:pPr marL="285750"/>
            <a:endParaRPr lang="en-US" sz="1400" dirty="0" smtClean="0">
              <a:cs typeface="Courier New" pitchFamily="49" charset="0"/>
            </a:endParaRPr>
          </a:p>
          <a:p>
            <a:pPr marL="285750"/>
            <a:r>
              <a:rPr lang="en-US" sz="1400" dirty="0">
                <a:cs typeface="Courier New" pitchFamily="49" charset="0"/>
              </a:rPr>
              <a:t>Find out the container IP – due to the Windows Container networking flaw</a:t>
            </a:r>
          </a:p>
          <a:p>
            <a:pPr marL="0" indent="0">
              <a:buNone/>
            </a:pPr>
            <a:endParaRPr lang="en-US" sz="1400" dirty="0"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inspect tasks</a:t>
            </a:r>
          </a:p>
          <a:p>
            <a:pPr marL="0" indent="0">
              <a:buNone/>
            </a:pPr>
            <a:endParaRPr lang="en-US" sz="1400" dirty="0">
              <a:cs typeface="Courier New" pitchFamily="49" charset="0"/>
            </a:endParaRPr>
          </a:p>
          <a:p>
            <a:pPr marL="285750"/>
            <a:r>
              <a:rPr lang="en-US" sz="1400" dirty="0">
                <a:cs typeface="Courier New" pitchFamily="49" charset="0"/>
              </a:rPr>
              <a:t>Browse to http://&lt;ip address</a:t>
            </a:r>
            <a:r>
              <a:rPr lang="en-US" sz="1400" dirty="0" smtClean="0">
                <a:cs typeface="Courier New" pitchFamily="49" charset="0"/>
              </a:rPr>
              <a:t>&gt;:80</a:t>
            </a:r>
            <a:endParaRPr lang="en-US" sz="1400" dirty="0">
              <a:cs typeface="Courier New" pitchFamily="49" charset="0"/>
            </a:endParaRPr>
          </a:p>
          <a:p>
            <a:pPr marL="285750"/>
            <a:r>
              <a:rPr lang="en-US" sz="1400" dirty="0" smtClean="0">
                <a:cs typeface="Courier New" pitchFamily="49" charset="0"/>
              </a:rPr>
              <a:t>Kill the container</a:t>
            </a:r>
            <a:endParaRPr lang="en-US" sz="1400" dirty="0"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Dockerize</a:t>
            </a:r>
            <a:r>
              <a:rPr lang="en-US" dirty="0"/>
              <a:t> a .NET Core </a:t>
            </a:r>
            <a:r>
              <a:rPr lang="en-US" dirty="0" err="1"/>
              <a:t>WebAPI</a:t>
            </a:r>
            <a:r>
              <a:rPr lang="en-US" dirty="0"/>
              <a:t> </a:t>
            </a:r>
            <a:r>
              <a:rPr lang="en-US" dirty="0" err="1"/>
              <a:t>microservice</a:t>
            </a:r>
            <a:r>
              <a:rPr lang="en-US" dirty="0"/>
              <a:t> (</a:t>
            </a:r>
            <a:r>
              <a:rPr lang="en-US" dirty="0" err="1"/>
              <a:t>nanoserver</a:t>
            </a:r>
            <a:r>
              <a:rPr lang="en-US" dirty="0"/>
              <a:t> &amp; 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47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777" y="3857650"/>
            <a:ext cx="761144" cy="9167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900" dirty="0" smtClean="0"/>
              <a:t>Switch to </a:t>
            </a:r>
            <a:r>
              <a:rPr lang="en-US" sz="2900" dirty="0" err="1" smtClean="0"/>
              <a:t>LinuxContainers</a:t>
            </a:r>
            <a:endParaRPr lang="en-US" sz="2900" dirty="0"/>
          </a:p>
        </p:txBody>
      </p:sp>
      <p:pic>
        <p:nvPicPr>
          <p:cNvPr id="1027" name="Picture 3" descr="W:\wrk\lib_resources\Logos\logo_docker_l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187" y="3973696"/>
            <a:ext cx="1178021" cy="6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 rot="10800000">
            <a:off x="4186067" y="4089278"/>
            <a:ext cx="720080" cy="45349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0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Build and run</a:t>
            </a:r>
          </a:p>
          <a:p>
            <a:endParaRPr lang="en-US" sz="1400" dirty="0"/>
          </a:p>
          <a:p>
            <a:pPr marL="400050" lvl="1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build –t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myco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/tasks .</a:t>
            </a:r>
          </a:p>
          <a:p>
            <a:pPr marL="400050" lvl="1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run --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-it --name tasks –p:9871:80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myco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/tasks</a:t>
            </a:r>
          </a:p>
          <a:p>
            <a:pPr marL="285750"/>
            <a:endParaRPr lang="en-US" sz="1400" dirty="0">
              <a:cs typeface="Courier New" pitchFamily="49" charset="0"/>
            </a:endParaRPr>
          </a:p>
          <a:p>
            <a:pPr marL="285750"/>
            <a:r>
              <a:rPr lang="en-US" sz="1400" dirty="0">
                <a:cs typeface="Courier New" pitchFamily="49" charset="0"/>
              </a:rPr>
              <a:t>Browse to http</a:t>
            </a:r>
            <a:r>
              <a:rPr lang="en-US" sz="1400" dirty="0" smtClean="0">
                <a:cs typeface="Courier New" pitchFamily="49" charset="0"/>
              </a:rPr>
              <a:t>://localhost:9871</a:t>
            </a:r>
            <a:endParaRPr lang="en-US" sz="1400" dirty="0">
              <a:cs typeface="Courier New" pitchFamily="49" charset="0"/>
            </a:endParaRPr>
          </a:p>
          <a:p>
            <a:pPr marL="285750"/>
            <a:r>
              <a:rPr lang="en-US" sz="1400" dirty="0" smtClean="0">
                <a:cs typeface="Courier New" pitchFamily="49" charset="0"/>
              </a:rPr>
              <a:t>Kill the container</a:t>
            </a:r>
          </a:p>
          <a:p>
            <a:pPr marL="0" indent="0">
              <a:buNone/>
            </a:pPr>
            <a:endParaRPr lang="en-US" sz="1400" dirty="0"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Dockerize</a:t>
            </a:r>
            <a:r>
              <a:rPr lang="en-US" dirty="0"/>
              <a:t> a .NET Core </a:t>
            </a:r>
            <a:r>
              <a:rPr lang="en-US" dirty="0" err="1"/>
              <a:t>WebAPI</a:t>
            </a:r>
            <a:r>
              <a:rPr lang="en-US" dirty="0"/>
              <a:t> </a:t>
            </a:r>
            <a:r>
              <a:rPr lang="en-US" dirty="0" err="1"/>
              <a:t>microservice</a:t>
            </a:r>
            <a:r>
              <a:rPr lang="en-US" dirty="0"/>
              <a:t> (</a:t>
            </a:r>
            <a:r>
              <a:rPr lang="en-US" dirty="0" err="1"/>
              <a:t>nanoserver</a:t>
            </a:r>
            <a:r>
              <a:rPr lang="en-US" dirty="0"/>
              <a:t> &amp; 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46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Multi-container solution with </a:t>
            </a:r>
            <a:r>
              <a:rPr lang="en-US" dirty="0" err="1"/>
              <a:t>docker</a:t>
            </a:r>
            <a:r>
              <a:rPr lang="en-US" dirty="0"/>
              <a:t>-compose (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167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 smtClean="0"/>
              <a:t>docker</a:t>
            </a:r>
            <a:r>
              <a:rPr lang="en-US" sz="1400" dirty="0" smtClean="0"/>
              <a:t>-compose</a:t>
            </a:r>
          </a:p>
          <a:p>
            <a:pPr lvl="1"/>
            <a:r>
              <a:rPr lang="en-US" sz="1400" dirty="0" smtClean="0"/>
              <a:t>Create multi-container stacks</a:t>
            </a:r>
          </a:p>
          <a:p>
            <a:pPr lvl="1"/>
            <a:r>
              <a:rPr lang="en-US" sz="1400" dirty="0" smtClean="0"/>
              <a:t>Define stack in a single YAML file</a:t>
            </a:r>
          </a:p>
          <a:p>
            <a:pPr lvl="1"/>
            <a:r>
              <a:rPr lang="en-US" sz="1400" dirty="0" smtClean="0"/>
              <a:t>Single command to launch all containers in the stack</a:t>
            </a:r>
          </a:p>
          <a:p>
            <a:pPr lvl="1"/>
            <a:endParaRPr lang="en-US" sz="1400" dirty="0"/>
          </a:p>
          <a:p>
            <a:pPr marL="857250" lvl="2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-compose –f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mystack.yml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up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Multi-container solution with </a:t>
            </a:r>
            <a:r>
              <a:rPr lang="en-US" dirty="0" err="1"/>
              <a:t>docker</a:t>
            </a:r>
            <a:r>
              <a:rPr lang="en-US" dirty="0"/>
              <a:t>-compose (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578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509" y="771549"/>
            <a:ext cx="2530979" cy="415592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Multi-container solution with </a:t>
            </a:r>
            <a:r>
              <a:rPr lang="en-US" dirty="0" err="1"/>
              <a:t>docker</a:t>
            </a:r>
            <a:r>
              <a:rPr lang="en-US" dirty="0"/>
              <a:t>-compose (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706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900" dirty="0" smtClean="0"/>
              <a:t>Basics</a:t>
            </a:r>
          </a:p>
          <a:p>
            <a:pPr lvl="1"/>
            <a:r>
              <a:rPr lang="en-US" sz="900" dirty="0" smtClean="0"/>
              <a:t>What is </a:t>
            </a:r>
            <a:r>
              <a:rPr lang="en-US" sz="900" dirty="0" err="1" smtClean="0"/>
              <a:t>Docker</a:t>
            </a:r>
            <a:r>
              <a:rPr lang="en-US" sz="900" dirty="0" smtClean="0"/>
              <a:t>?</a:t>
            </a:r>
          </a:p>
          <a:p>
            <a:pPr lvl="1"/>
            <a:r>
              <a:rPr lang="en-US" sz="900" dirty="0" err="1" smtClean="0"/>
              <a:t>Docker</a:t>
            </a:r>
            <a:r>
              <a:rPr lang="en-US" sz="900" dirty="0" smtClean="0"/>
              <a:t> Basics</a:t>
            </a:r>
          </a:p>
          <a:p>
            <a:pPr lvl="1"/>
            <a:r>
              <a:rPr lang="en-US" sz="900" dirty="0" smtClean="0"/>
              <a:t>Serve </a:t>
            </a:r>
            <a:r>
              <a:rPr lang="en-US" sz="900" dirty="0"/>
              <a:t>static content in IIS (</a:t>
            </a:r>
            <a:r>
              <a:rPr lang="en-US" sz="900" dirty="0" err="1"/>
              <a:t>nanoserver</a:t>
            </a:r>
            <a:r>
              <a:rPr lang="en-US" sz="900" dirty="0"/>
              <a:t>)</a:t>
            </a:r>
          </a:p>
          <a:p>
            <a:endParaRPr lang="en-US" sz="900" dirty="0"/>
          </a:p>
          <a:p>
            <a:r>
              <a:rPr lang="en-US" sz="900" dirty="0" smtClean="0"/>
              <a:t>Real</a:t>
            </a:r>
          </a:p>
          <a:p>
            <a:pPr lvl="1"/>
            <a:r>
              <a:rPr lang="en-US" sz="900" dirty="0" err="1" smtClean="0"/>
              <a:t>Dockerize</a:t>
            </a:r>
            <a:r>
              <a:rPr lang="en-US" sz="900" dirty="0" smtClean="0"/>
              <a:t> </a:t>
            </a:r>
            <a:r>
              <a:rPr lang="en-US" sz="900" dirty="0" smtClean="0"/>
              <a:t>a .NET Core </a:t>
            </a:r>
            <a:r>
              <a:rPr lang="en-US" sz="900" dirty="0" err="1" smtClean="0"/>
              <a:t>WebAPI</a:t>
            </a:r>
            <a:r>
              <a:rPr lang="en-US" sz="900" dirty="0" smtClean="0"/>
              <a:t> </a:t>
            </a:r>
            <a:r>
              <a:rPr lang="en-US" sz="900" dirty="0" err="1" smtClean="0"/>
              <a:t>microservice</a:t>
            </a:r>
            <a:r>
              <a:rPr lang="en-US" sz="900" dirty="0" smtClean="0"/>
              <a:t> (</a:t>
            </a:r>
            <a:r>
              <a:rPr lang="en-US" sz="900" dirty="0" err="1" smtClean="0"/>
              <a:t>nanoserver</a:t>
            </a:r>
            <a:r>
              <a:rPr lang="en-US" sz="900" dirty="0" smtClean="0"/>
              <a:t> &amp; </a:t>
            </a:r>
            <a:r>
              <a:rPr lang="en-US" sz="900" dirty="0" err="1" smtClean="0"/>
              <a:t>linux</a:t>
            </a:r>
            <a:r>
              <a:rPr lang="en-US" sz="900" dirty="0" smtClean="0"/>
              <a:t>)</a:t>
            </a:r>
            <a:endParaRPr lang="en-US" sz="900" dirty="0" smtClean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900" dirty="0" smtClean="0"/>
              <a:t>Production</a:t>
            </a:r>
            <a:endParaRPr lang="en-US" sz="900" dirty="0"/>
          </a:p>
          <a:p>
            <a:pPr lvl="1"/>
            <a:r>
              <a:rPr lang="en-US" sz="900" dirty="0"/>
              <a:t>Multi-container solution with </a:t>
            </a:r>
            <a:r>
              <a:rPr lang="en-US" sz="900" dirty="0" err="1"/>
              <a:t>docker</a:t>
            </a:r>
            <a:r>
              <a:rPr lang="en-US" sz="900" dirty="0"/>
              <a:t>-compose (</a:t>
            </a:r>
            <a:r>
              <a:rPr lang="en-US" sz="900" dirty="0" err="1"/>
              <a:t>linux</a:t>
            </a:r>
            <a:r>
              <a:rPr lang="en-US" sz="900" dirty="0" smtClean="0"/>
              <a:t>)</a:t>
            </a:r>
            <a:endParaRPr lang="en-US" sz="900" dirty="0">
              <a:solidFill>
                <a:srgbClr val="FF0000"/>
              </a:solidFill>
            </a:endParaRPr>
          </a:p>
          <a:p>
            <a:pPr lvl="1"/>
            <a:r>
              <a:rPr lang="en-US" sz="900" dirty="0" smtClean="0"/>
              <a:t>Multi-container solution </a:t>
            </a:r>
            <a:r>
              <a:rPr lang="en-US" sz="900" dirty="0"/>
              <a:t>with </a:t>
            </a:r>
            <a:r>
              <a:rPr lang="en-US" sz="900" dirty="0" err="1"/>
              <a:t>docker</a:t>
            </a:r>
            <a:r>
              <a:rPr lang="en-US" sz="900" dirty="0"/>
              <a:t>-compose (</a:t>
            </a:r>
            <a:r>
              <a:rPr lang="en-US" sz="900" dirty="0" err="1" smtClean="0"/>
              <a:t>nanoserver</a:t>
            </a:r>
            <a:r>
              <a:rPr lang="en-US" sz="900" dirty="0" smtClean="0"/>
              <a:t>)</a:t>
            </a:r>
            <a:endParaRPr lang="en-US" sz="900" dirty="0" smtClean="0"/>
          </a:p>
          <a:p>
            <a:pPr lvl="1"/>
            <a:r>
              <a:rPr lang="en-US" sz="900" dirty="0" smtClean="0"/>
              <a:t>Scheduling </a:t>
            </a:r>
            <a:r>
              <a:rPr lang="en-US" sz="900" dirty="0"/>
              <a:t>a cluster with </a:t>
            </a:r>
            <a:r>
              <a:rPr lang="en-US" sz="900" dirty="0" err="1"/>
              <a:t>Docker</a:t>
            </a:r>
            <a:r>
              <a:rPr lang="en-US" sz="900" dirty="0"/>
              <a:t> </a:t>
            </a:r>
            <a:r>
              <a:rPr lang="en-US" sz="900" dirty="0" smtClean="0"/>
              <a:t>Swarm</a:t>
            </a:r>
            <a:endParaRPr lang="en-US" sz="900" dirty="0"/>
          </a:p>
          <a:p>
            <a:r>
              <a:rPr lang="en-US" sz="900" dirty="0" smtClean="0"/>
              <a:t>Cloud</a:t>
            </a:r>
            <a:endParaRPr lang="en-US" sz="900" dirty="0"/>
          </a:p>
          <a:p>
            <a:pPr lvl="1"/>
            <a:r>
              <a:rPr lang="en-US" sz="900" dirty="0" smtClean="0"/>
              <a:t>Deploying </a:t>
            </a:r>
            <a:r>
              <a:rPr lang="en-US" sz="900" dirty="0"/>
              <a:t>to AWS </a:t>
            </a:r>
            <a:r>
              <a:rPr lang="en-US" sz="900" dirty="0" smtClean="0"/>
              <a:t>ECS</a:t>
            </a:r>
            <a:endParaRPr lang="en-US" sz="900" dirty="0"/>
          </a:p>
          <a:p>
            <a:endParaRPr lang="en-US" sz="900" dirty="0" smtClean="0"/>
          </a:p>
          <a:p>
            <a:r>
              <a:rPr lang="en-US" sz="900" dirty="0" err="1" smtClean="0"/>
              <a:t>Dev</a:t>
            </a:r>
            <a:endParaRPr lang="en-US" sz="900" dirty="0" smtClean="0"/>
          </a:p>
          <a:p>
            <a:pPr lvl="1"/>
            <a:r>
              <a:rPr lang="en-US" sz="900" dirty="0" smtClean="0"/>
              <a:t>Continuous </a:t>
            </a:r>
            <a:r>
              <a:rPr lang="en-US" sz="900" dirty="0" smtClean="0"/>
              <a:t>Integration</a:t>
            </a:r>
            <a:endParaRPr lang="en-US" sz="900" dirty="0" smtClean="0"/>
          </a:p>
          <a:p>
            <a:pPr lvl="1"/>
            <a:r>
              <a:rPr lang="en-US" sz="900" dirty="0" smtClean="0"/>
              <a:t>Testing </a:t>
            </a:r>
            <a:r>
              <a:rPr lang="en-US" sz="900" dirty="0" smtClean="0"/>
              <a:t>Containers</a:t>
            </a:r>
            <a:endParaRPr lang="en-US" sz="900" dirty="0" smtClean="0"/>
          </a:p>
          <a:p>
            <a:endParaRPr lang="en-US" sz="900" dirty="0" smtClean="0"/>
          </a:p>
          <a:p>
            <a:r>
              <a:rPr lang="en-US" sz="900" dirty="0" smtClean="0"/>
              <a:t>Tooling </a:t>
            </a:r>
            <a:r>
              <a:rPr lang="en-US" sz="900" dirty="0" err="1" smtClean="0"/>
              <a:t>Etc</a:t>
            </a:r>
            <a:endParaRPr lang="en-US" sz="900" dirty="0" smtClean="0"/>
          </a:p>
          <a:p>
            <a:pPr lvl="1"/>
            <a:r>
              <a:rPr lang="en-US" sz="900" dirty="0" err="1" smtClean="0"/>
              <a:t>Docker</a:t>
            </a:r>
            <a:r>
              <a:rPr lang="en-US" sz="900" dirty="0" smtClean="0"/>
              <a:t> </a:t>
            </a:r>
            <a:r>
              <a:rPr lang="en-US" sz="900" dirty="0" smtClean="0"/>
              <a:t>Cloud</a:t>
            </a:r>
            <a:endParaRPr lang="en-US" sz="900" dirty="0" smtClean="0"/>
          </a:p>
          <a:p>
            <a:pPr lvl="1"/>
            <a:r>
              <a:rPr lang="en-US" sz="900" dirty="0" smtClean="0"/>
              <a:t>Visual Studio 2017 Support for </a:t>
            </a:r>
            <a:r>
              <a:rPr lang="en-US" sz="900" dirty="0" err="1" smtClean="0"/>
              <a:t>Docker</a:t>
            </a:r>
            <a:endParaRPr lang="en-US" sz="900" dirty="0" smtClean="0"/>
          </a:p>
          <a:p>
            <a:endParaRPr lang="en-US" sz="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Session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6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777" y="3857650"/>
            <a:ext cx="761144" cy="9167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900" dirty="0" smtClean="0"/>
              <a:t>Switch to Linux Containers</a:t>
            </a:r>
            <a:endParaRPr lang="en-US" sz="2900" dirty="0"/>
          </a:p>
        </p:txBody>
      </p:sp>
      <p:pic>
        <p:nvPicPr>
          <p:cNvPr id="1027" name="Picture 3" descr="W:\wrk\lib_resources\Logos\logo_docker_l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187" y="3973696"/>
            <a:ext cx="1178021" cy="6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 rot="10800000">
            <a:off x="4186067" y="4089278"/>
            <a:ext cx="720080" cy="45349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1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400" dirty="0" smtClean="0"/>
              <a:t>Initial </a:t>
            </a:r>
            <a:r>
              <a:rPr lang="en-US" sz="1400" dirty="0" err="1" smtClean="0"/>
              <a:t>docker-compose.yml</a:t>
            </a:r>
            <a:endParaRPr lang="en-US" sz="1400" dirty="0" smtClean="0"/>
          </a:p>
          <a:p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version: "3"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services:</a:t>
            </a:r>
          </a:p>
          <a:p>
            <a:pPr marL="400050" lvl="1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api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build: .</a:t>
            </a:r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Run and examine</a:t>
            </a:r>
          </a:p>
          <a:p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-compose up</a:t>
            </a:r>
          </a:p>
          <a:p>
            <a:endParaRPr lang="en-US" sz="1400" dirty="0" smtClean="0"/>
          </a:p>
          <a:p>
            <a:r>
              <a:rPr lang="en-US" sz="1400" dirty="0" smtClean="0"/>
              <a:t>Destroy</a:t>
            </a:r>
          </a:p>
          <a:p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-compose down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Multi-container solution with </a:t>
            </a:r>
            <a:r>
              <a:rPr lang="en-US" dirty="0" err="1"/>
              <a:t>docker</a:t>
            </a:r>
            <a:r>
              <a:rPr lang="en-US" dirty="0"/>
              <a:t>-compose (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893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Map port</a:t>
            </a:r>
          </a:p>
          <a:p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ports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-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9871:80“</a:t>
            </a:r>
          </a:p>
          <a:p>
            <a:endParaRPr lang="en-US" sz="1400" dirty="0" smtClean="0"/>
          </a:p>
          <a:p>
            <a:r>
              <a:rPr lang="en-US" sz="1400" dirty="0" smtClean="0"/>
              <a:t>Run again and browse </a:t>
            </a:r>
            <a:r>
              <a:rPr lang="en-US" sz="1400" dirty="0" smtClean="0">
                <a:hlinkClick r:id="rId2"/>
              </a:rPr>
              <a:t>http://localhost:9870/api/tasks</a:t>
            </a:r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Multi-container solution with </a:t>
            </a:r>
            <a:r>
              <a:rPr lang="en-US" dirty="0" err="1"/>
              <a:t>docker</a:t>
            </a:r>
            <a:r>
              <a:rPr lang="en-US" dirty="0"/>
              <a:t>-compose (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679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Build out three API worker nodes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version: "3"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services:</a:t>
            </a:r>
          </a:p>
          <a:p>
            <a:pPr marL="400050" lvl="1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api1: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build: .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ports: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- "9871:80"</a:t>
            </a:r>
          </a:p>
          <a:p>
            <a:pPr marL="400050" lvl="1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api2: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build: .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ports: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- "9872:80"</a:t>
            </a:r>
          </a:p>
          <a:p>
            <a:pPr marL="400050" lvl="1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api3: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build: .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ports: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- "9873:80"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Worker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1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900" dirty="0" smtClean="0"/>
              <a:t>Explicitly label the images built by </a:t>
            </a:r>
            <a:r>
              <a:rPr lang="en-US" sz="900" dirty="0" err="1" smtClean="0"/>
              <a:t>docker</a:t>
            </a:r>
            <a:r>
              <a:rPr lang="en-US" sz="900" dirty="0" smtClean="0"/>
              <a:t>-compose:</a:t>
            </a:r>
          </a:p>
          <a:p>
            <a:endParaRPr lang="en-US" sz="900" dirty="0" smtClean="0"/>
          </a:p>
          <a:p>
            <a:pPr marL="400050" lvl="1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version: "3"</a:t>
            </a:r>
          </a:p>
          <a:p>
            <a:pPr marL="400050" lvl="1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services:</a:t>
            </a:r>
          </a:p>
          <a:p>
            <a:pPr marL="400050" lvl="1" indent="0">
              <a:buNone/>
            </a:pPr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api1:</a:t>
            </a:r>
          </a:p>
          <a:p>
            <a:pPr marL="400050" lvl="1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    image: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myco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/tasks</a:t>
            </a:r>
          </a:p>
          <a:p>
            <a:pPr marL="400050" lvl="1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build: .</a:t>
            </a:r>
          </a:p>
          <a:p>
            <a:pPr marL="400050" lvl="1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ports:</a:t>
            </a:r>
          </a:p>
          <a:p>
            <a:pPr marL="400050" lvl="1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    - "9871:80"</a:t>
            </a:r>
          </a:p>
          <a:p>
            <a:pPr marL="400050" lvl="1" indent="0">
              <a:buNone/>
            </a:pPr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api2:</a:t>
            </a:r>
          </a:p>
          <a:p>
            <a:pPr marL="400050" lvl="1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    image: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myco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/tasks</a:t>
            </a:r>
          </a:p>
          <a:p>
            <a:pPr marL="400050" lvl="1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build: .</a:t>
            </a:r>
          </a:p>
          <a:p>
            <a:pPr marL="400050" lvl="1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ports:</a:t>
            </a:r>
          </a:p>
          <a:p>
            <a:pPr marL="400050" lvl="1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    - "9872:80"</a:t>
            </a:r>
          </a:p>
          <a:p>
            <a:pPr marL="400050" lvl="1" indent="0">
              <a:buNone/>
            </a:pPr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api3:</a:t>
            </a:r>
          </a:p>
          <a:p>
            <a:pPr marL="400050" lvl="1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    image: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myco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/tasks</a:t>
            </a:r>
          </a:p>
          <a:p>
            <a:pPr marL="400050" lvl="1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build: .</a:t>
            </a:r>
          </a:p>
          <a:p>
            <a:pPr marL="400050" lvl="1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ports:</a:t>
            </a:r>
          </a:p>
          <a:p>
            <a:pPr marL="400050" lvl="1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    - "9873:80"</a:t>
            </a:r>
          </a:p>
          <a:p>
            <a:endParaRPr lang="en-US" sz="900" dirty="0"/>
          </a:p>
          <a:p>
            <a:endParaRPr lang="en-US" sz="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Worker Nodes</a:t>
            </a:r>
          </a:p>
        </p:txBody>
      </p:sp>
    </p:spTree>
    <p:extLst>
      <p:ext uri="{BB962C8B-B14F-4D97-AF65-F5344CB8AC3E}">
        <p14:creationId xmlns:p14="http://schemas.microsoft.com/office/powerpoint/2010/main" val="279731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Browse to</a:t>
            </a:r>
          </a:p>
          <a:p>
            <a:pPr lvl="1"/>
            <a:r>
              <a:rPr lang="en-US" sz="1400" dirty="0" smtClean="0">
                <a:hlinkClick r:id="rId2"/>
              </a:rPr>
              <a:t>http://localhost:9871/api/tasks</a:t>
            </a:r>
            <a:endParaRPr lang="en-US" sz="1400" dirty="0" smtClean="0"/>
          </a:p>
          <a:p>
            <a:pPr lvl="1"/>
            <a:r>
              <a:rPr lang="en-US" sz="1400" dirty="0" smtClean="0">
                <a:hlinkClick r:id="rId3"/>
              </a:rPr>
              <a:t>http://localhost:9872/api/tasks</a:t>
            </a:r>
            <a:endParaRPr lang="en-US" sz="1400" dirty="0" smtClean="0"/>
          </a:p>
          <a:p>
            <a:pPr lvl="1"/>
            <a:r>
              <a:rPr lang="en-US" sz="1400" dirty="0">
                <a:hlinkClick r:id="rId4"/>
              </a:rPr>
              <a:t>http://</a:t>
            </a:r>
            <a:r>
              <a:rPr lang="en-US" sz="1400" dirty="0" smtClean="0">
                <a:hlinkClick r:id="rId4"/>
              </a:rPr>
              <a:t>localhost:9873/api/tasks</a:t>
            </a:r>
            <a:endParaRPr lang="en-US" sz="1400" dirty="0" smtClean="0"/>
          </a:p>
          <a:p>
            <a:pPr lvl="1"/>
            <a:endParaRPr lang="en-US" sz="1400" dirty="0" smtClean="0"/>
          </a:p>
          <a:p>
            <a:r>
              <a:rPr lang="en-US" sz="1400" dirty="0" smtClean="0"/>
              <a:t>Stop the stack</a:t>
            </a:r>
          </a:p>
          <a:p>
            <a:endParaRPr lang="en-US" sz="1400" dirty="0" smtClean="0"/>
          </a:p>
          <a:p>
            <a:pPr marL="800100" lvl="2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-compose –f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docker-compose.lin.yml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down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sz="1400" dirty="0" smtClean="0"/>
          </a:p>
          <a:p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Worker Nodes</a:t>
            </a:r>
          </a:p>
        </p:txBody>
      </p:sp>
    </p:spTree>
    <p:extLst>
      <p:ext uri="{BB962C8B-B14F-4D97-AF65-F5344CB8AC3E}">
        <p14:creationId xmlns:p14="http://schemas.microsoft.com/office/powerpoint/2010/main" val="177281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Add </a:t>
            </a:r>
            <a:r>
              <a:rPr lang="en-US" sz="1400" dirty="0" err="1" smtClean="0"/>
              <a:t>haproxy</a:t>
            </a:r>
            <a:r>
              <a:rPr lang="en-US" sz="1400" dirty="0" smtClean="0"/>
              <a:t> service</a:t>
            </a:r>
          </a:p>
          <a:p>
            <a:endParaRPr lang="en-US" sz="1400" dirty="0"/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haproxy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image: library/haproxy:1.7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volumes: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-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haproxy_cfg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/local/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etc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haproxy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ports: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- "9880:80"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- "9881:70"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links: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- api1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- api2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- api3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2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Declare the volume</a:t>
            </a:r>
          </a:p>
          <a:p>
            <a:endParaRPr lang="en-US" sz="1400" dirty="0"/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volumes: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haproxy_cfg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external: true</a:t>
            </a:r>
          </a:p>
          <a:p>
            <a:endParaRPr lang="en-US" sz="1400" dirty="0" smtClean="0"/>
          </a:p>
          <a:p>
            <a:r>
              <a:rPr lang="en-US" sz="1400" dirty="0" smtClean="0"/>
              <a:t>Launch – observe volume error</a:t>
            </a:r>
          </a:p>
          <a:p>
            <a:endParaRPr lang="en-US" sz="1400" dirty="0"/>
          </a:p>
          <a:p>
            <a:pPr marL="400050" lvl="1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-compose up</a:t>
            </a:r>
          </a:p>
          <a:p>
            <a:pPr marL="40005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ERROR: Volume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haproxy_cfg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declared as external, but could not be found. Please create the volume manually using `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volume create --name=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haproxy_cfg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` and try again.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235471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smtClean="0"/>
              <a:t>Create </a:t>
            </a:r>
            <a:r>
              <a:rPr lang="en-US" sz="1400" dirty="0" smtClean="0"/>
              <a:t>the volume to hold the </a:t>
            </a:r>
            <a:r>
              <a:rPr lang="en-US" sz="1400" dirty="0" err="1" smtClean="0"/>
              <a:t>haproxy</a:t>
            </a:r>
            <a:r>
              <a:rPr lang="en-US" sz="1400" dirty="0" smtClean="0"/>
              <a:t> configuration:</a:t>
            </a:r>
          </a:p>
          <a:p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volume create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haproxy_cfg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/>
          </a:p>
          <a:p>
            <a:r>
              <a:rPr lang="en-US" sz="1400" dirty="0" smtClean="0"/>
              <a:t>Import the </a:t>
            </a:r>
            <a:r>
              <a:rPr lang="en-US" sz="1400" dirty="0" err="1" smtClean="0"/>
              <a:t>haproxy.cfg</a:t>
            </a:r>
            <a:r>
              <a:rPr lang="en-US" sz="1400" dirty="0" smtClean="0"/>
              <a:t> file into the volume via a temporary container:</a:t>
            </a:r>
          </a:p>
          <a:p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scripts\haproxy_copy_config.cmd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262615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Run and observe </a:t>
            </a:r>
            <a:r>
              <a:rPr lang="en-US" sz="1400" dirty="0" err="1" smtClean="0"/>
              <a:t>roundrobin</a:t>
            </a:r>
            <a:r>
              <a:rPr lang="en-US" sz="1400" dirty="0" smtClean="0"/>
              <a:t> load balancing</a:t>
            </a:r>
          </a:p>
          <a:p>
            <a:endParaRPr lang="en-US" sz="1400" dirty="0"/>
          </a:p>
          <a:p>
            <a:pPr marL="400050" lvl="1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-compose up</a:t>
            </a:r>
          </a:p>
          <a:p>
            <a:pPr marL="285750"/>
            <a:endParaRPr lang="en-US" sz="1400" dirty="0" smtClean="0">
              <a:cs typeface="Mongolian Baiti" pitchFamily="66" charset="0"/>
            </a:endParaRPr>
          </a:p>
          <a:p>
            <a:pPr marL="285750" lvl="1" indent="-342900"/>
            <a:r>
              <a:rPr lang="en-US" sz="1400" dirty="0">
                <a:cs typeface="Courier New" pitchFamily="49" charset="0"/>
              </a:rPr>
              <a:t>Browse to </a:t>
            </a:r>
            <a:r>
              <a:rPr lang="en-US" sz="1400" dirty="0">
                <a:cs typeface="Courier New" pitchFamily="49" charset="0"/>
                <a:hlinkClick r:id="rId2"/>
              </a:rPr>
              <a:t>http://localhost:9880/api/tasks</a:t>
            </a:r>
            <a:endParaRPr lang="en-US" sz="1400" dirty="0">
              <a:cs typeface="Courier New" pitchFamily="49" charset="0"/>
            </a:endParaRPr>
          </a:p>
          <a:p>
            <a:pPr marL="285750"/>
            <a:r>
              <a:rPr lang="en-US" sz="1400" dirty="0" smtClean="0">
                <a:cs typeface="Mongolian Baiti" pitchFamily="66" charset="0"/>
              </a:rPr>
              <a:t>Each node has its own in-</a:t>
            </a:r>
            <a:r>
              <a:rPr lang="en-US" sz="1400" dirty="0" err="1" smtClean="0">
                <a:cs typeface="Mongolian Baiti" pitchFamily="66" charset="0"/>
              </a:rPr>
              <a:t>mem</a:t>
            </a:r>
            <a:r>
              <a:rPr lang="en-US" sz="1400" dirty="0" smtClean="0">
                <a:cs typeface="Mongolian Baiti" pitchFamily="66" charset="0"/>
              </a:rPr>
              <a:t> data, so each refresh will be different</a:t>
            </a:r>
          </a:p>
          <a:p>
            <a:pPr marL="285750"/>
            <a:r>
              <a:rPr lang="en-US" sz="1400" dirty="0" smtClean="0">
                <a:cs typeface="Mongolian Baiti" pitchFamily="66" charset="0"/>
              </a:rPr>
              <a:t>Drop the worker-node ports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2814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Docker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1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000" dirty="0" smtClean="0">
                <a:cs typeface="Mongolian Baiti" pitchFamily="66" charset="0"/>
              </a:rPr>
              <a:t>Create </a:t>
            </a:r>
            <a:r>
              <a:rPr lang="en-US" sz="1000" dirty="0" err="1" smtClean="0">
                <a:cs typeface="Mongolian Baiti" pitchFamily="66" charset="0"/>
              </a:rPr>
              <a:t>docker-compose.lin.dev.yml</a:t>
            </a:r>
            <a:r>
              <a:rPr lang="en-US" sz="1000" dirty="0" smtClean="0">
                <a:cs typeface="Mongolian Baiti" pitchFamily="66" charset="0"/>
              </a:rPr>
              <a:t> to </a:t>
            </a:r>
            <a:r>
              <a:rPr lang="en-US" sz="1000" dirty="0" err="1" smtClean="0">
                <a:cs typeface="Mongolian Baiti" pitchFamily="66" charset="0"/>
              </a:rPr>
              <a:t>mixin</a:t>
            </a:r>
            <a:r>
              <a:rPr lang="en-US" sz="1000" dirty="0" smtClean="0">
                <a:cs typeface="Mongolian Baiti" pitchFamily="66" charset="0"/>
              </a:rPr>
              <a:t> worker-node ports for debugging</a:t>
            </a:r>
          </a:p>
          <a:p>
            <a:pPr marL="285750"/>
            <a:endParaRPr lang="en-US" sz="1000" dirty="0" smtClean="0">
              <a:cs typeface="Mongolian Baiti" pitchFamily="66" charset="0"/>
            </a:endParaRPr>
          </a:p>
          <a:p>
            <a:pPr marL="400050" lvl="1" indent="0">
              <a:buNone/>
            </a:pPr>
            <a:r>
              <a:rPr lang="fr-FR" sz="1000" dirty="0">
                <a:latin typeface="Courier New" pitchFamily="49" charset="0"/>
                <a:cs typeface="Courier New" pitchFamily="49" charset="0"/>
              </a:rPr>
              <a:t>version: "3"</a:t>
            </a:r>
          </a:p>
          <a:p>
            <a:pPr marL="400050" lvl="1" indent="0">
              <a:buNone/>
            </a:pPr>
            <a:r>
              <a:rPr lang="fr-FR" sz="1000" dirty="0">
                <a:latin typeface="Courier New" pitchFamily="49" charset="0"/>
                <a:cs typeface="Courier New" pitchFamily="49" charset="0"/>
              </a:rPr>
              <a:t>services:</a:t>
            </a:r>
          </a:p>
          <a:p>
            <a:pPr marL="285750"/>
            <a:endParaRPr lang="fr-FR" sz="1000" dirty="0">
              <a:cs typeface="Mongolian Baiti" pitchFamily="66" charset="0"/>
            </a:endParaRPr>
          </a:p>
          <a:p>
            <a:pPr marL="400050" lvl="1" indent="0">
              <a:buNone/>
            </a:pPr>
            <a:r>
              <a:rPr lang="fr-FR" sz="1000" dirty="0">
                <a:latin typeface="Courier New" pitchFamily="49" charset="0"/>
                <a:cs typeface="Courier New" pitchFamily="49" charset="0"/>
              </a:rPr>
              <a:t>    api1:</a:t>
            </a:r>
          </a:p>
          <a:p>
            <a:pPr marL="400050" lvl="1" indent="0">
              <a:buNone/>
            </a:pPr>
            <a:r>
              <a:rPr lang="fr-FR" sz="1000" dirty="0">
                <a:latin typeface="Courier New" pitchFamily="49" charset="0"/>
                <a:cs typeface="Courier New" pitchFamily="49" charset="0"/>
              </a:rPr>
              <a:t>        ports:</a:t>
            </a:r>
          </a:p>
          <a:p>
            <a:pPr marL="400050" lvl="1" indent="0">
              <a:buNone/>
            </a:pPr>
            <a:r>
              <a:rPr lang="fr-FR" sz="1000" dirty="0">
                <a:latin typeface="Courier New" pitchFamily="49" charset="0"/>
                <a:cs typeface="Courier New" pitchFamily="49" charset="0"/>
              </a:rPr>
              <a:t>            - "9871:80"</a:t>
            </a:r>
          </a:p>
          <a:p>
            <a:pPr marL="400050" lvl="1" indent="0">
              <a:buNone/>
            </a:pPr>
            <a:endParaRPr lang="fr-FR" sz="10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fr-FR" sz="1000" dirty="0">
                <a:latin typeface="Courier New" pitchFamily="49" charset="0"/>
                <a:cs typeface="Courier New" pitchFamily="49" charset="0"/>
              </a:rPr>
              <a:t>    api2:</a:t>
            </a:r>
          </a:p>
          <a:p>
            <a:pPr marL="400050" lvl="1" indent="0">
              <a:buNone/>
            </a:pPr>
            <a:r>
              <a:rPr lang="fr-FR" sz="1000" dirty="0">
                <a:latin typeface="Courier New" pitchFamily="49" charset="0"/>
                <a:cs typeface="Courier New" pitchFamily="49" charset="0"/>
              </a:rPr>
              <a:t>        ports:</a:t>
            </a:r>
          </a:p>
          <a:p>
            <a:pPr marL="400050" lvl="1" indent="0">
              <a:buNone/>
            </a:pPr>
            <a:r>
              <a:rPr lang="fr-FR" sz="1000" dirty="0">
                <a:latin typeface="Courier New" pitchFamily="49" charset="0"/>
                <a:cs typeface="Courier New" pitchFamily="49" charset="0"/>
              </a:rPr>
              <a:t>            - "9872:80"</a:t>
            </a:r>
          </a:p>
          <a:p>
            <a:pPr marL="400050" lvl="1" indent="0">
              <a:buNone/>
            </a:pPr>
            <a:endParaRPr lang="fr-FR" sz="10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fr-FR" sz="1000" dirty="0">
                <a:latin typeface="Courier New" pitchFamily="49" charset="0"/>
                <a:cs typeface="Courier New" pitchFamily="49" charset="0"/>
              </a:rPr>
              <a:t>    api3:</a:t>
            </a:r>
          </a:p>
          <a:p>
            <a:pPr marL="400050" lvl="1" indent="0">
              <a:buNone/>
            </a:pPr>
            <a:r>
              <a:rPr lang="fr-FR" sz="1000" dirty="0">
                <a:latin typeface="Courier New" pitchFamily="49" charset="0"/>
                <a:cs typeface="Courier New" pitchFamily="49" charset="0"/>
              </a:rPr>
              <a:t>        ports:</a:t>
            </a:r>
          </a:p>
          <a:p>
            <a:pPr marL="400050" lvl="1" indent="0">
              <a:buNone/>
            </a:pPr>
            <a:r>
              <a:rPr lang="fr-FR" sz="1000" dirty="0">
                <a:latin typeface="Courier New" pitchFamily="49" charset="0"/>
                <a:cs typeface="Courier New" pitchFamily="49" charset="0"/>
              </a:rPr>
              <a:t>            - 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"9873:80« </a:t>
            </a:r>
          </a:p>
          <a:p>
            <a:pPr marL="400050" lvl="1" indent="0">
              <a:buNone/>
            </a:pPr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fr-FR" sz="1000" dirty="0" err="1" smtClean="0">
                <a:cs typeface="Courier New" pitchFamily="49" charset="0"/>
              </a:rPr>
              <a:t>Launch</a:t>
            </a:r>
            <a:r>
              <a:rPr lang="fr-FR" sz="1000" dirty="0" smtClean="0">
                <a:cs typeface="Courier New" pitchFamily="49" charset="0"/>
              </a:rPr>
              <a:t> </a:t>
            </a:r>
            <a:r>
              <a:rPr lang="fr-FR" sz="1000" dirty="0" err="1" smtClean="0">
                <a:cs typeface="Courier New" pitchFamily="49" charset="0"/>
              </a:rPr>
              <a:t>stack</a:t>
            </a:r>
            <a:r>
              <a:rPr lang="fr-FR" sz="1000" dirty="0" smtClean="0">
                <a:cs typeface="Courier New" pitchFamily="49" charset="0"/>
              </a:rPr>
              <a:t> </a:t>
            </a:r>
            <a:r>
              <a:rPr lang="fr-FR" sz="1000" dirty="0" err="1" smtClean="0">
                <a:cs typeface="Courier New" pitchFamily="49" charset="0"/>
              </a:rPr>
              <a:t>with</a:t>
            </a:r>
            <a:r>
              <a:rPr lang="fr-FR" sz="1000" dirty="0" smtClean="0">
                <a:cs typeface="Courier New" pitchFamily="49" charset="0"/>
              </a:rPr>
              <a:t> ports mixed in</a:t>
            </a:r>
          </a:p>
          <a:p>
            <a:pPr marL="400050" lvl="1" indent="0">
              <a:buNone/>
            </a:pPr>
            <a:endParaRPr lang="fr-FR" sz="1000" dirty="0">
              <a:cs typeface="Courier New" pitchFamily="49" charset="0"/>
            </a:endParaRPr>
          </a:p>
          <a:p>
            <a:pPr marL="800100" lvl="2" indent="0">
              <a:buNone/>
            </a:pP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docker-compose -f docker-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compose.lin.yml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-f docker-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compose.lin.dev.yml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up</a:t>
            </a:r>
            <a:endParaRPr lang="fr-FR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6309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Create a data directory – </a:t>
            </a:r>
            <a:r>
              <a:rPr lang="en-US" sz="1400" dirty="0" err="1" smtClean="0"/>
              <a:t>e.g</a:t>
            </a:r>
            <a:r>
              <a:rPr lang="en-US" sz="1400" dirty="0" smtClean="0"/>
              <a:t> mine is W:\data</a:t>
            </a:r>
          </a:p>
          <a:p>
            <a:r>
              <a:rPr lang="en-US" sz="1400" dirty="0" smtClean="0"/>
              <a:t>Launch a SQL Server 2017 instance – in </a:t>
            </a:r>
            <a:r>
              <a:rPr lang="en-US" sz="1400" dirty="0" err="1" smtClean="0"/>
              <a:t>Docker</a:t>
            </a:r>
            <a:r>
              <a:rPr lang="en-US" sz="1400" dirty="0" smtClean="0"/>
              <a:t>!</a:t>
            </a:r>
          </a:p>
          <a:p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run ^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-e "ACCEPT_EULA=Y" ^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-e "MSSQL_SA_PASSWORD=p@ssw0rz!@#" ^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-p 1401:1433 ^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-v W:\data:/var/opt/mssql ^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--name sql1 ^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-d ^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microsoft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/mssql-server-linux:2017-GA</a:t>
            </a:r>
          </a:p>
          <a:p>
            <a:endParaRPr lang="en-US" sz="1400" dirty="0" smtClean="0"/>
          </a:p>
          <a:p>
            <a:r>
              <a:rPr lang="en-US" sz="1400" dirty="0" smtClean="0"/>
              <a:t>Shortcut scripts/start_sql_linux.cmd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SQL Server 2017</a:t>
            </a:r>
          </a:p>
        </p:txBody>
      </p:sp>
    </p:spTree>
    <p:extLst>
      <p:ext uri="{BB962C8B-B14F-4D97-AF65-F5344CB8AC3E}">
        <p14:creationId xmlns:p14="http://schemas.microsoft.com/office/powerpoint/2010/main" val="341953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Edit the </a:t>
            </a:r>
            <a:r>
              <a:rPr lang="en-US" sz="1400" dirty="0" err="1" smtClean="0"/>
              <a:t>microservice</a:t>
            </a:r>
            <a:r>
              <a:rPr lang="en-US" sz="1400" dirty="0" smtClean="0"/>
              <a:t> </a:t>
            </a:r>
            <a:r>
              <a:rPr lang="en-US" sz="1400" dirty="0" err="1" smtClean="0"/>
              <a:t>config</a:t>
            </a:r>
            <a:r>
              <a:rPr lang="en-US" sz="1400" dirty="0" smtClean="0"/>
              <a:t> to connect to a database</a:t>
            </a:r>
          </a:p>
          <a:p>
            <a:r>
              <a:rPr lang="en-US" sz="1400" dirty="0" smtClean="0"/>
              <a:t>Create the database on a temporary SQL Server instance</a:t>
            </a:r>
          </a:p>
          <a:p>
            <a:pPr lvl="1"/>
            <a:r>
              <a:rPr lang="en-US" sz="1400" dirty="0" smtClean="0"/>
              <a:t>Create a volume for the data files</a:t>
            </a:r>
          </a:p>
          <a:p>
            <a:pPr lvl="1"/>
            <a:endParaRPr lang="en-US" sz="1400" dirty="0" smtClean="0"/>
          </a:p>
          <a:p>
            <a:pPr marL="914400" lvl="2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volume create tasks-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endParaRPr lang="en-US" sz="1400" dirty="0" smtClean="0"/>
          </a:p>
          <a:p>
            <a:pPr lvl="1"/>
            <a:r>
              <a:rPr lang="en-US" sz="1400" dirty="0" smtClean="0"/>
              <a:t>Review and run the script:</a:t>
            </a:r>
          </a:p>
          <a:p>
            <a:pPr lvl="1"/>
            <a:endParaRPr lang="en-US" sz="1400" dirty="0"/>
          </a:p>
          <a:p>
            <a:pPr marL="857250" lvl="2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scripts\start_sql_linux.cmd</a:t>
            </a:r>
          </a:p>
          <a:p>
            <a:pPr lvl="1"/>
            <a:endParaRPr lang="en-US" sz="1400" dirty="0" smtClean="0"/>
          </a:p>
          <a:p>
            <a:pPr lvl="1"/>
            <a:r>
              <a:rPr lang="en-US" sz="1400" dirty="0" smtClean="0"/>
              <a:t>Connect via SSMS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SQL Server 2017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507854"/>
            <a:ext cx="2320181" cy="147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775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400" dirty="0" smtClean="0"/>
              <a:t>Create a new database with the script at </a:t>
            </a:r>
            <a:r>
              <a:rPr lang="en-US" sz="1400" dirty="0"/>
              <a:t>Database\</a:t>
            </a:r>
            <a:r>
              <a:rPr lang="en-US" sz="1400" dirty="0" err="1"/>
              <a:t>tasks_database.sql</a:t>
            </a:r>
            <a:endParaRPr lang="en-US" sz="1400" dirty="0"/>
          </a:p>
          <a:p>
            <a:pPr lvl="1"/>
            <a:r>
              <a:rPr lang="en-US" sz="1400" dirty="0" smtClean="0"/>
              <a:t>Terminate SQL Server</a:t>
            </a:r>
          </a:p>
          <a:p>
            <a:pPr lvl="1"/>
            <a:endParaRPr lang="en-US" sz="1400" dirty="0"/>
          </a:p>
          <a:p>
            <a:pPr marL="857250" lvl="2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stop sql1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SQL Server 2017</a:t>
            </a:r>
          </a:p>
        </p:txBody>
      </p:sp>
    </p:spTree>
    <p:extLst>
      <p:ext uri="{BB962C8B-B14F-4D97-AF65-F5344CB8AC3E}">
        <p14:creationId xmlns:p14="http://schemas.microsoft.com/office/powerpoint/2010/main" val="395611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Add a new “</a:t>
            </a:r>
            <a:r>
              <a:rPr lang="en-US" sz="1400" dirty="0" err="1" smtClean="0"/>
              <a:t>db</a:t>
            </a:r>
            <a:r>
              <a:rPr lang="en-US" sz="1400" dirty="0" smtClean="0"/>
              <a:t>” service to </a:t>
            </a:r>
            <a:r>
              <a:rPr lang="en-US" sz="1400" dirty="0" err="1" smtClean="0"/>
              <a:t>docker-compose.lin.yml</a:t>
            </a:r>
            <a:r>
              <a:rPr lang="en-US" sz="1400" dirty="0" smtClean="0"/>
              <a:t>:</a:t>
            </a:r>
          </a:p>
          <a:p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image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microsoft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/mssql-server-linux:2017-GA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environment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ACCEPT_EULA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"Y"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MSSQL_SA_PASSWORD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"p@ssw0rz!@#"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volumes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-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tasks-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/opt/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mssql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expose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-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"1433"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ports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-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1402:1433"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SQL Server 2017</a:t>
            </a:r>
          </a:p>
        </p:txBody>
      </p:sp>
    </p:spTree>
    <p:extLst>
      <p:ext uri="{BB962C8B-B14F-4D97-AF65-F5344CB8AC3E}">
        <p14:creationId xmlns:p14="http://schemas.microsoft.com/office/powerpoint/2010/main" val="408590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Declare the external volume</a:t>
            </a:r>
          </a:p>
          <a:p>
            <a:endParaRPr lang="en-US" sz="1400" dirty="0"/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volumes: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haproxy_cfg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external: true</a:t>
            </a:r>
          </a:p>
          <a:p>
            <a:pPr marL="400050" lvl="1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tasks-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external: true</a:t>
            </a:r>
          </a:p>
          <a:p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SQL Server 2017</a:t>
            </a:r>
          </a:p>
        </p:txBody>
      </p:sp>
    </p:spTree>
    <p:extLst>
      <p:ext uri="{BB962C8B-B14F-4D97-AF65-F5344CB8AC3E}">
        <p14:creationId xmlns:p14="http://schemas.microsoft.com/office/powerpoint/2010/main" val="422337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Launch the stack</a:t>
            </a:r>
          </a:p>
          <a:p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-compose -f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docker-compose.lin.yml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up</a:t>
            </a:r>
          </a:p>
          <a:p>
            <a:pPr marL="400050" lvl="1" indent="0">
              <a:buNone/>
            </a:pPr>
            <a:endParaRPr lang="en-US" sz="1400" dirty="0"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400" dirty="0" smtClean="0"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400" dirty="0"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400" dirty="0" smtClean="0"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400" dirty="0"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400" dirty="0" smtClean="0"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400" dirty="0"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400" dirty="0" smtClean="0"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400" dirty="0"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400" dirty="0" smtClean="0"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dirty="0" smtClean="0">
                <a:cs typeface="Courier New" pitchFamily="49" charset="0"/>
              </a:rPr>
              <a:t>Browse to </a:t>
            </a:r>
            <a:r>
              <a:rPr lang="en-US" sz="1400" dirty="0" smtClean="0">
                <a:cs typeface="Courier New" pitchFamily="49" charset="0"/>
                <a:hlinkClick r:id="rId2"/>
              </a:rPr>
              <a:t>http://localhost:9880/api/tasks</a:t>
            </a:r>
            <a:endParaRPr lang="en-US" sz="1400" dirty="0" smtClean="0"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400" dirty="0" smtClean="0"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400" dirty="0"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SQL Server 2017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982" y="1779663"/>
            <a:ext cx="5593902" cy="23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427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Multi-container solution with </a:t>
            </a:r>
            <a:r>
              <a:rPr lang="en-US" dirty="0" err="1"/>
              <a:t>docker</a:t>
            </a:r>
            <a:r>
              <a:rPr lang="en-US" dirty="0"/>
              <a:t>-compose (</a:t>
            </a:r>
            <a:r>
              <a:rPr lang="en-US" dirty="0" err="1"/>
              <a:t>nanoserver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225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Multi-container solution with </a:t>
            </a:r>
            <a:r>
              <a:rPr lang="en-US" dirty="0" err="1" smtClean="0"/>
              <a:t>docker</a:t>
            </a:r>
            <a:r>
              <a:rPr lang="en-US" dirty="0" smtClean="0"/>
              <a:t>-compose (</a:t>
            </a:r>
            <a:r>
              <a:rPr lang="en-US" dirty="0" err="1" smtClean="0"/>
              <a:t>nanoserver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783" y="915988"/>
            <a:ext cx="1398434" cy="3678237"/>
          </a:xfrm>
        </p:spPr>
      </p:pic>
    </p:spTree>
    <p:extLst>
      <p:ext uri="{BB962C8B-B14F-4D97-AF65-F5344CB8AC3E}">
        <p14:creationId xmlns:p14="http://schemas.microsoft.com/office/powerpoint/2010/main" val="3457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900" dirty="0" smtClean="0"/>
              <a:t>Switch to Windows Containers</a:t>
            </a:r>
            <a:endParaRPr lang="en-US" sz="2900" dirty="0"/>
          </a:p>
        </p:txBody>
      </p:sp>
      <p:pic>
        <p:nvPicPr>
          <p:cNvPr id="1027" name="Picture 3" descr="W:\wrk\lib_resources\Logos\logo_docker_l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187" y="3973696"/>
            <a:ext cx="1178021" cy="6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:\wrk\lib_resources\Logos\logo_windows_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939" y="3878617"/>
            <a:ext cx="874821" cy="87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 rot="10800000">
            <a:off x="4186067" y="4089278"/>
            <a:ext cx="720080" cy="45349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</a:rPr>
              <a:t>Packaging, deployment and execution tool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b="1" dirty="0" smtClean="0"/>
              <a:t>Problems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/>
              <a:t>Environmental differences</a:t>
            </a:r>
          </a:p>
          <a:p>
            <a:r>
              <a:rPr lang="en-US" sz="1400" dirty="0" smtClean="0"/>
              <a:t>Complex deployment processes</a:t>
            </a:r>
          </a:p>
          <a:p>
            <a:r>
              <a:rPr lang="en-US" sz="1400" dirty="0" smtClean="0"/>
              <a:t>Conflicting dependencies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Solution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Process isolation</a:t>
            </a:r>
          </a:p>
          <a:p>
            <a:r>
              <a:rPr lang="en-US" sz="1400" dirty="0"/>
              <a:t>Bundle app and dependencies into containers</a:t>
            </a:r>
          </a:p>
          <a:p>
            <a:r>
              <a:rPr lang="en-US" sz="1400" dirty="0"/>
              <a:t>Consistency and portability</a:t>
            </a:r>
          </a:p>
          <a:p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Docker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2050" name="Picture 2" descr="C:\Users\brendonm\Desktop\04-zs-mehran_92-a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95" y="1422528"/>
            <a:ext cx="4038485" cy="316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9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managed volume</a:t>
            </a:r>
            <a:endParaRPr lang="en-US" dirty="0"/>
          </a:p>
          <a:p>
            <a:endParaRPr lang="en-US" dirty="0" smtClean="0"/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volume create tasks-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Launch SQL Server 2017 on Windows via helper script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scripts\start_sql_win.cmd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 </a:t>
            </a:r>
            <a:r>
              <a:rPr lang="en-US" dirty="0" smtClean="0"/>
              <a:t>– note NAT limitation for Windows Containers</a:t>
            </a:r>
          </a:p>
          <a:p>
            <a:r>
              <a:rPr lang="en-US" dirty="0" smtClean="0"/>
              <a:t>Find IP of the container on the host-only-network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inspect sql1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References</a:t>
            </a:r>
          </a:p>
          <a:p>
            <a:pPr lvl="1"/>
            <a:r>
              <a:rPr lang="en-US" dirty="0">
                <a:hlinkClick r:id="rId2"/>
              </a:rPr>
              <a:t>https://blog.sixeyed.com/published-ports-on-windows-containers-dont-do-loopback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://blogs.technet.microsoft.com/virtualization/2016/05/25/windows-nat-winnat-capabilities-and-limitations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34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version: "3"</a:t>
            </a:r>
          </a:p>
          <a:p>
            <a:pPr marL="0" indent="0">
              <a:buNone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services:</a:t>
            </a:r>
          </a:p>
          <a:p>
            <a:pPr marL="0" indent="0">
              <a:buNone/>
            </a:pPr>
            <a:endParaRPr lang="fr-F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    api:</a:t>
            </a:r>
          </a:p>
          <a:p>
            <a:pPr marL="0" indent="0">
              <a:buNone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build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: .</a:t>
            </a:r>
          </a:p>
          <a:p>
            <a:pPr marL="0" indent="0">
              <a:buNone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        image: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myco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tasks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environment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            ASPNETCORE_ENVIRONMENT: "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Production« </a:t>
            </a:r>
          </a:p>
          <a:p>
            <a:pPr marL="0" indent="0">
              <a:buNone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  ports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            - "9871:80"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Define Single Worker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4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Database service:</a:t>
            </a:r>
          </a:p>
          <a:p>
            <a:endParaRPr lang="en-US" dirty="0" smtClean="0"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image: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microsoft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/mssql-server-windows-developer:2017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environment: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ACCEPT_EULA: "Y"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SA_PASSWORD: "p@ssw0rz!@#"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ATTACH_DBS: "[{'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':'Tasks','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dbFiles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':['C:\\\\data\\\\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Tasks.mdf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'C:\\\\data\\\\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Tasks.ldf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']}]"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volumes: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-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tasks-db:C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:\\data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40005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ports:</a:t>
            </a:r>
          </a:p>
          <a:p>
            <a:pPr marL="40005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1401:1433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Declare volume</a:t>
            </a:r>
          </a:p>
          <a:p>
            <a:pPr marL="0" indent="0">
              <a:buNone/>
            </a:pPr>
            <a:endParaRPr lang="en-US" dirty="0"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volumes: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tasks-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external: true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33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-compose -f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docker-compose.win.yml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Launch Stack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3821"/>
            <a:ext cx="5973762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116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Scheduling a cluster with </a:t>
            </a:r>
            <a:r>
              <a:rPr lang="en-US" dirty="0" err="1"/>
              <a:t>Docker</a:t>
            </a:r>
            <a:r>
              <a:rPr lang="en-US" dirty="0"/>
              <a:t> Swarm</a:t>
            </a:r>
          </a:p>
        </p:txBody>
      </p:sp>
    </p:spTree>
    <p:extLst>
      <p:ext uri="{BB962C8B-B14F-4D97-AF65-F5344CB8AC3E}">
        <p14:creationId xmlns:p14="http://schemas.microsoft.com/office/powerpoint/2010/main" val="233901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Swarm is a </a:t>
            </a:r>
            <a:r>
              <a:rPr lang="en-US" dirty="0" err="1" smtClean="0"/>
              <a:t>Docker</a:t>
            </a:r>
            <a:r>
              <a:rPr lang="en-US" dirty="0" smtClean="0"/>
              <a:t>-native clustering system that exposes the same API as the standalone </a:t>
            </a:r>
            <a:r>
              <a:rPr lang="en-US" dirty="0" err="1" smtClean="0"/>
              <a:t>Docker</a:t>
            </a:r>
            <a:r>
              <a:rPr lang="en-US" dirty="0" smtClean="0"/>
              <a:t> Engine</a:t>
            </a:r>
          </a:p>
          <a:p>
            <a:r>
              <a:rPr lang="en-US" dirty="0" smtClean="0"/>
              <a:t>References:</a:t>
            </a:r>
          </a:p>
          <a:p>
            <a:pPr lvl="1"/>
            <a:r>
              <a:rPr lang="en-US" dirty="0"/>
              <a:t>https://docs.docker.com/compose/swarm/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Scheduling a cluster with </a:t>
            </a:r>
            <a:r>
              <a:rPr lang="en-US" dirty="0" err="1" smtClean="0"/>
              <a:t>Docker</a:t>
            </a:r>
            <a:r>
              <a:rPr lang="en-US" dirty="0" smtClean="0"/>
              <a:t> Swarm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7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Deploying to AWS ECS</a:t>
            </a:r>
          </a:p>
        </p:txBody>
      </p:sp>
    </p:spTree>
    <p:extLst>
      <p:ext uri="{BB962C8B-B14F-4D97-AF65-F5344CB8AC3E}">
        <p14:creationId xmlns:p14="http://schemas.microsoft.com/office/powerpoint/2010/main" val="395726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Deploying to AWS ECS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8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Tooling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54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TODO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://www.datadoghq.com/docker-adoption/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8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CI and Build 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58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4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9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Studio 2017 Support for </a:t>
            </a:r>
            <a:r>
              <a:rPr lang="en-US" dirty="0" err="1" smtClean="0"/>
              <a:t>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3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4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682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3411944" y="1347614"/>
            <a:ext cx="4976480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on Linux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3548" y="1487824"/>
            <a:ext cx="2376264" cy="2448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23779" y="3653371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Montserrat" pitchFamily="2" charset="0"/>
              </a:rPr>
              <a:t>LINUX</a:t>
            </a:r>
            <a:endParaRPr lang="en-US" dirty="0">
              <a:latin typeface="Montserrat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5555" y="3331047"/>
            <a:ext cx="2224287" cy="32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KERNEL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3517" y="2423928"/>
            <a:ext cx="496095" cy="832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03748" y="2423928"/>
            <a:ext cx="496095" cy="83210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DE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51620" y="2423928"/>
            <a:ext cx="496095" cy="832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27684" y="2423928"/>
            <a:ext cx="496095" cy="832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02102" y="1559832"/>
            <a:ext cx="496095" cy="56845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D CLI</a:t>
            </a:r>
            <a:endParaRPr lang="en-US" sz="1600" dirty="0">
              <a:latin typeface="Montserrat" pitchFamily="2" charset="0"/>
            </a:endParaRPr>
          </a:p>
        </p:txBody>
      </p:sp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>
            <a:off x="1943708" y="1844059"/>
            <a:ext cx="358394" cy="284226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2"/>
          </p:cNvCxnSpPr>
          <p:nvPr/>
        </p:nvCxnSpPr>
        <p:spPr>
          <a:xfrm flipH="1">
            <a:off x="2519772" y="2128285"/>
            <a:ext cx="30378" cy="22363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91880" y="1482098"/>
            <a:ext cx="2376264" cy="2448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212111" y="3647645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Montserrat" pitchFamily="2" charset="0"/>
              </a:rPr>
              <a:t>LINUX</a:t>
            </a:r>
            <a:endParaRPr lang="en-US" dirty="0">
              <a:latin typeface="Montserrat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63887" y="3325321"/>
            <a:ext cx="2224287" cy="32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KERNEL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71849" y="2418202"/>
            <a:ext cx="496095" cy="832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92080" y="2418202"/>
            <a:ext cx="496095" cy="83210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DE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39952" y="2418202"/>
            <a:ext cx="496095" cy="832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16016" y="2418202"/>
            <a:ext cx="496095" cy="832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90434" y="1554106"/>
            <a:ext cx="496095" cy="56845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D CLI</a:t>
            </a:r>
            <a:endParaRPr lang="en-US" sz="1600" dirty="0">
              <a:latin typeface="Montserrat" pitchFamily="2" charset="0"/>
            </a:endParaRPr>
          </a:p>
        </p:txBody>
      </p:sp>
      <p:cxnSp>
        <p:nvCxnSpPr>
          <p:cNvPr id="30" name="Straight Arrow Connector 29"/>
          <p:cNvCxnSpPr>
            <a:stCxn id="29" idx="1"/>
          </p:cNvCxnSpPr>
          <p:nvPr/>
        </p:nvCxnSpPr>
        <p:spPr>
          <a:xfrm flipH="1">
            <a:off x="4932040" y="1838333"/>
            <a:ext cx="358394" cy="284226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2"/>
          </p:cNvCxnSpPr>
          <p:nvPr/>
        </p:nvCxnSpPr>
        <p:spPr>
          <a:xfrm flipH="1">
            <a:off x="5508104" y="2122559"/>
            <a:ext cx="30378" cy="22363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940152" y="1487824"/>
            <a:ext cx="2376264" cy="2448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660383" y="3653371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Montserrat" pitchFamily="2" charset="0"/>
              </a:rPr>
              <a:t>LINUX</a:t>
            </a:r>
            <a:endParaRPr lang="en-US" dirty="0">
              <a:latin typeface="Montserrat" pitchFamily="2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012159" y="3331047"/>
            <a:ext cx="2224287" cy="32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KERNEL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20121" y="2423928"/>
            <a:ext cx="496095" cy="832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40352" y="2423928"/>
            <a:ext cx="496095" cy="83210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DE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588224" y="2423928"/>
            <a:ext cx="496095" cy="832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164288" y="2423928"/>
            <a:ext cx="496095" cy="832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738706" y="1559832"/>
            <a:ext cx="496095" cy="56845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D CLI</a:t>
            </a:r>
            <a:endParaRPr lang="en-US" sz="1600" dirty="0">
              <a:latin typeface="Montserrat" pitchFamily="2" charset="0"/>
            </a:endParaRPr>
          </a:p>
        </p:txBody>
      </p:sp>
      <p:cxnSp>
        <p:nvCxnSpPr>
          <p:cNvPr id="40" name="Straight Arrow Connector 39"/>
          <p:cNvCxnSpPr>
            <a:stCxn id="39" idx="1"/>
          </p:cNvCxnSpPr>
          <p:nvPr/>
        </p:nvCxnSpPr>
        <p:spPr>
          <a:xfrm flipH="1">
            <a:off x="7380312" y="1844059"/>
            <a:ext cx="358394" cy="284226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2"/>
          </p:cNvCxnSpPr>
          <p:nvPr/>
        </p:nvCxnSpPr>
        <p:spPr>
          <a:xfrm flipH="1">
            <a:off x="7956376" y="2128285"/>
            <a:ext cx="30378" cy="22363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491880" y="4011910"/>
            <a:ext cx="4821246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HYPERVISOR (</a:t>
            </a:r>
            <a:r>
              <a:rPr lang="en-US" dirty="0" err="1" smtClean="0"/>
              <a:t>VMWare</a:t>
            </a:r>
            <a:r>
              <a:rPr lang="en-US" dirty="0" smtClean="0"/>
              <a:t>; Hyper-V;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76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"/>
                            </p:stCondLst>
                            <p:childTnLst>
                              <p:par>
                                <p:cTn id="53" presetID="10" presetClass="entr" presetSubtype="0" fill="hold" grpId="2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45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8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9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25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85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95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3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6" grpId="0" animBg="1"/>
      <p:bldP spid="7" grpId="0"/>
      <p:bldP spid="8" grpId="0" animBg="1"/>
      <p:bldP spid="10" grpId="0" animBg="1"/>
      <p:bldP spid="14" grpId="0" animBg="1"/>
      <p:bldP spid="15" grpId="0" animBg="1"/>
      <p:bldP spid="16" grpId="0" animBg="1"/>
      <p:bldP spid="16" grpId="1" animBg="1"/>
      <p:bldP spid="16" grpId="2" animBg="1"/>
      <p:bldP spid="17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Docker</a:t>
            </a:r>
            <a:r>
              <a:rPr lang="en-US" dirty="0" smtClean="0"/>
              <a:t> on Windows – Two Models: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chemeClr val="accent2"/>
                </a:solidFill>
              </a:rPr>
              <a:t>Windows Containers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– Kernel-level support like Linux</a:t>
            </a:r>
          </a:p>
          <a:p>
            <a:pPr lvl="1"/>
            <a:r>
              <a:rPr lang="en-US" dirty="0" smtClean="0"/>
              <a:t>Windows Server 2016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chemeClr val="accent2"/>
                </a:solidFill>
              </a:rPr>
              <a:t>Hyper-V Isolation</a:t>
            </a:r>
            <a:r>
              <a:rPr lang="en-US" dirty="0" smtClean="0"/>
              <a:t> – Virtualization-based shim</a:t>
            </a:r>
          </a:p>
          <a:p>
            <a:pPr lvl="1"/>
            <a:r>
              <a:rPr lang="en-US" dirty="0" smtClean="0"/>
              <a:t>Windows Server 2016</a:t>
            </a:r>
          </a:p>
          <a:p>
            <a:pPr lvl="1"/>
            <a:r>
              <a:rPr lang="en-US" dirty="0" smtClean="0"/>
              <a:t>Windows 10</a:t>
            </a:r>
          </a:p>
          <a:p>
            <a:pPr lvl="2"/>
            <a:r>
              <a:rPr lang="en-US" dirty="0"/>
              <a:t>V</a:t>
            </a:r>
            <a:r>
              <a:rPr lang="en-US" dirty="0" smtClean="0"/>
              <a:t>ersion 1511 / November 2016 Update / Build 10586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on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41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brendon_mathes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rendon_matheson.potx" id="{9598C5E7-E966-4A5C-BB6D-4FE19D280D3C}" vid="{8CF45270-57CC-463B-ACBE-4C91AB3BCE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brendon_matheson</Template>
  <TotalTime>11829</TotalTime>
  <Words>2098</Words>
  <Application>Microsoft Office PowerPoint</Application>
  <PresentationFormat>On-screen Show (16:9)</PresentationFormat>
  <Paragraphs>656</Paragraphs>
  <Slides>75</Slides>
  <Notes>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brendon_matheson</vt:lpstr>
      <vt:lpstr>Docker For .NET Developers</vt:lpstr>
      <vt:lpstr>PowerPoint Presentation</vt:lpstr>
      <vt:lpstr>Your Presenter</vt:lpstr>
      <vt:lpstr>Session Plan</vt:lpstr>
      <vt:lpstr>What is Docker?</vt:lpstr>
      <vt:lpstr>What is Docker?</vt:lpstr>
      <vt:lpstr>PowerPoint Presentation</vt:lpstr>
      <vt:lpstr>Docker on Linux</vt:lpstr>
      <vt:lpstr>Docker on Windows</vt:lpstr>
      <vt:lpstr>Windows 10</vt:lpstr>
      <vt:lpstr>Windows Containers</vt:lpstr>
      <vt:lpstr>Hyper-V Isolation</vt:lpstr>
      <vt:lpstr>Virtualization vs Containerization</vt:lpstr>
      <vt:lpstr>Virtualization vs Containerization</vt:lpstr>
      <vt:lpstr>Docker Basics</vt:lpstr>
      <vt:lpstr>hello-world</vt:lpstr>
      <vt:lpstr>hello-world</vt:lpstr>
      <vt:lpstr>hello-world</vt:lpstr>
      <vt:lpstr>Exercise 2 – Externalities</vt:lpstr>
      <vt:lpstr>Externalities</vt:lpstr>
      <vt:lpstr>Serve static content in IIS (nanoserver)</vt:lpstr>
      <vt:lpstr>Switch to Windows Containers</vt:lpstr>
      <vt:lpstr>Serve static content in IIS (nanoserver)</vt:lpstr>
      <vt:lpstr>Serve static content in IIS (nanoserver)</vt:lpstr>
      <vt:lpstr>Serve static content in IIS (nanoserver)</vt:lpstr>
      <vt:lpstr>Dockerize a .NET Core WebAPI microservice (nanoserver &amp; linux)</vt:lpstr>
      <vt:lpstr>Dockerize a .NET Core WebAPI microservice (nanoserver &amp; linux)</vt:lpstr>
      <vt:lpstr>Switch to Windows Containers</vt:lpstr>
      <vt:lpstr>Dockerize a .NET Core WebAPI microservice (nanoserver &amp; linux)</vt:lpstr>
      <vt:lpstr>Dockerize a .NET Core WebAPI microservice (nanoserver &amp; linux)</vt:lpstr>
      <vt:lpstr>Dockerize a .NET Core WebAPI microservice (nanoserver &amp; linux)</vt:lpstr>
      <vt:lpstr>Better Builds with Docker</vt:lpstr>
      <vt:lpstr>Better Builds with Docker</vt:lpstr>
      <vt:lpstr>Dockerize a .NET Core WebAPI microservice (nanoserver &amp; linux)</vt:lpstr>
      <vt:lpstr>Switch to LinuxContainers</vt:lpstr>
      <vt:lpstr>Dockerize a .NET Core WebAPI microservice (nanoserver &amp; linux)</vt:lpstr>
      <vt:lpstr>Multi-container solution with docker-compose (linux)</vt:lpstr>
      <vt:lpstr>Multi-container solution with docker-compose (linux)</vt:lpstr>
      <vt:lpstr>Multi-container solution with docker-compose (linux)</vt:lpstr>
      <vt:lpstr>Switch to Linux Containers</vt:lpstr>
      <vt:lpstr>Multi-container solution with docker-compose (linux)</vt:lpstr>
      <vt:lpstr>Multi-container solution with docker-compose (linux)</vt:lpstr>
      <vt:lpstr>Worker Nodes</vt:lpstr>
      <vt:lpstr>Worker Nodes</vt:lpstr>
      <vt:lpstr>Worker Nodes</vt:lpstr>
      <vt:lpstr>Load Balancer</vt:lpstr>
      <vt:lpstr>Load Balancer</vt:lpstr>
      <vt:lpstr>Load Balancer</vt:lpstr>
      <vt:lpstr>Load Balancer</vt:lpstr>
      <vt:lpstr>Load Balancer</vt:lpstr>
      <vt:lpstr>Add SQL Server 2017</vt:lpstr>
      <vt:lpstr>Add SQL Server 2017</vt:lpstr>
      <vt:lpstr>Add SQL Server 2017</vt:lpstr>
      <vt:lpstr>Add SQL Server 2017</vt:lpstr>
      <vt:lpstr>Add SQL Server 2017</vt:lpstr>
      <vt:lpstr>Add SQL Server 2017</vt:lpstr>
      <vt:lpstr>Multi-container solution with docker-compose (nanoserver)</vt:lpstr>
      <vt:lpstr>Multi-container solution with docker-compose (nanoserver)</vt:lpstr>
      <vt:lpstr>Switch to Windows Containers</vt:lpstr>
      <vt:lpstr>Create Database</vt:lpstr>
      <vt:lpstr>PowerPoint Presentation</vt:lpstr>
      <vt:lpstr>Define Single Worker Node</vt:lpstr>
      <vt:lpstr>Define Database</vt:lpstr>
      <vt:lpstr>Launch Stack</vt:lpstr>
      <vt:lpstr>Scheduling a cluster with Docker Swarm</vt:lpstr>
      <vt:lpstr>Scheduling a cluster with Docker Swarm</vt:lpstr>
      <vt:lpstr>Deploying to AWS ECS</vt:lpstr>
      <vt:lpstr>Deploying to AWS ECS</vt:lpstr>
      <vt:lpstr>Tooling Etc</vt:lpstr>
      <vt:lpstr>CI and Build Containers</vt:lpstr>
      <vt:lpstr>Testing Containers</vt:lpstr>
      <vt:lpstr>Docker Cloud</vt:lpstr>
      <vt:lpstr>Visual Studio 2017 Support for Docker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Brendon Matheson</dc:creator>
  <cp:lastModifiedBy>Brendon Matheson</cp:lastModifiedBy>
  <cp:revision>380</cp:revision>
  <cp:lastPrinted>2017-11-01T14:13:55Z</cp:lastPrinted>
  <dcterms:created xsi:type="dcterms:W3CDTF">2017-09-20T21:59:42Z</dcterms:created>
  <dcterms:modified xsi:type="dcterms:W3CDTF">2017-11-01T14:13:56Z</dcterms:modified>
</cp:coreProperties>
</file>