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417" r:id="rId2"/>
    <p:sldId id="256" r:id="rId3"/>
    <p:sldId id="258" r:id="rId4"/>
    <p:sldId id="259" r:id="rId5"/>
    <p:sldId id="371" r:id="rId6"/>
    <p:sldId id="295" r:id="rId7"/>
    <p:sldId id="290" r:id="rId8"/>
    <p:sldId id="277" r:id="rId9"/>
    <p:sldId id="310" r:id="rId10"/>
    <p:sldId id="278" r:id="rId11"/>
    <p:sldId id="283" r:id="rId12"/>
    <p:sldId id="284" r:id="rId13"/>
    <p:sldId id="285" r:id="rId14"/>
    <p:sldId id="260" r:id="rId15"/>
    <p:sldId id="261" r:id="rId16"/>
    <p:sldId id="339" r:id="rId17"/>
    <p:sldId id="264" r:id="rId18"/>
    <p:sldId id="265" r:id="rId19"/>
    <p:sldId id="266" r:id="rId20"/>
    <p:sldId id="268" r:id="rId21"/>
    <p:sldId id="342" r:id="rId22"/>
    <p:sldId id="346" r:id="rId23"/>
    <p:sldId id="287" r:id="rId24"/>
    <p:sldId id="288" r:id="rId25"/>
    <p:sldId id="332" r:id="rId26"/>
    <p:sldId id="326" r:id="rId27"/>
    <p:sldId id="348" r:id="rId28"/>
    <p:sldId id="296" r:id="rId29"/>
    <p:sldId id="311" r:id="rId30"/>
    <p:sldId id="328" r:id="rId31"/>
    <p:sldId id="312" r:id="rId32"/>
    <p:sldId id="313" r:id="rId33"/>
    <p:sldId id="330" r:id="rId34"/>
    <p:sldId id="347" r:id="rId35"/>
    <p:sldId id="331" r:id="rId36"/>
    <p:sldId id="362" r:id="rId37"/>
    <p:sldId id="333" r:id="rId38"/>
    <p:sldId id="314" r:id="rId39"/>
    <p:sldId id="316" r:id="rId40"/>
    <p:sldId id="349" r:id="rId41"/>
    <p:sldId id="315" r:id="rId42"/>
    <p:sldId id="317" r:id="rId43"/>
    <p:sldId id="318" r:id="rId44"/>
    <p:sldId id="319" r:id="rId45"/>
    <p:sldId id="356" r:id="rId46"/>
    <p:sldId id="320" r:id="rId47"/>
    <p:sldId id="321" r:id="rId48"/>
    <p:sldId id="299" r:id="rId49"/>
    <p:sldId id="323" r:id="rId50"/>
    <p:sldId id="357" r:id="rId51"/>
    <p:sldId id="350" r:id="rId52"/>
    <p:sldId id="325" r:id="rId53"/>
    <p:sldId id="353" r:id="rId54"/>
    <p:sldId id="352" r:id="rId55"/>
    <p:sldId id="354" r:id="rId56"/>
    <p:sldId id="355" r:id="rId57"/>
    <p:sldId id="335" r:id="rId58"/>
    <p:sldId id="300" r:id="rId59"/>
    <p:sldId id="358" r:id="rId60"/>
    <p:sldId id="363" r:id="rId61"/>
    <p:sldId id="359" r:id="rId62"/>
    <p:sldId id="360" r:id="rId63"/>
    <p:sldId id="361" r:id="rId64"/>
    <p:sldId id="393" r:id="rId65"/>
    <p:sldId id="374" r:id="rId66"/>
    <p:sldId id="372" r:id="rId67"/>
    <p:sldId id="336" r:id="rId68"/>
    <p:sldId id="301" r:id="rId69"/>
    <p:sldId id="387" r:id="rId70"/>
    <p:sldId id="380" r:id="rId71"/>
    <p:sldId id="364" r:id="rId72"/>
    <p:sldId id="365" r:id="rId73"/>
    <p:sldId id="378" r:id="rId74"/>
    <p:sldId id="383" r:id="rId75"/>
    <p:sldId id="391" r:id="rId76"/>
    <p:sldId id="384" r:id="rId77"/>
    <p:sldId id="379" r:id="rId78"/>
    <p:sldId id="381" r:id="rId79"/>
    <p:sldId id="385" r:id="rId80"/>
    <p:sldId id="389" r:id="rId81"/>
    <p:sldId id="399" r:id="rId82"/>
    <p:sldId id="388" r:id="rId83"/>
    <p:sldId id="401" r:id="rId84"/>
    <p:sldId id="400" r:id="rId85"/>
    <p:sldId id="392" r:id="rId86"/>
    <p:sldId id="337" r:id="rId87"/>
    <p:sldId id="303" r:id="rId88"/>
    <p:sldId id="406" r:id="rId89"/>
    <p:sldId id="338" r:id="rId90"/>
    <p:sldId id="408" r:id="rId91"/>
    <p:sldId id="307" r:id="rId92"/>
    <p:sldId id="407" r:id="rId93"/>
    <p:sldId id="409" r:id="rId94"/>
    <p:sldId id="305" r:id="rId95"/>
    <p:sldId id="412" r:id="rId96"/>
    <p:sldId id="413" r:id="rId97"/>
    <p:sldId id="416" r:id="rId98"/>
    <p:sldId id="376" r:id="rId99"/>
    <p:sldId id="281" r:id="rId100"/>
    <p:sldId id="411" r:id="rId101"/>
    <p:sldId id="280" r:id="rId10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42663-FAC9-499F-AEC1-62E063859927}">
          <p14:sldIdLst>
            <p14:sldId id="417"/>
            <p14:sldId id="256"/>
            <p14:sldId id="258"/>
            <p14:sldId id="259"/>
            <p14:sldId id="371"/>
            <p14:sldId id="295"/>
          </p14:sldIdLst>
        </p14:section>
        <p14:section name="What is Docker?" id="{200AE898-22E6-44DF-BF6C-3E7F4FB14132}">
          <p14:sldIdLst>
            <p14:sldId id="290"/>
            <p14:sldId id="277"/>
            <p14:sldId id="310"/>
            <p14:sldId id="278"/>
            <p14:sldId id="283"/>
            <p14:sldId id="284"/>
            <p14:sldId id="285"/>
            <p14:sldId id="260"/>
            <p14:sldId id="261"/>
          </p14:sldIdLst>
        </p14:section>
        <p14:section name="Docker Basics" id="{3D68C4A8-479E-486D-B350-617782561BBE}">
          <p14:sldIdLst>
            <p14:sldId id="339"/>
            <p14:sldId id="264"/>
            <p14:sldId id="265"/>
            <p14:sldId id="266"/>
            <p14:sldId id="268"/>
          </p14:sldIdLst>
        </p14:section>
        <p14:section name="Serve static content in IIS (nanoserver)" id="{EA2DBD0F-B8E3-4FD0-9614-E5E74C560122}">
          <p14:sldIdLst>
            <p14:sldId id="342"/>
            <p14:sldId id="346"/>
            <p14:sldId id="287"/>
            <p14:sldId id="288"/>
          </p14:sldIdLst>
        </p14:section>
        <p14:section name="Dockerize a .NET Core WebAPI microservice (nanoserver &amp; linux)" id="{E7DAF817-8F0C-4DA5-85A8-F8AD45F95090}">
          <p14:sldIdLst>
            <p14:sldId id="332"/>
            <p14:sldId id="326"/>
            <p14:sldId id="348"/>
            <p14:sldId id="296"/>
            <p14:sldId id="311"/>
            <p14:sldId id="328"/>
            <p14:sldId id="312"/>
            <p14:sldId id="313"/>
            <p14:sldId id="330"/>
            <p14:sldId id="347"/>
            <p14:sldId id="331"/>
            <p14:sldId id="362"/>
          </p14:sldIdLst>
        </p14:section>
        <p14:section name="Multi-container solution with docker-compose (linux)" id="{16889D40-6CFC-4639-A67E-28155F19FAF7}">
          <p14:sldIdLst>
            <p14:sldId id="333"/>
            <p14:sldId id="314"/>
            <p14:sldId id="316"/>
            <p14:sldId id="349"/>
            <p14:sldId id="315"/>
            <p14:sldId id="317"/>
            <p14:sldId id="318"/>
            <p14:sldId id="319"/>
            <p14:sldId id="356"/>
            <p14:sldId id="320"/>
            <p14:sldId id="321"/>
            <p14:sldId id="299"/>
            <p14:sldId id="323"/>
            <p14:sldId id="357"/>
            <p14:sldId id="350"/>
            <p14:sldId id="325"/>
            <p14:sldId id="353"/>
            <p14:sldId id="352"/>
            <p14:sldId id="354"/>
            <p14:sldId id="355"/>
          </p14:sldIdLst>
        </p14:section>
        <p14:section name="Multi-container solution with docker-compose (nanoserver)" id="{78FD21B7-300E-4DF7-A56A-B654CA47FC7F}">
          <p14:sldIdLst>
            <p14:sldId id="335"/>
            <p14:sldId id="300"/>
            <p14:sldId id="358"/>
            <p14:sldId id="363"/>
            <p14:sldId id="359"/>
            <p14:sldId id="360"/>
            <p14:sldId id="361"/>
            <p14:sldId id="393"/>
          </p14:sldIdLst>
        </p14:section>
        <p14:section name="Schedulers" id="{E981883F-9401-4A42-A1FA-EC4C74F8ABF5}">
          <p14:sldIdLst>
            <p14:sldId id="374"/>
            <p14:sldId id="372"/>
          </p14:sldIdLst>
        </p14:section>
        <p14:section name="Scheduling a cluster with Docker Swarm" id="{39A899BA-857E-467B-8AC2-12BFF7F232C8}">
          <p14:sldIdLst>
            <p14:sldId id="336"/>
            <p14:sldId id="301"/>
            <p14:sldId id="387"/>
            <p14:sldId id="380"/>
            <p14:sldId id="364"/>
            <p14:sldId id="365"/>
            <p14:sldId id="378"/>
            <p14:sldId id="383"/>
            <p14:sldId id="391"/>
            <p14:sldId id="384"/>
            <p14:sldId id="379"/>
            <p14:sldId id="381"/>
            <p14:sldId id="385"/>
            <p14:sldId id="389"/>
            <p14:sldId id="399"/>
            <p14:sldId id="388"/>
            <p14:sldId id="401"/>
            <p14:sldId id="400"/>
            <p14:sldId id="392"/>
          </p14:sldIdLst>
        </p14:section>
        <p14:section name="Deploying to AWS ECS" id="{6CA60B3E-2B6D-420A-B606-88D4F5535081}">
          <p14:sldIdLst>
            <p14:sldId id="337"/>
            <p14:sldId id="303"/>
            <p14:sldId id="406"/>
          </p14:sldIdLst>
        </p14:section>
        <p14:section name="Tooling Etc" id="{D92DBD9C-8CE6-4970-B60E-07DB895E99BB}">
          <p14:sldIdLst>
            <p14:sldId id="338"/>
            <p14:sldId id="408"/>
            <p14:sldId id="307"/>
            <p14:sldId id="407"/>
            <p14:sldId id="409"/>
            <p14:sldId id="305"/>
            <p14:sldId id="412"/>
            <p14:sldId id="413"/>
            <p14:sldId id="416"/>
          </p14:sldIdLst>
        </p14:section>
        <p14:section name="Conclusion" id="{8DBF567C-7FB2-4EE3-A3C4-3F3DE84F4884}">
          <p14:sldIdLst>
            <p14:sldId id="376"/>
            <p14:sldId id="281"/>
            <p14:sldId id="411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3" autoAdjust="0"/>
    <p:restoredTop sz="94660"/>
  </p:normalViewPr>
  <p:slideViewPr>
    <p:cSldViewPr>
      <p:cViewPr varScale="1">
        <p:scale>
          <a:sx n="100" d="100"/>
          <a:sy n="100" d="100"/>
        </p:scale>
        <p:origin x="-96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BC02C-2549-4907-BA64-B2889910D91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8803-A3D2-4013-B9E0-CD592CAF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Limited example because </a:t>
            </a:r>
            <a:r>
              <a:rPr lang="en-US" dirty="0" err="1" smtClean="0"/>
              <a:t>HAProxy</a:t>
            </a:r>
            <a:r>
              <a:rPr lang="en-US" dirty="0" smtClean="0"/>
              <a:t> and </a:t>
            </a:r>
            <a:r>
              <a:rPr lang="en-US" dirty="0" err="1" smtClean="0"/>
              <a:t>Nginx</a:t>
            </a:r>
            <a:r>
              <a:rPr lang="en-US" dirty="0" smtClean="0"/>
              <a:t> only available on Linux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18333"/>
            <a:ext cx="7274768" cy="1077217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5" y="3867150"/>
            <a:ext cx="322121" cy="38099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386715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" pitchFamily="2" charset="0"/>
              </a:rPr>
              <a:t>BRENDON MATHESON</a:t>
            </a:r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63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Light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43894"/>
            <a:ext cx="7274768" cy="571872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1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Dark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43894"/>
            <a:ext cx="7274768" cy="571872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ader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05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161470" y="1640726"/>
            <a:ext cx="8210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Montserrat" pitchFamily="2" charset="0"/>
              </a:rPr>
              <a:t>?</a:t>
            </a:r>
            <a:endParaRPr lang="en-US" sz="115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:\wrk\bjm_str_profile\Images\2007-06-30\crest_755x89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20" y="2004642"/>
            <a:ext cx="1151368" cy="13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407053" y="2205193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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35696" y="223597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Montserrat Light" pitchFamily="2" charset="0"/>
              </a:rPr>
              <a:t>brendon.matheson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7053" y="3163451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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407053" y="3642578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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07053" y="1726064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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07053" y="2684322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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07053" y="1246935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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835696" y="175684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http://u.bren.cc/github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36016" y="272795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http://u.bren.cc/linkedin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836016" y="367335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http://u.bren.cc/twitter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836016" y="31942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http://u.bren.cc/youtube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835696" y="127771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b@bren.cc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:\wrk\bjm_str_profile\Images\2007-06-30\crest_755x89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31" y="1891506"/>
            <a:ext cx="1150938" cy="13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899592" y="14196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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35695" y="1491630"/>
            <a:ext cx="216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brendon.matheson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10687" y="19192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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7584" y="22973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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7462" y="2666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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7462" y="30254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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42085" y="33974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</a:t>
            </a:r>
          </a:p>
        </p:txBody>
      </p:sp>
    </p:spTree>
    <p:extLst>
      <p:ext uri="{BB962C8B-B14F-4D97-AF65-F5344CB8AC3E}">
        <p14:creationId xmlns:p14="http://schemas.microsoft.com/office/powerpoint/2010/main" val="34731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12088" cy="38099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Montserrat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5565"/>
            <a:ext cx="4038600" cy="3672409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5565"/>
            <a:ext cx="4038600" cy="3672409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84096" cy="38099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Montserrat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7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EACF-F8C9-4C5D-BC56-2138A938EC8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3" r:id="rId4"/>
    <p:sldLayoutId id="2147483665" r:id="rId5"/>
    <p:sldLayoutId id="2147483661" r:id="rId6"/>
    <p:sldLayoutId id="2147483651" r:id="rId7"/>
    <p:sldLayoutId id="2147483662" r:id="rId8"/>
    <p:sldLayoutId id="2147483655" r:id="rId9"/>
    <p:sldLayoutId id="2147483667" r:id="rId10"/>
    <p:sldLayoutId id="214748366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kitematic/wiki/Common-Issues-and-Fixes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u.bren.cc/twitter" TargetMode="External"/><Relationship Id="rId2" Type="http://schemas.openxmlformats.org/officeDocument/2006/relationships/hyperlink" Target="http://u.bren.cc/youtube" TargetMode="External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rtualization/windowscontainers/quick-start/quick-start-windows-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ocker.com/docker-for-windows/instal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hello-world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iis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871/api/tasks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exellis.io/mutli-stage-docker-builds/" TargetMode="External"/><Relationship Id="rId2" Type="http://schemas.openxmlformats.org/officeDocument/2006/relationships/hyperlink" Target="https://docs.docker.com/engine/userguide/eng-image/multistage-build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871/api/tasks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virtualization/2016/05/25/windows-nat-winnat-capabilities-and-limitations/" TargetMode="External"/><Relationship Id="rId2" Type="http://schemas.openxmlformats.org/officeDocument/2006/relationships/hyperlink" Target="https://blog.sixeyed.com/published-ports-on-windows-containers-dont-do-loopback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logs.technet.microsoft.com/networking/2017/11/06/available-to-windows-10-insiders-today-access-to-published-container-ports-via-localhost127-0-0-1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870/api/tasks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872/api/tasks" TargetMode="External"/><Relationship Id="rId2" Type="http://schemas.openxmlformats.org/officeDocument/2006/relationships/hyperlink" Target="http://localhost:9871/api/task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ocalhost:9873/api/task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880/api/task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9880/api/tasks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linux/sql-server-linux-release-notes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swarm/" TargetMode="Externa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docker.com/engine/swarm/ingress/#publish-a-port-for-a-service" TargetMode="Externa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service_create/#specify-service-constraints-constraint" TargetMode="Externa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swarm/stack-deploy/" TargetMode="Externa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swarm/swarm-tutorial/rolling-update/" TargetMode="Externa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atadoghq.com/docker-adoption/" TargetMode="Externa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lexinc/pms-docker" TargetMode="External"/><Relationship Id="rId3" Type="http://schemas.openxmlformats.org/officeDocument/2006/relationships/hyperlink" Target="https://hub.docker.com/r/jetbrains/teamcity-agent/" TargetMode="External"/><Relationship Id="rId7" Type="http://schemas.openxmlformats.org/officeDocument/2006/relationships/hyperlink" Target="https://hub.docker.com/_/sonarqube/" TargetMode="External"/><Relationship Id="rId2" Type="http://schemas.openxmlformats.org/officeDocument/2006/relationships/hyperlink" Target="https://hub.docker.com/r/jetbrains/teamcity-server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ub.docker.com/r/jetbrains/upsource/" TargetMode="External"/><Relationship Id="rId5" Type="http://schemas.openxmlformats.org/officeDocument/2006/relationships/hyperlink" Target="https://hub.docker.com/r/gitlab/gitlab-ce/" TargetMode="External"/><Relationship Id="rId10" Type="http://schemas.openxmlformats.org/officeDocument/2006/relationships/hyperlink" Target="https://docs.docker.com/engine/userguide/networking/configure-dns/" TargetMode="External"/><Relationship Id="rId4" Type="http://schemas.openxmlformats.org/officeDocument/2006/relationships/hyperlink" Target="https://hub.docker.com/_/jenkins/" TargetMode="External"/><Relationship Id="rId9" Type="http://schemas.openxmlformats.org/officeDocument/2006/relationships/hyperlink" Target="https://docs.docker.com/engine/userguide/networking/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Call for help if needed:</a:t>
            </a:r>
          </a:p>
          <a:p>
            <a:r>
              <a:rPr lang="en-US" sz="1800" dirty="0" err="1" smtClean="0"/>
              <a:t>Docker</a:t>
            </a:r>
            <a:r>
              <a:rPr lang="en-US" sz="1800" dirty="0" smtClean="0"/>
              <a:t> Installed?</a:t>
            </a:r>
          </a:p>
          <a:p>
            <a:r>
              <a:rPr lang="en-US" sz="1800" dirty="0" smtClean="0"/>
              <a:t>SQL Server Management Studio (SSMS) installed?</a:t>
            </a:r>
          </a:p>
          <a:p>
            <a:r>
              <a:rPr lang="en-US" sz="1800" dirty="0" err="1" smtClean="0"/>
              <a:t>Git</a:t>
            </a:r>
            <a:r>
              <a:rPr lang="en-US" sz="1800" dirty="0" smtClean="0"/>
              <a:t> installed?</a:t>
            </a:r>
          </a:p>
          <a:p>
            <a:r>
              <a:rPr lang="en-US" sz="1800" dirty="0" smtClean="0"/>
              <a:t>Can use </a:t>
            </a:r>
            <a:r>
              <a:rPr lang="en-US" sz="1800" dirty="0" err="1" smtClean="0"/>
              <a:t>git</a:t>
            </a:r>
            <a:r>
              <a:rPr lang="en-US" sz="1800" dirty="0" smtClean="0"/>
              <a:t>?</a:t>
            </a:r>
          </a:p>
          <a:p>
            <a:r>
              <a:rPr lang="en-US" sz="1800" dirty="0" err="1" smtClean="0"/>
              <a:t>Docker</a:t>
            </a:r>
            <a:r>
              <a:rPr lang="en-US" sz="1800" dirty="0" smtClean="0"/>
              <a:t> pulls done?</a:t>
            </a:r>
          </a:p>
          <a:p>
            <a:r>
              <a:rPr lang="en-US" sz="1800" dirty="0" smtClean="0"/>
              <a:t>Will join the AWS exercise?</a:t>
            </a:r>
          </a:p>
          <a:p>
            <a:pPr lvl="1"/>
            <a:r>
              <a:rPr lang="en-US" sz="1800" dirty="0" smtClean="0"/>
              <a:t>Please let Bren know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Bitlocker</a:t>
            </a:r>
            <a:r>
              <a:rPr lang="en-US" sz="1800" dirty="0" smtClean="0"/>
              <a:t> fix:</a:t>
            </a:r>
          </a:p>
          <a:p>
            <a:r>
              <a:rPr lang="en-US" sz="1800" dirty="0"/>
              <a:t>Set-</a:t>
            </a:r>
            <a:r>
              <a:rPr lang="en-US" sz="1800" dirty="0" err="1"/>
              <a:t>ItemProperty</a:t>
            </a:r>
            <a:r>
              <a:rPr lang="en-US" sz="1800" dirty="0"/>
              <a:t> -Path "HKLM:\SYSTEM\</a:t>
            </a:r>
            <a:r>
              <a:rPr lang="en-US" sz="1800" dirty="0" err="1"/>
              <a:t>CurrentControlSet</a:t>
            </a:r>
            <a:r>
              <a:rPr lang="en-US" sz="1800" dirty="0"/>
              <a:t>\Policies\Microsoft\FVE" -Name </a:t>
            </a:r>
            <a:r>
              <a:rPr lang="en-US" sz="1800" dirty="0" err="1"/>
              <a:t>FDVDenyWriteAccess</a:t>
            </a:r>
            <a:r>
              <a:rPr lang="en-US" sz="1800" dirty="0"/>
              <a:t> -Value </a:t>
            </a:r>
            <a:r>
              <a:rPr lang="en-US" sz="1800" dirty="0" smtClean="0"/>
              <a:t>0</a:t>
            </a:r>
            <a:endParaRPr lang="en-US" sz="1800" dirty="0"/>
          </a:p>
          <a:p>
            <a:r>
              <a:rPr lang="en-US" sz="1800" u="sng" dirty="0">
                <a:hlinkClick r:id="rId2"/>
              </a:rPr>
              <a:t>https://github.com/docker/kitematic/wiki/Common-Issues-and-Fixes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Clone the repo!!</a:t>
            </a:r>
          </a:p>
          <a:p>
            <a:pPr marL="0" indent="0">
              <a:buNone/>
            </a:pPr>
            <a:endParaRPr lang="en-US" sz="105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5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05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05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clone https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5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github.com/brendonmatheson/docker_fu.git</a:t>
            </a:r>
          </a:p>
          <a:p>
            <a:pPr marL="0" indent="0">
              <a:buNone/>
            </a:pPr>
            <a:endParaRPr lang="en-US" sz="105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Cloning into '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docker_fu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'...</a:t>
            </a:r>
          </a:p>
          <a:p>
            <a:pPr marL="0" indent="0">
              <a:buNone/>
            </a:pPr>
            <a:endParaRPr lang="en-US" sz="105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cd </a:t>
            </a:r>
            <a:r>
              <a:rPr lang="en-US" sz="105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docker_fu</a:t>
            </a:r>
            <a:endParaRPr lang="en-US" sz="105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05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05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 agoda_ex1</a:t>
            </a:r>
            <a:endParaRPr lang="en-US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Pre-Flight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411944" y="1347614"/>
            <a:ext cx="497648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3548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23779" y="365337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LINUX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555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517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3748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1620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2768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02102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1943708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>
          <a:xfrm flipH="1">
            <a:off x="2519772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1880" y="1482098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12111" y="3647645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LINUX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63887" y="3325321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71849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92080" y="2418202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9952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16016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0434" y="1554106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4932040" y="1838333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5508104" y="2122559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40152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60383" y="365337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LINUX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12159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20121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0352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8822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64288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38706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>
            <a:off x="7380312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2"/>
          </p:cNvCxnSpPr>
          <p:nvPr/>
        </p:nvCxnSpPr>
        <p:spPr>
          <a:xfrm flipH="1">
            <a:off x="7956376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91880" y="4011910"/>
            <a:ext cx="482124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</a:t>
            </a:r>
            <a:r>
              <a:rPr lang="en-US" dirty="0" err="1" smtClean="0"/>
              <a:t>VMWare</a:t>
            </a:r>
            <a:r>
              <a:rPr lang="en-US" dirty="0" smtClean="0"/>
              <a:t>; Hyper-V;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5565"/>
            <a:ext cx="4038600" cy="3384377"/>
          </a:xfrm>
        </p:spPr>
        <p:txBody>
          <a:bodyPr>
            <a:noAutofit/>
          </a:bodyPr>
          <a:lstStyle/>
          <a:p>
            <a:r>
              <a:rPr lang="en-US" sz="800" dirty="0" smtClean="0"/>
              <a:t>Basics</a:t>
            </a:r>
          </a:p>
          <a:p>
            <a:pPr lvl="1"/>
            <a:r>
              <a:rPr lang="en-US" sz="800" dirty="0" smtClean="0"/>
              <a:t>What is </a:t>
            </a:r>
            <a:r>
              <a:rPr lang="en-US" sz="800" dirty="0" err="1" smtClean="0"/>
              <a:t>Docker</a:t>
            </a:r>
            <a:r>
              <a:rPr lang="en-US" sz="800" dirty="0" smtClean="0"/>
              <a:t>?</a:t>
            </a:r>
          </a:p>
          <a:p>
            <a:pPr lvl="1"/>
            <a:r>
              <a:rPr lang="en-US" sz="800" dirty="0" err="1" smtClean="0"/>
              <a:t>Docker</a:t>
            </a:r>
            <a:r>
              <a:rPr lang="en-US" sz="800" dirty="0" smtClean="0"/>
              <a:t> Basics</a:t>
            </a:r>
          </a:p>
          <a:p>
            <a:pPr lvl="1"/>
            <a:r>
              <a:rPr lang="en-US" sz="800" dirty="0" smtClean="0">
                <a:solidFill>
                  <a:schemeClr val="accent6"/>
                </a:solidFill>
              </a:rPr>
              <a:t>.NET Core hello-world in </a:t>
            </a:r>
            <a:r>
              <a:rPr lang="en-US" sz="800" dirty="0" err="1" smtClean="0">
                <a:solidFill>
                  <a:schemeClr val="accent6"/>
                </a:solidFill>
              </a:rPr>
              <a:t>Docker</a:t>
            </a:r>
            <a:r>
              <a:rPr lang="en-US" sz="800" dirty="0" smtClean="0">
                <a:solidFill>
                  <a:schemeClr val="accent6"/>
                </a:solidFill>
              </a:rPr>
              <a:t> (</a:t>
            </a:r>
            <a:r>
              <a:rPr lang="en-US" sz="800" dirty="0" err="1" smtClean="0">
                <a:solidFill>
                  <a:schemeClr val="accent6"/>
                </a:solidFill>
              </a:rPr>
              <a:t>nanoserver</a:t>
            </a:r>
            <a:r>
              <a:rPr lang="en-US" sz="800" dirty="0" smtClean="0">
                <a:solidFill>
                  <a:schemeClr val="accent6"/>
                </a:solidFill>
              </a:rPr>
              <a:t> &amp; </a:t>
            </a:r>
            <a:r>
              <a:rPr lang="en-US" sz="800" dirty="0" err="1" smtClean="0">
                <a:solidFill>
                  <a:schemeClr val="accent6"/>
                </a:solidFill>
              </a:rPr>
              <a:t>linux</a:t>
            </a:r>
            <a:r>
              <a:rPr lang="en-US" sz="800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800" dirty="0" smtClean="0"/>
              <a:t>Serve </a:t>
            </a:r>
            <a:r>
              <a:rPr lang="en-US" sz="800" dirty="0"/>
              <a:t>static content in IIS (</a:t>
            </a:r>
            <a:r>
              <a:rPr lang="en-US" sz="800" dirty="0" err="1"/>
              <a:t>nanoserver</a:t>
            </a:r>
            <a:r>
              <a:rPr lang="en-US" sz="800" dirty="0"/>
              <a:t>)</a:t>
            </a:r>
          </a:p>
          <a:p>
            <a:pPr lvl="1"/>
            <a:r>
              <a:rPr lang="en-US" sz="800" dirty="0" smtClean="0">
                <a:solidFill>
                  <a:schemeClr val="accent6"/>
                </a:solidFill>
              </a:rPr>
              <a:t>Visual Studio .NET Framework hello-world (</a:t>
            </a:r>
            <a:r>
              <a:rPr lang="en-US" sz="800" dirty="0" err="1" smtClean="0">
                <a:solidFill>
                  <a:schemeClr val="accent6"/>
                </a:solidFill>
              </a:rPr>
              <a:t>linux</a:t>
            </a:r>
            <a:r>
              <a:rPr lang="en-US" sz="800" dirty="0" smtClean="0">
                <a:solidFill>
                  <a:schemeClr val="accent6"/>
                </a:solidFill>
              </a:rPr>
              <a:t> / </a:t>
            </a:r>
            <a:r>
              <a:rPr lang="en-US" sz="800" dirty="0" err="1" smtClean="0">
                <a:solidFill>
                  <a:schemeClr val="accent6"/>
                </a:solidFill>
              </a:rPr>
              <a:t>windowsservercore</a:t>
            </a:r>
            <a:r>
              <a:rPr lang="en-US" sz="800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800" dirty="0" err="1" smtClean="0">
                <a:solidFill>
                  <a:schemeClr val="accent6"/>
                </a:solidFill>
              </a:rPr>
              <a:t>Dockerize</a:t>
            </a:r>
            <a:r>
              <a:rPr lang="en-US" sz="800" dirty="0" smtClean="0">
                <a:solidFill>
                  <a:schemeClr val="accent6"/>
                </a:solidFill>
              </a:rPr>
              <a:t> a .NET Framework hello-world (</a:t>
            </a:r>
            <a:r>
              <a:rPr lang="en-US" sz="800" dirty="0" err="1" smtClean="0">
                <a:solidFill>
                  <a:schemeClr val="accent6"/>
                </a:solidFill>
              </a:rPr>
              <a:t>nanoserver</a:t>
            </a:r>
            <a:r>
              <a:rPr lang="en-US" sz="800" dirty="0" smtClean="0">
                <a:solidFill>
                  <a:schemeClr val="accent6"/>
                </a:solidFill>
              </a:rPr>
              <a:t>)</a:t>
            </a:r>
          </a:p>
          <a:p>
            <a:endParaRPr lang="en-US" sz="800" dirty="0"/>
          </a:p>
          <a:p>
            <a:r>
              <a:rPr lang="en-US" sz="800" dirty="0" smtClean="0"/>
              <a:t>Real</a:t>
            </a:r>
          </a:p>
          <a:p>
            <a:pPr lvl="1"/>
            <a:r>
              <a:rPr lang="en-US" sz="800" dirty="0" err="1" smtClean="0">
                <a:solidFill>
                  <a:schemeClr val="accent6"/>
                </a:solidFill>
              </a:rPr>
              <a:t>Dockerize</a:t>
            </a:r>
            <a:r>
              <a:rPr lang="en-US" sz="800" dirty="0" smtClean="0">
                <a:solidFill>
                  <a:schemeClr val="accent6"/>
                </a:solidFill>
              </a:rPr>
              <a:t> </a:t>
            </a:r>
            <a:r>
              <a:rPr lang="en-US" sz="800" dirty="0" err="1" smtClean="0">
                <a:solidFill>
                  <a:schemeClr val="accent6"/>
                </a:solidFill>
              </a:rPr>
              <a:t>nginx</a:t>
            </a:r>
            <a:r>
              <a:rPr lang="en-US" sz="800" dirty="0" smtClean="0">
                <a:solidFill>
                  <a:schemeClr val="accent6"/>
                </a:solidFill>
              </a:rPr>
              <a:t> and CIFS (</a:t>
            </a:r>
            <a:r>
              <a:rPr lang="en-US" sz="800" dirty="0" err="1" smtClean="0">
                <a:solidFill>
                  <a:schemeClr val="accent6"/>
                </a:solidFill>
              </a:rPr>
              <a:t>linux</a:t>
            </a:r>
            <a:r>
              <a:rPr lang="en-US" sz="800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800" dirty="0" err="1" smtClean="0"/>
              <a:t>Dockerize</a:t>
            </a:r>
            <a:r>
              <a:rPr lang="en-US" sz="800" dirty="0" smtClean="0"/>
              <a:t> a .NET Core </a:t>
            </a:r>
            <a:r>
              <a:rPr lang="en-US" sz="800" dirty="0" err="1" smtClean="0"/>
              <a:t>WebAPI</a:t>
            </a:r>
            <a:r>
              <a:rPr lang="en-US" sz="800" dirty="0" smtClean="0"/>
              <a:t> </a:t>
            </a:r>
            <a:r>
              <a:rPr lang="en-US" sz="800" dirty="0" err="1" smtClean="0"/>
              <a:t>microservice</a:t>
            </a:r>
            <a:r>
              <a:rPr lang="en-US" sz="800" dirty="0" smtClean="0"/>
              <a:t> (</a:t>
            </a:r>
            <a:r>
              <a:rPr lang="en-US" sz="800" dirty="0" err="1" smtClean="0"/>
              <a:t>nanoserver</a:t>
            </a:r>
            <a:r>
              <a:rPr lang="en-US" sz="800" dirty="0" smtClean="0"/>
              <a:t> &amp; </a:t>
            </a:r>
            <a:r>
              <a:rPr lang="en-US" sz="800" dirty="0" err="1" smtClean="0"/>
              <a:t>linux</a:t>
            </a:r>
            <a:r>
              <a:rPr lang="en-US" sz="800" dirty="0" smtClean="0"/>
              <a:t>)</a:t>
            </a:r>
            <a:endParaRPr lang="en-US" sz="800" dirty="0" smtClean="0">
              <a:solidFill>
                <a:srgbClr val="FF0000"/>
              </a:solidFill>
            </a:endParaRPr>
          </a:p>
          <a:p>
            <a:pPr lvl="1"/>
            <a:r>
              <a:rPr lang="en-US" sz="800" dirty="0" err="1" smtClean="0">
                <a:solidFill>
                  <a:schemeClr val="accent6"/>
                </a:solidFill>
              </a:rPr>
              <a:t>Dockerize</a:t>
            </a:r>
            <a:r>
              <a:rPr lang="en-US" sz="800" dirty="0" smtClean="0">
                <a:solidFill>
                  <a:schemeClr val="accent6"/>
                </a:solidFill>
              </a:rPr>
              <a:t> a .NET Framework </a:t>
            </a:r>
            <a:r>
              <a:rPr lang="en-US" sz="800" dirty="0" err="1" smtClean="0">
                <a:solidFill>
                  <a:schemeClr val="accent6"/>
                </a:solidFill>
              </a:rPr>
              <a:t>WebAPI</a:t>
            </a:r>
            <a:r>
              <a:rPr lang="en-US" sz="800" dirty="0" smtClean="0">
                <a:solidFill>
                  <a:schemeClr val="accent6"/>
                </a:solidFill>
              </a:rPr>
              <a:t> </a:t>
            </a:r>
            <a:r>
              <a:rPr lang="en-US" sz="800" dirty="0" err="1" smtClean="0">
                <a:solidFill>
                  <a:schemeClr val="accent6"/>
                </a:solidFill>
              </a:rPr>
              <a:t>microservice</a:t>
            </a:r>
            <a:r>
              <a:rPr lang="en-US" sz="800" dirty="0" smtClean="0">
                <a:solidFill>
                  <a:schemeClr val="accent6"/>
                </a:solidFill>
              </a:rPr>
              <a:t> (</a:t>
            </a:r>
            <a:r>
              <a:rPr lang="en-US" sz="800" dirty="0" err="1" smtClean="0">
                <a:solidFill>
                  <a:schemeClr val="accent6"/>
                </a:solidFill>
              </a:rPr>
              <a:t>windowsservercore</a:t>
            </a:r>
            <a:r>
              <a:rPr lang="en-US" sz="800" dirty="0" smtClean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915565"/>
            <a:ext cx="4038600" cy="3384377"/>
          </a:xfrm>
        </p:spPr>
        <p:txBody>
          <a:bodyPr>
            <a:noAutofit/>
          </a:bodyPr>
          <a:lstStyle/>
          <a:p>
            <a:r>
              <a:rPr lang="en-US" sz="800" dirty="0" smtClean="0"/>
              <a:t>Production</a:t>
            </a:r>
            <a:endParaRPr lang="en-US" sz="800" dirty="0"/>
          </a:p>
          <a:p>
            <a:pPr lvl="1"/>
            <a:r>
              <a:rPr lang="en-US" sz="800" dirty="0"/>
              <a:t>Multi-container solution with </a:t>
            </a:r>
            <a:r>
              <a:rPr lang="en-US" sz="800" dirty="0" err="1"/>
              <a:t>docker</a:t>
            </a:r>
            <a:r>
              <a:rPr lang="en-US" sz="800" dirty="0"/>
              <a:t>-compose (</a:t>
            </a:r>
            <a:r>
              <a:rPr lang="en-US" sz="800" dirty="0" err="1"/>
              <a:t>linux</a:t>
            </a:r>
            <a:r>
              <a:rPr lang="en-US" sz="800" dirty="0" smtClean="0"/>
              <a:t>)</a:t>
            </a:r>
            <a:endParaRPr lang="en-US" sz="800" dirty="0">
              <a:solidFill>
                <a:srgbClr val="FF0000"/>
              </a:solidFill>
            </a:endParaRPr>
          </a:p>
          <a:p>
            <a:pPr lvl="1"/>
            <a:r>
              <a:rPr lang="en-US" sz="800" dirty="0" smtClean="0"/>
              <a:t>Multi-container solution </a:t>
            </a:r>
            <a:r>
              <a:rPr lang="en-US" sz="800" dirty="0"/>
              <a:t>with </a:t>
            </a:r>
            <a:r>
              <a:rPr lang="en-US" sz="800" dirty="0" err="1"/>
              <a:t>docker</a:t>
            </a:r>
            <a:r>
              <a:rPr lang="en-US" sz="800" dirty="0"/>
              <a:t>-compose (</a:t>
            </a:r>
            <a:r>
              <a:rPr lang="en-US" sz="800" dirty="0" err="1" smtClean="0"/>
              <a:t>nanoserver</a:t>
            </a:r>
            <a:r>
              <a:rPr lang="en-US" sz="800" dirty="0" smtClean="0"/>
              <a:t>)</a:t>
            </a:r>
          </a:p>
          <a:p>
            <a:pPr lvl="1"/>
            <a:r>
              <a:rPr lang="en-US" sz="800" dirty="0" smtClean="0"/>
              <a:t>Clusters and Scheduling</a:t>
            </a:r>
          </a:p>
          <a:p>
            <a:pPr lvl="1"/>
            <a:r>
              <a:rPr lang="en-US" sz="800" dirty="0">
                <a:solidFill>
                  <a:schemeClr val="accent6"/>
                </a:solidFill>
              </a:rPr>
              <a:t>Private </a:t>
            </a:r>
            <a:r>
              <a:rPr lang="en-US" sz="800" dirty="0" err="1">
                <a:solidFill>
                  <a:schemeClr val="accent6"/>
                </a:solidFill>
              </a:rPr>
              <a:t>Docker</a:t>
            </a:r>
            <a:r>
              <a:rPr lang="en-US" sz="800" dirty="0">
                <a:solidFill>
                  <a:schemeClr val="accent6"/>
                </a:solidFill>
              </a:rPr>
              <a:t> Registry</a:t>
            </a:r>
          </a:p>
          <a:p>
            <a:pPr lvl="1"/>
            <a:r>
              <a:rPr lang="en-US" sz="800" dirty="0" smtClean="0"/>
              <a:t>Scheduling </a:t>
            </a:r>
            <a:r>
              <a:rPr lang="en-US" sz="800" dirty="0"/>
              <a:t>a cluster with </a:t>
            </a:r>
            <a:r>
              <a:rPr lang="en-US" sz="800" dirty="0" err="1"/>
              <a:t>Docker</a:t>
            </a:r>
            <a:r>
              <a:rPr lang="en-US" sz="800" dirty="0"/>
              <a:t> </a:t>
            </a:r>
            <a:r>
              <a:rPr lang="en-US" sz="800" dirty="0" smtClean="0"/>
              <a:t>Swarm</a:t>
            </a:r>
          </a:p>
          <a:p>
            <a:pPr lvl="1"/>
            <a:r>
              <a:rPr lang="en-US" sz="800" dirty="0">
                <a:solidFill>
                  <a:schemeClr val="accent6"/>
                </a:solidFill>
              </a:rPr>
              <a:t>Scheduling a cluster with </a:t>
            </a:r>
            <a:r>
              <a:rPr lang="en-US" sz="800" dirty="0" err="1">
                <a:solidFill>
                  <a:schemeClr val="accent6"/>
                </a:solidFill>
              </a:rPr>
              <a:t>Kubernetes</a:t>
            </a:r>
            <a:endParaRPr lang="en-US" sz="800" dirty="0" smtClean="0">
              <a:solidFill>
                <a:schemeClr val="accent6"/>
              </a:solidFill>
            </a:endParaRPr>
          </a:p>
          <a:p>
            <a:pPr lvl="1"/>
            <a:r>
              <a:rPr lang="en-US" sz="800" dirty="0" smtClean="0">
                <a:solidFill>
                  <a:schemeClr val="accent6"/>
                </a:solidFill>
              </a:rPr>
              <a:t>Deploying across heterogeneous container engines</a:t>
            </a:r>
          </a:p>
          <a:p>
            <a:pPr lvl="1"/>
            <a:endParaRPr lang="en-US" sz="800" dirty="0"/>
          </a:p>
          <a:p>
            <a:r>
              <a:rPr lang="en-US" sz="800" dirty="0" smtClean="0"/>
              <a:t>Cloud</a:t>
            </a:r>
            <a:endParaRPr lang="en-US" sz="800" dirty="0"/>
          </a:p>
          <a:p>
            <a:pPr lvl="1"/>
            <a:r>
              <a:rPr lang="en-US" sz="800" dirty="0" smtClean="0"/>
              <a:t>Deploying </a:t>
            </a:r>
            <a:r>
              <a:rPr lang="en-US" sz="800" dirty="0"/>
              <a:t>to AWS </a:t>
            </a:r>
            <a:r>
              <a:rPr lang="en-US" sz="800" dirty="0" smtClean="0"/>
              <a:t>ECS</a:t>
            </a:r>
            <a:endParaRPr lang="en-US" sz="800" dirty="0"/>
          </a:p>
          <a:p>
            <a:pPr lvl="1"/>
            <a:r>
              <a:rPr lang="en-US" sz="800" dirty="0" smtClean="0">
                <a:solidFill>
                  <a:schemeClr val="accent6"/>
                </a:solidFill>
              </a:rPr>
              <a:t>Deploying </a:t>
            </a:r>
            <a:r>
              <a:rPr lang="en-US" sz="800" dirty="0">
                <a:solidFill>
                  <a:schemeClr val="accent6"/>
                </a:solidFill>
              </a:rPr>
              <a:t>on Azure </a:t>
            </a:r>
            <a:r>
              <a:rPr lang="en-US" sz="800" dirty="0" smtClean="0">
                <a:solidFill>
                  <a:schemeClr val="accent6"/>
                </a:solidFill>
              </a:rPr>
              <a:t>ACS</a:t>
            </a:r>
          </a:p>
          <a:p>
            <a:pPr lvl="1"/>
            <a:r>
              <a:rPr lang="en-US" sz="800" dirty="0" smtClean="0">
                <a:solidFill>
                  <a:schemeClr val="accent6"/>
                </a:solidFill>
              </a:rPr>
              <a:t>Deploying to Google Container Engine</a:t>
            </a:r>
          </a:p>
          <a:p>
            <a:pPr lvl="1"/>
            <a:r>
              <a:rPr lang="en-US" sz="800" dirty="0" smtClean="0">
                <a:solidFill>
                  <a:schemeClr val="accent6"/>
                </a:solidFill>
              </a:rPr>
              <a:t>Deploying to Digital Ocean</a:t>
            </a:r>
          </a:p>
          <a:p>
            <a:endParaRPr lang="en-US" sz="800" dirty="0" smtClean="0"/>
          </a:p>
          <a:p>
            <a:r>
              <a:rPr lang="en-US" sz="800" dirty="0" smtClean="0"/>
              <a:t>Tooling </a:t>
            </a:r>
            <a:r>
              <a:rPr lang="en-US" sz="800" dirty="0" err="1" smtClean="0"/>
              <a:t>Etc</a:t>
            </a:r>
            <a:endParaRPr lang="en-US" sz="800" dirty="0" smtClean="0"/>
          </a:p>
          <a:p>
            <a:pPr lvl="1"/>
            <a:r>
              <a:rPr lang="en-US" sz="800" dirty="0" err="1" smtClean="0"/>
              <a:t>Docker</a:t>
            </a:r>
            <a:r>
              <a:rPr lang="en-US" sz="800" dirty="0" smtClean="0"/>
              <a:t> Cloud</a:t>
            </a:r>
          </a:p>
          <a:p>
            <a:pPr lvl="1"/>
            <a:r>
              <a:rPr lang="en-US" sz="800" dirty="0"/>
              <a:t>Continuous Integration</a:t>
            </a:r>
          </a:p>
          <a:p>
            <a:pPr lvl="1"/>
            <a:r>
              <a:rPr lang="en-US" sz="800" dirty="0">
                <a:solidFill>
                  <a:schemeClr val="accent6"/>
                </a:solidFill>
              </a:rPr>
              <a:t>Testing Containers</a:t>
            </a:r>
          </a:p>
          <a:p>
            <a:pPr lvl="1"/>
            <a:r>
              <a:rPr lang="en-US" sz="800" dirty="0" smtClean="0">
                <a:solidFill>
                  <a:schemeClr val="accent6"/>
                </a:solidFill>
              </a:rPr>
              <a:t>Visual Studio 2017 Support for </a:t>
            </a:r>
            <a:r>
              <a:rPr lang="en-US" sz="800" dirty="0" err="1" smtClean="0">
                <a:solidFill>
                  <a:schemeClr val="accent6"/>
                </a:solidFill>
              </a:rPr>
              <a:t>Docker</a:t>
            </a:r>
            <a:endParaRPr lang="en-US" sz="800" dirty="0" smtClean="0">
              <a:solidFill>
                <a:schemeClr val="accent6"/>
              </a:solidFill>
            </a:endParaRPr>
          </a:p>
          <a:p>
            <a:pPr lvl="1"/>
            <a:r>
              <a:rPr lang="en-US" sz="800" dirty="0" err="1" smtClean="0"/>
              <a:t>Kitematic</a:t>
            </a:r>
            <a:endParaRPr lang="en-US" sz="800" dirty="0" smtClean="0"/>
          </a:p>
          <a:p>
            <a:pPr lvl="1"/>
            <a:r>
              <a:rPr lang="en-US" sz="800" dirty="0">
                <a:solidFill>
                  <a:schemeClr val="accent6"/>
                </a:solidFill>
              </a:rPr>
              <a:t>Customize the </a:t>
            </a:r>
            <a:r>
              <a:rPr lang="en-US" sz="800" dirty="0" err="1">
                <a:solidFill>
                  <a:schemeClr val="accent6"/>
                </a:solidFill>
              </a:rPr>
              <a:t>dotnetcore</a:t>
            </a:r>
            <a:r>
              <a:rPr lang="en-US" sz="800" dirty="0">
                <a:solidFill>
                  <a:schemeClr val="accent6"/>
                </a:solidFill>
              </a:rPr>
              <a:t> SDK container</a:t>
            </a:r>
          </a:p>
          <a:p>
            <a:pPr lvl="1"/>
            <a:endParaRPr lang="en-US" sz="800" dirty="0" smtClean="0"/>
          </a:p>
          <a:p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want </a:t>
            </a:r>
            <a:r>
              <a:rPr lang="en-US" dirty="0" smtClean="0"/>
              <a:t>more!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443958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Follow YouTube (</a:t>
            </a:r>
            <a:r>
              <a:rPr lang="en-US" sz="1400" dirty="0">
                <a:hlinkClick r:id="rId2"/>
              </a:rPr>
              <a:t>http://u.bren.cc/youtube</a:t>
            </a:r>
            <a:r>
              <a:rPr lang="en-US" sz="1400" dirty="0" smtClean="0"/>
              <a:t>) and Twitter (</a:t>
            </a:r>
            <a:r>
              <a:rPr lang="en-US" sz="1400" dirty="0">
                <a:hlinkClick r:id="rId3"/>
              </a:rPr>
              <a:t>http://u.bren.cc/twitter</a:t>
            </a:r>
            <a:r>
              <a:rPr lang="en-US" sz="1400" dirty="0" smtClean="0"/>
              <a:t>) for new content: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45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8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on Windows – Two Models: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Windows Containers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Kernel-level support like Linux</a:t>
            </a:r>
          </a:p>
          <a:p>
            <a:pPr lvl="1"/>
            <a:r>
              <a:rPr lang="en-US" dirty="0" smtClean="0"/>
              <a:t>Windows Server 2016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Hyper-V Isolation</a:t>
            </a:r>
            <a:r>
              <a:rPr lang="en-US" dirty="0" smtClean="0"/>
              <a:t> – Virtualization-based shim</a:t>
            </a:r>
          </a:p>
          <a:p>
            <a:pPr lvl="1"/>
            <a:r>
              <a:rPr lang="en-US" dirty="0" smtClean="0"/>
              <a:t>Windows Server 2016</a:t>
            </a:r>
          </a:p>
          <a:p>
            <a:pPr lvl="1"/>
            <a:r>
              <a:rPr lang="en-US" dirty="0" smtClean="0"/>
              <a:t>Windows 10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ersion 1511 / November 2016 Update / Build 10586</a:t>
            </a:r>
          </a:p>
          <a:p>
            <a:pPr lvl="2"/>
            <a:endParaRPr lang="en-US" dirty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docs.microsoft.com/en-us/virtualization/windowscontainers/quick-start/quick-start-windows-10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://docs.docker.com/docker-for-windows/install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7546" y="365337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555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517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3748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1620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768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102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943708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2519772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11944" y="1347614"/>
            <a:ext cx="497648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1880" y="1482098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12588" y="3647645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3887" y="3325321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71849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92080" y="2418202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9952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6016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0434" y="1554106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4932040" y="1838333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5508104" y="2122559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40152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60860" y="365337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12159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0121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0352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822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64288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38706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7380312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7956376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91880" y="4011910"/>
            <a:ext cx="482124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</a:t>
            </a:r>
            <a:r>
              <a:rPr lang="en-US" dirty="0" err="1" smtClean="0"/>
              <a:t>VMWare</a:t>
            </a:r>
            <a:r>
              <a:rPr lang="en-US" dirty="0" smtClean="0"/>
              <a:t>; Hyper-V;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48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7797" y="1563638"/>
            <a:ext cx="1689947" cy="129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Hyper-V Isolation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505" y="3653371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 / WIN 10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555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237" y="1883868"/>
            <a:ext cx="464379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8344" y="1883868"/>
            <a:ext cx="477392" cy="699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1883868"/>
            <a:ext cx="472340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21447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57040" y="1707654"/>
            <a:ext cx="364407" cy="796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2465463" y="2128285"/>
            <a:ext cx="104032" cy="7059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11944" y="1347614"/>
            <a:ext cx="497648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91880" y="4011910"/>
            <a:ext cx="482124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(Hyper-V)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3910" y="2928894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HYPER-V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4612" y="2583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VM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91880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66129" y="1563638"/>
            <a:ext cx="1689947" cy="129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53837" y="3653371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Montserrat" pitchFamily="2" charset="0"/>
              </a:rPr>
              <a:t>WIN SRV 2016 / WIN 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63887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39569" y="1883868"/>
            <a:ext cx="464379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06676" y="1883868"/>
            <a:ext cx="477392" cy="699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75956" y="1883868"/>
            <a:ext cx="472340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09779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945372" y="1707654"/>
            <a:ext cx="364407" cy="796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5453795" y="2128285"/>
            <a:ext cx="104032" cy="7059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62242" y="2928894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HYPER-V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2944" y="2583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VM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36862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11111" y="1563638"/>
            <a:ext cx="1689947" cy="129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398819" y="3653371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Montserrat" pitchFamily="2" charset="0"/>
              </a:rPr>
              <a:t>WIN SRV 2016 / WIN 10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08869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84551" y="1883868"/>
            <a:ext cx="464379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51658" y="1883868"/>
            <a:ext cx="477392" cy="699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20938" y="1883868"/>
            <a:ext cx="472340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754761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390354" y="1707654"/>
            <a:ext cx="364407" cy="796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2"/>
          </p:cNvCxnSpPr>
          <p:nvPr/>
        </p:nvCxnSpPr>
        <p:spPr>
          <a:xfrm flipH="1">
            <a:off x="7898777" y="2128285"/>
            <a:ext cx="104032" cy="7059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07224" y="2928894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HYPER-V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67926" y="2583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VM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latin typeface="Montserrat" panose="00000500000000000000" pitchFamily="2" charset="0"/>
              </a:rPr>
              <a:t>Docker </a:t>
            </a:r>
            <a:r>
              <a:rPr lang="en-AU" dirty="0" smtClean="0"/>
              <a:t>is a</a:t>
            </a:r>
            <a:r>
              <a:rPr lang="en-AU" dirty="0" smtClean="0">
                <a:latin typeface="Montserrat" panose="00000500000000000000" pitchFamily="2" charset="0"/>
              </a:rPr>
              <a:t> cool new virtualization technology</a:t>
            </a:r>
            <a:endParaRPr lang="en-AU" dirty="0">
              <a:latin typeface="Montserrat" panose="000005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</a:t>
            </a:r>
            <a:r>
              <a:rPr lang="en-US" dirty="0" err="1" smtClean="0"/>
              <a:t>vs</a:t>
            </a:r>
            <a:r>
              <a:rPr lang="en-US" dirty="0" smtClean="0"/>
              <a:t> Containerization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03" y="2172587"/>
            <a:ext cx="2035539" cy="1183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88" y="2452026"/>
            <a:ext cx="2189116" cy="624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59" y="2463325"/>
            <a:ext cx="1717162" cy="601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24" y="328719"/>
            <a:ext cx="4605231" cy="46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dirty="0" smtClean="0"/>
              <a:t>Virtualization</a:t>
            </a:r>
          </a:p>
          <a:p>
            <a:endParaRPr lang="en-AU" sz="1400" dirty="0" smtClean="0"/>
          </a:p>
          <a:p>
            <a:r>
              <a:rPr lang="en-AU" sz="1400" dirty="0" smtClean="0"/>
              <a:t>Virtual hardware</a:t>
            </a:r>
          </a:p>
          <a:p>
            <a:pPr lvl="1"/>
            <a:r>
              <a:rPr lang="en-AU" sz="1400" dirty="0" smtClean="0"/>
              <a:t>CPU</a:t>
            </a:r>
          </a:p>
          <a:p>
            <a:pPr lvl="1"/>
            <a:r>
              <a:rPr lang="en-AU" sz="1400" dirty="0" smtClean="0"/>
              <a:t>Disk</a:t>
            </a:r>
          </a:p>
          <a:p>
            <a:pPr lvl="1"/>
            <a:r>
              <a:rPr lang="en-AU" sz="1400" dirty="0" smtClean="0"/>
              <a:t>Memory</a:t>
            </a:r>
          </a:p>
          <a:p>
            <a:pPr lvl="1"/>
            <a:r>
              <a:rPr lang="en-AU" sz="1400" dirty="0" smtClean="0"/>
              <a:t>Devices</a:t>
            </a:r>
          </a:p>
          <a:p>
            <a:r>
              <a:rPr lang="en-AU" sz="1400" dirty="0" smtClean="0"/>
              <a:t>Guest OS and software installed into VM</a:t>
            </a:r>
          </a:p>
          <a:p>
            <a:endParaRPr lang="en-AU" sz="1400" dirty="0" smtClean="0"/>
          </a:p>
          <a:p>
            <a:endParaRPr lang="en-AU" sz="1400" dirty="0" smtClean="0"/>
          </a:p>
          <a:p>
            <a:pPr marL="0" indent="0">
              <a:buNone/>
            </a:pPr>
            <a:r>
              <a:rPr lang="en-AU" sz="1400" dirty="0" smtClean="0">
                <a:solidFill>
                  <a:schemeClr val="accent2"/>
                </a:solidFill>
              </a:rPr>
              <a:t>VM’s =&gt; System-Oriented</a:t>
            </a:r>
          </a:p>
          <a:p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dirty="0" smtClean="0"/>
              <a:t>Containerization</a:t>
            </a:r>
          </a:p>
          <a:p>
            <a:endParaRPr lang="en-AU" sz="1400" dirty="0" smtClean="0"/>
          </a:p>
          <a:p>
            <a:r>
              <a:rPr lang="en-AU" sz="1400" dirty="0" smtClean="0"/>
              <a:t>Native hardware – no hypervisor</a:t>
            </a:r>
          </a:p>
          <a:p>
            <a:r>
              <a:rPr lang="en-AU" sz="1400" dirty="0"/>
              <a:t>Host kernel is used by containerized process</a:t>
            </a:r>
          </a:p>
          <a:p>
            <a:r>
              <a:rPr lang="en-AU" sz="1400" dirty="0" smtClean="0"/>
              <a:t>Allocate resources with control groups</a:t>
            </a:r>
          </a:p>
          <a:p>
            <a:r>
              <a:rPr lang="en-AU" sz="1400" dirty="0" smtClean="0"/>
              <a:t>No additional OS install</a:t>
            </a:r>
          </a:p>
          <a:p>
            <a:r>
              <a:rPr lang="en-AU" sz="1400" dirty="0" smtClean="0"/>
              <a:t>Supporting software and libraries are bundled into the container</a:t>
            </a:r>
          </a:p>
          <a:p>
            <a:endParaRPr lang="en-AU" sz="1400" dirty="0" smtClean="0"/>
          </a:p>
          <a:p>
            <a:endParaRPr lang="en-AU" sz="1400" dirty="0" smtClean="0"/>
          </a:p>
          <a:p>
            <a:pPr marL="0" indent="0">
              <a:buNone/>
            </a:pPr>
            <a:r>
              <a:rPr lang="en-AU" sz="1400" dirty="0" smtClean="0">
                <a:solidFill>
                  <a:schemeClr val="accent2"/>
                </a:solidFill>
              </a:rPr>
              <a:t>Containers =&gt; Service-Oriented</a:t>
            </a:r>
          </a:p>
          <a:p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Virtualization </a:t>
            </a:r>
            <a:r>
              <a:rPr lang="en-US" dirty="0" err="1"/>
              <a:t>vs</a:t>
            </a:r>
            <a:r>
              <a:rPr lang="en-US" dirty="0"/>
              <a:t>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6568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it!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hello-world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Review </a:t>
            </a:r>
            <a:r>
              <a:rPr lang="en-US" sz="1400" dirty="0">
                <a:latin typeface="Montserrat" panose="00000500000000000000" pitchFamily="2" charset="0"/>
                <a:hlinkClick r:id="rId2"/>
              </a:rPr>
              <a:t>https://hub.docker.com/_/hello-world</a:t>
            </a:r>
            <a:r>
              <a:rPr lang="en-US" sz="1400" dirty="0" smtClean="0">
                <a:latin typeface="Montserrat" panose="00000500000000000000" pitchFamily="2" charset="0"/>
                <a:hlinkClick r:id="rId2"/>
              </a:rPr>
              <a:t>/</a:t>
            </a:r>
            <a:endParaRPr lang="en-US" sz="1400" dirty="0" smtClean="0">
              <a:latin typeface="Montserrat" panose="00000500000000000000" pitchFamily="2" charset="0"/>
            </a:endParaRPr>
          </a:p>
          <a:p>
            <a:r>
              <a:rPr lang="en-US" sz="1400" dirty="0" smtClean="0">
                <a:latin typeface="Montserrat" panose="00000500000000000000" pitchFamily="2" charset="0"/>
              </a:rPr>
              <a:t>Pull</a:t>
            </a:r>
            <a:endParaRPr lang="en-US" sz="14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pull </a:t>
            </a:r>
            <a:r>
              <a:rPr lang="en-US" sz="1400" dirty="0" smtClean="0">
                <a:latin typeface="Courier" pitchFamily="49" charset="0"/>
              </a:rPr>
              <a:t>alpine:3.5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an interactive session in </a:t>
            </a:r>
            <a:r>
              <a:rPr lang="en-US" sz="1400" dirty="0" smtClean="0">
                <a:latin typeface="Montserrat" panose="00000500000000000000" pitchFamily="2" charset="0"/>
              </a:rPr>
              <a:t>Alpine Linux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-t </a:t>
            </a:r>
            <a:r>
              <a:rPr lang="en-US" sz="1400" dirty="0" smtClean="0">
                <a:latin typeface="Courier" pitchFamily="49" charset="0"/>
              </a:rPr>
              <a:t>alpine:3.5 </a:t>
            </a:r>
            <a:r>
              <a:rPr lang="en-US" sz="1400" dirty="0">
                <a:latin typeface="Courier" pitchFamily="49" charset="0"/>
              </a:rPr>
              <a:t>/</a:t>
            </a:r>
            <a:r>
              <a:rPr lang="en-US" sz="1400" dirty="0" smtClean="0">
                <a:latin typeface="Courier" pitchFamily="49" charset="0"/>
              </a:rPr>
              <a:t>bin/</a:t>
            </a:r>
            <a:r>
              <a:rPr lang="en-US" sz="1400" dirty="0" err="1" smtClean="0">
                <a:latin typeface="Courier" pitchFamily="49" charset="0"/>
              </a:rPr>
              <a:t>sh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/>
              <a:t>Linux kernel?</a:t>
            </a:r>
          </a:p>
          <a:p>
            <a:r>
              <a:rPr lang="en-US" sz="1400" dirty="0"/>
              <a:t>Review Hyper-V Manager</a:t>
            </a:r>
          </a:p>
          <a:p>
            <a:r>
              <a:rPr lang="en-US" sz="1400" dirty="0" smtClean="0">
                <a:latin typeface="Montserrat" panose="00000500000000000000" pitchFamily="2" charset="0"/>
              </a:rPr>
              <a:t>Run </a:t>
            </a:r>
            <a:r>
              <a:rPr lang="en-US" sz="1400" dirty="0">
                <a:latin typeface="Montserrat" panose="00000500000000000000" pitchFamily="2" charset="0"/>
              </a:rPr>
              <a:t>a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–d nginx:1.13-alpine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Launch a </a:t>
            </a:r>
            <a:r>
              <a:rPr lang="en-US" sz="1400" dirty="0" smtClean="0">
                <a:latin typeface="Montserrat" panose="00000500000000000000" pitchFamily="2" charset="0"/>
              </a:rPr>
              <a:t>shell process </a:t>
            </a:r>
            <a:r>
              <a:rPr lang="en-US" sz="1400" dirty="0">
                <a:latin typeface="Montserrat" panose="00000500000000000000" pitchFamily="2" charset="0"/>
              </a:rPr>
              <a:t>in the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exec -it &lt;id&gt; /</a:t>
            </a:r>
            <a:r>
              <a:rPr lang="en-US" sz="1400" dirty="0" smtClean="0">
                <a:latin typeface="Courier" pitchFamily="49" charset="0"/>
              </a:rPr>
              <a:t>bin/</a:t>
            </a:r>
            <a:r>
              <a:rPr lang="en-US" sz="1400" dirty="0" err="1" smtClean="0">
                <a:latin typeface="Courier" pitchFamily="49" charset="0"/>
              </a:rPr>
              <a:t>sh</a:t>
            </a:r>
            <a:endParaRPr lang="en-US" sz="1400" dirty="0">
              <a:latin typeface="Courier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Housekeeping </a:t>
            </a:r>
            <a:r>
              <a:rPr lang="en-US" sz="1200" dirty="0"/>
              <a:t>commands</a:t>
            </a:r>
          </a:p>
          <a:p>
            <a:endParaRPr lang="en-US" sz="1200" dirty="0"/>
          </a:p>
          <a:p>
            <a:pPr marL="400050" lvl="1" indent="0">
              <a:buNone/>
            </a:pPr>
            <a:r>
              <a:rPr lang="en-US" sz="1200" dirty="0" err="1" smtClean="0">
                <a:latin typeface="Courier" pitchFamily="49" charset="0"/>
              </a:rPr>
              <a:t>docker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ps</a:t>
            </a:r>
            <a:endParaRPr lang="en-US" sz="1200" dirty="0" smtClean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200" dirty="0" err="1" smtClean="0">
                <a:latin typeface="Courier" pitchFamily="49" charset="0"/>
              </a:rPr>
              <a:t>docker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>
                <a:latin typeface="Courier" pitchFamily="49" charset="0"/>
              </a:rPr>
              <a:t>stop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" pitchFamily="49" charset="0"/>
              </a:rPr>
              <a:t>docker</a:t>
            </a:r>
            <a:r>
              <a:rPr lang="en-US" sz="1200" dirty="0">
                <a:latin typeface="Courier" pitchFamily="49" charset="0"/>
              </a:rPr>
              <a:t> </a:t>
            </a:r>
            <a:r>
              <a:rPr lang="en-US" sz="1200" dirty="0" err="1">
                <a:latin typeface="Courier" pitchFamily="49" charset="0"/>
              </a:rPr>
              <a:t>rm</a:t>
            </a:r>
            <a:endParaRPr lang="en-US" sz="12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200" dirty="0" err="1">
                <a:latin typeface="Courier" pitchFamily="49" charset="0"/>
              </a:rPr>
              <a:t>docker</a:t>
            </a:r>
            <a:r>
              <a:rPr lang="en-US" sz="1200" dirty="0">
                <a:latin typeface="Courier" pitchFamily="49" charset="0"/>
              </a:rPr>
              <a:t> images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" pitchFamily="49" charset="0"/>
              </a:rPr>
              <a:t>docker</a:t>
            </a:r>
            <a:r>
              <a:rPr lang="en-US" sz="1200" dirty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rmi</a:t>
            </a:r>
            <a:endParaRPr lang="en-US" sz="1200" dirty="0" smtClean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200" dirty="0" err="1" smtClean="0">
                <a:latin typeface="Courier" pitchFamily="49" charset="0"/>
              </a:rPr>
              <a:t>docker</a:t>
            </a:r>
            <a:r>
              <a:rPr lang="en-US" sz="1200" dirty="0" smtClean="0">
                <a:latin typeface="Courier" pitchFamily="49" charset="0"/>
              </a:rPr>
              <a:t> container prune</a:t>
            </a:r>
          </a:p>
          <a:p>
            <a:pPr marL="400050" lvl="1" indent="0">
              <a:buNone/>
            </a:pPr>
            <a:r>
              <a:rPr lang="en-US" sz="1200" dirty="0" err="1" smtClean="0">
                <a:latin typeface="Courier" pitchFamily="49" charset="0"/>
              </a:rPr>
              <a:t>docker</a:t>
            </a:r>
            <a:r>
              <a:rPr lang="en-US" sz="1200" dirty="0" smtClean="0">
                <a:latin typeface="Courier" pitchFamily="49" charset="0"/>
              </a:rPr>
              <a:t> image prune</a:t>
            </a:r>
            <a:endParaRPr lang="en-US" sz="1200" dirty="0">
              <a:latin typeface="Courier" pitchFamily="49" charset="0"/>
            </a:endParaRPr>
          </a:p>
          <a:p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6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>
                <a:latin typeface="Montserrat" panose="00000500000000000000" pitchFamily="2" charset="0"/>
              </a:rPr>
              <a:t>Mounting </a:t>
            </a:r>
            <a:r>
              <a:rPr lang="en-US" sz="1400" dirty="0">
                <a:latin typeface="Montserrat" panose="00000500000000000000" pitchFamily="2" charset="0"/>
              </a:rPr>
              <a:t>file system volumes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–it –v </a:t>
            </a:r>
            <a:r>
              <a:rPr lang="en-US" sz="1400" dirty="0" smtClean="0">
                <a:latin typeface="Courier" pitchFamily="49" charset="0"/>
              </a:rPr>
              <a:t>W:\data:/data alpine:3.5 </a:t>
            </a:r>
            <a:r>
              <a:rPr lang="en-US" sz="1400" dirty="0">
                <a:latin typeface="Courier" pitchFamily="49" charset="0"/>
              </a:rPr>
              <a:t>/</a:t>
            </a:r>
            <a:r>
              <a:rPr lang="en-US" sz="1400" dirty="0" smtClean="0">
                <a:latin typeface="Courier" pitchFamily="49" charset="0"/>
              </a:rPr>
              <a:t>bin/</a:t>
            </a:r>
            <a:r>
              <a:rPr lang="en-US" sz="1400" dirty="0" err="1" smtClean="0">
                <a:latin typeface="Courier" pitchFamily="49" charset="0"/>
              </a:rPr>
              <a:t>sh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Exposing ports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-it -p 8080:80 nginx:1.13-alpine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Environment variables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-it -e "FOO=bar" </a:t>
            </a:r>
            <a:r>
              <a:rPr lang="en-US" sz="1400" dirty="0" smtClean="0">
                <a:latin typeface="Courier" pitchFamily="49" charset="0"/>
              </a:rPr>
              <a:t>alpine:3.5 </a:t>
            </a:r>
            <a:r>
              <a:rPr lang="en-US" sz="1400" dirty="0">
                <a:latin typeface="Courier" pitchFamily="49" charset="0"/>
              </a:rPr>
              <a:t>/</a:t>
            </a:r>
            <a:r>
              <a:rPr lang="en-US" sz="1400" dirty="0" smtClean="0">
                <a:latin typeface="Courier" pitchFamily="49" charset="0"/>
              </a:rPr>
              <a:t>bin/</a:t>
            </a:r>
            <a:r>
              <a:rPr lang="en-US" sz="1400" dirty="0" err="1" smtClean="0">
                <a:latin typeface="Courier" pitchFamily="49" charset="0"/>
              </a:rPr>
              <a:t>sh</a:t>
            </a: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root@8e035b9c48d9:/# echo $FOO</a:t>
            </a: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Externalities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 static content in IIS (</a:t>
            </a:r>
            <a:r>
              <a:rPr lang="en-US" dirty="0" err="1"/>
              <a:t>nanoserver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6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Switch to Windows Containers</a:t>
            </a:r>
            <a:endParaRPr lang="en-US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:\wrk\lib_resources\Logos\logo_windows_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39" y="3878617"/>
            <a:ext cx="874821" cy="8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Review the base IIS </a:t>
            </a:r>
            <a:r>
              <a:rPr lang="en-US" sz="1400" dirty="0"/>
              <a:t>image at </a:t>
            </a:r>
            <a:r>
              <a:rPr lang="en-US" sz="1400" dirty="0">
                <a:hlinkClick r:id="rId2"/>
              </a:rPr>
              <a:t>https://hub.docker.com/r/microsoft/iis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 smtClean="0"/>
              <a:t>Note: </a:t>
            </a:r>
            <a:r>
              <a:rPr lang="en-US" sz="1400" dirty="0" err="1" smtClean="0"/>
              <a:t>nanoserver</a:t>
            </a:r>
            <a:r>
              <a:rPr lang="en-US" sz="1400" dirty="0" smtClean="0"/>
              <a:t> </a:t>
            </a:r>
            <a:r>
              <a:rPr lang="en-US" sz="1400" dirty="0" err="1" smtClean="0"/>
              <a:t>vs</a:t>
            </a:r>
            <a:r>
              <a:rPr lang="en-US" sz="1400" dirty="0" smtClean="0"/>
              <a:t> </a:t>
            </a:r>
            <a:r>
              <a:rPr lang="en-US" sz="1400" dirty="0" err="1" smtClean="0"/>
              <a:t>windowsservercore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400" dirty="0" smtClean="0"/>
              <a:t>Start with the tutorial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/iis:nanoserver-10.0.14393.1715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C:\site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powershell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NoProfile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-Command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Import-module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IISAdministration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New-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IISSite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-Name "Site"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PhysicalPath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C:\site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BindingInformation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"*:8000:"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EXPOSE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8000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content/ 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site</a:t>
            </a:r>
            <a:endParaRPr lang="en-US" sz="1400" dirty="0" smtClean="0">
              <a:cs typeface="Courier New" pitchFamily="49" charset="0"/>
            </a:endParaRPr>
          </a:p>
          <a:p>
            <a:pPr marL="285750"/>
            <a:endParaRPr lang="en-US" sz="1400" dirty="0" smtClean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 </a:t>
            </a:r>
            <a:r>
              <a:rPr lang="en-US" dirty="0"/>
              <a:t>static content in IIS </a:t>
            </a:r>
            <a:r>
              <a:rPr lang="en-US" dirty="0" smtClean="0"/>
              <a:t>(</a:t>
            </a:r>
            <a:r>
              <a:rPr lang="en-US" dirty="0" err="1" smtClean="0"/>
              <a:t>nanoserver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Build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build -t my/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Run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-it --name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my/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Connect browse to &lt;IP&gt;:8000 – get IP from inspect: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inspect -f "{{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NetworkSettings.Networks.nat.IPAddress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}}"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 static content in IIS (</a:t>
            </a:r>
            <a:r>
              <a:rPr lang="en-US" dirty="0" err="1"/>
              <a:t>nanoserver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89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7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23678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Goal:</a:t>
            </a:r>
            <a:r>
              <a:rPr lang="en-US" sz="2800" dirty="0" smtClean="0"/>
              <a:t> Create a ASP.NET Core </a:t>
            </a:r>
            <a:r>
              <a:rPr lang="en-US" sz="2800" dirty="0" err="1" smtClean="0"/>
              <a:t>WebAPI</a:t>
            </a:r>
            <a:r>
              <a:rPr lang="en-US" sz="2800" dirty="0" smtClean="0"/>
              <a:t> </a:t>
            </a:r>
            <a:r>
              <a:rPr lang="en-US" sz="2800" dirty="0" err="1" smtClean="0"/>
              <a:t>microservice</a:t>
            </a:r>
            <a:r>
              <a:rPr lang="en-US" sz="2800" dirty="0" smtClean="0"/>
              <a:t> that runs identically under both </a:t>
            </a:r>
            <a:r>
              <a:rPr lang="en-US" sz="2800" dirty="0" err="1" smtClean="0"/>
              <a:t>nanoserver</a:t>
            </a:r>
            <a:r>
              <a:rPr lang="en-US" sz="2800" dirty="0" smtClean="0"/>
              <a:t> and </a:t>
            </a:r>
            <a:r>
              <a:rPr lang="en-US" sz="2800" dirty="0" err="1" smtClean="0"/>
              <a:t>linux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77" y="3857650"/>
            <a:ext cx="761144" cy="916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Switch to Linux Containers</a:t>
            </a:r>
            <a:endParaRPr lang="en-US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Review the </a:t>
            </a:r>
            <a:r>
              <a:rPr lang="en-US" sz="1400" dirty="0" err="1" smtClean="0"/>
              <a:t>tasksapp</a:t>
            </a:r>
            <a:r>
              <a:rPr lang="en-US" sz="1400" dirty="0" smtClean="0"/>
              <a:t> code</a:t>
            </a:r>
          </a:p>
          <a:p>
            <a:r>
              <a:rPr lang="en-US" sz="1400" dirty="0" smtClean="0"/>
              <a:t>Launch an interactive container for build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 --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-it -v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&lt;your root path&gt;\tasksapp\MyCo.Tasks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:/build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/aspnetcore-build:2.0.0 /bin/bash</a:t>
            </a:r>
          </a:p>
          <a:p>
            <a:endParaRPr lang="en-US" sz="1400" dirty="0"/>
          </a:p>
          <a:p>
            <a:r>
              <a:rPr lang="en-US" sz="1400" dirty="0" smtClean="0"/>
              <a:t>Build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clean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restore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publish -c Release -o out</a:t>
            </a:r>
          </a:p>
          <a:p>
            <a:pPr marL="400050" lvl="1" indent="0">
              <a:buNone/>
            </a:pPr>
            <a:endParaRPr lang="en-US" sz="1400" dirty="0" smtClean="0"/>
          </a:p>
          <a:p>
            <a:r>
              <a:rPr lang="en-US" sz="1400" dirty="0" smtClean="0"/>
              <a:t>Exit </a:t>
            </a:r>
            <a:r>
              <a:rPr lang="en-US" sz="1400" dirty="0"/>
              <a:t>the “build” container</a:t>
            </a:r>
          </a:p>
          <a:p>
            <a:pPr marL="40005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Dockerize</a:t>
            </a:r>
            <a:r>
              <a:rPr lang="en-US" dirty="0" smtClean="0"/>
              <a:t> a .NET Core </a:t>
            </a:r>
            <a:r>
              <a:rPr lang="en-US" dirty="0" err="1" smtClean="0"/>
              <a:t>WebAPI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(</a:t>
            </a:r>
            <a:r>
              <a:rPr lang="en-US" dirty="0" err="1" smtClean="0"/>
              <a:t>nanoserver</a:t>
            </a:r>
            <a:r>
              <a:rPr lang="en-US" dirty="0" smtClean="0"/>
              <a:t> &amp; 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Define the “runtime” container in a new </a:t>
            </a:r>
            <a:r>
              <a:rPr lang="en-US" sz="1200" dirty="0" err="1" smtClean="0"/>
              <a:t>Dockerfile</a:t>
            </a:r>
            <a:endParaRPr lang="en-US" sz="1200" dirty="0" smtClean="0"/>
          </a:p>
          <a:p>
            <a:endParaRPr lang="en-US" sz="1200" dirty="0" smtClean="0"/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/aspnetcore:2.0.0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/service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WORKDIR /service</a:t>
            </a:r>
          </a:p>
          <a:p>
            <a:pPr marL="400050" lvl="1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COPY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MyCo.Tasks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00050" lvl="1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EXPOSE 80</a:t>
            </a:r>
          </a:p>
          <a:p>
            <a:pPr marL="400050" lvl="1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ENTRYPOINT ["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"MyCo.Tasks.dll"]</a:t>
            </a:r>
          </a:p>
          <a:p>
            <a:endParaRPr lang="en-US" sz="1200" dirty="0" smtClean="0"/>
          </a:p>
          <a:p>
            <a:r>
              <a:rPr lang="en-US" sz="1200" dirty="0" smtClean="0"/>
              <a:t>Build</a:t>
            </a:r>
          </a:p>
          <a:p>
            <a:endParaRPr lang="en-US" sz="1200" dirty="0"/>
          </a:p>
          <a:p>
            <a:pPr marL="400050" lvl="1" indent="0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build –t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83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6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50">
        <p:fade/>
      </p:transition>
    </mc:Choice>
    <mc:Fallback xmlns="">
      <p:transition spd="med" advClick="0" advTm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Run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-it --name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–p:9871:80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api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/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>
                <a:cs typeface="Courier New" pitchFamily="49" charset="0"/>
              </a:rPr>
              <a:t>Browse to </a:t>
            </a:r>
            <a:r>
              <a:rPr lang="en-US" sz="1400" dirty="0">
                <a:cs typeface="Courier New" pitchFamily="49" charset="0"/>
                <a:hlinkClick r:id="rId2"/>
              </a:rPr>
              <a:t>http://</a:t>
            </a:r>
            <a:r>
              <a:rPr lang="en-US" sz="1400" dirty="0" smtClean="0">
                <a:cs typeface="Courier New" pitchFamily="49" charset="0"/>
                <a:hlinkClick r:id="rId2"/>
              </a:rPr>
              <a:t>localhost:9871/api/tasks</a:t>
            </a:r>
            <a:endParaRPr lang="en-US" sz="1400" dirty="0" smtClean="0">
              <a:cs typeface="Courier New" pitchFamily="49" charset="0"/>
            </a:endParaRPr>
          </a:p>
          <a:p>
            <a:pPr marL="285750"/>
            <a:r>
              <a:rPr lang="en-US" sz="1400" dirty="0" smtClean="0">
                <a:cs typeface="Courier New" pitchFamily="49" charset="0"/>
              </a:rPr>
              <a:t>Kill the container</a:t>
            </a:r>
            <a:endParaRPr lang="en-US" sz="14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4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00" dirty="0" err="1" smtClean="0"/>
              <a:t>Dockerfile.build</a:t>
            </a:r>
            <a:r>
              <a:rPr lang="en-US" sz="1000" dirty="0" smtClean="0"/>
              <a:t> approach</a:t>
            </a:r>
          </a:p>
          <a:p>
            <a:endParaRPr lang="en-US" sz="1000" dirty="0" smtClean="0"/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/aspnetcore-build:2.0.0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WORKDIR /build</a:t>
            </a:r>
          </a:p>
          <a:p>
            <a:pPr marL="400050" lvl="1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clean</a:t>
            </a: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restore</a:t>
            </a: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publish -c Release -o out</a:t>
            </a:r>
          </a:p>
          <a:p>
            <a:endParaRPr lang="en-US" sz="1000" dirty="0" smtClean="0"/>
          </a:p>
          <a:p>
            <a:r>
              <a:rPr lang="en-US" sz="1000" dirty="0" smtClean="0"/>
              <a:t>Build the build container image – </a:t>
            </a:r>
            <a:r>
              <a:rPr lang="en-US" sz="1000" u="sng" dirty="0" smtClean="0"/>
              <a:t>this actually runs the build</a:t>
            </a:r>
          </a:p>
          <a:p>
            <a:endParaRPr lang="en-US" sz="1000" u="sng" dirty="0" smtClean="0"/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build -t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-build -f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Dockerfile.build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000" dirty="0" smtClean="0"/>
          </a:p>
          <a:p>
            <a:r>
              <a:rPr lang="en-US" sz="1000" dirty="0" smtClean="0"/>
              <a:t>Retrieve the build result from the image</a:t>
            </a:r>
          </a:p>
          <a:p>
            <a:endParaRPr lang="en-US" sz="1000" dirty="0" smtClean="0"/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 --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name tasks-build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-build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tasks-build:/build/out .</a:t>
            </a:r>
          </a:p>
          <a:p>
            <a:pPr marL="400050" lvl="1" indent="0">
              <a:buNone/>
            </a:pP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tasks-build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Builds with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700" dirty="0" smtClean="0"/>
              <a:t>From </a:t>
            </a:r>
            <a:r>
              <a:rPr lang="en-US" sz="700" dirty="0" err="1" smtClean="0"/>
              <a:t>Docker</a:t>
            </a:r>
            <a:r>
              <a:rPr lang="en-US" sz="700" dirty="0" smtClean="0"/>
              <a:t> 17.05 – multi-stage build approach in a single </a:t>
            </a:r>
            <a:r>
              <a:rPr lang="en-US" sz="700" dirty="0" err="1" smtClean="0"/>
              <a:t>Dockerfile</a:t>
            </a:r>
            <a:endParaRPr lang="en-US" sz="700" dirty="0" smtClean="0"/>
          </a:p>
          <a:p>
            <a:endParaRPr lang="en-US" sz="700" dirty="0"/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# Build Stage</a:t>
            </a:r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/aspnetcore-build:2.0.0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tasks-build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/build</a:t>
            </a: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WORKDIR /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build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COPY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MyCo.Tasks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./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clean</a:t>
            </a: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restore</a:t>
            </a: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publish -c Release -o out</a:t>
            </a:r>
          </a:p>
          <a:p>
            <a:pPr marL="400050" lvl="1" indent="0">
              <a:buNone/>
            </a:pP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# Run Stage</a:t>
            </a:r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/aspnetcore:2.0.0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/service</a:t>
            </a: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WORKDIR /service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COPY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--from=tasks-build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/build/out .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EXPOSE 80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ENTRYPOINT ["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", "MyCo.Tasks.dll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/>
              <a:t>References</a:t>
            </a:r>
          </a:p>
          <a:p>
            <a:pPr lvl="1"/>
            <a:r>
              <a:rPr lang="en-US" sz="800" dirty="0">
                <a:hlinkClick r:id="rId2"/>
              </a:rPr>
              <a:t>https://docs.docker.com/engine/userguide/eng-image/multistage-build</a:t>
            </a:r>
            <a:r>
              <a:rPr lang="en-US" sz="800" dirty="0" smtClean="0">
                <a:hlinkClick r:id="rId2"/>
              </a:rPr>
              <a:t>/</a:t>
            </a:r>
            <a:endParaRPr lang="en-US" sz="800" dirty="0" smtClean="0"/>
          </a:p>
          <a:p>
            <a:pPr lvl="1"/>
            <a:r>
              <a:rPr lang="en-US" sz="800" dirty="0">
                <a:hlinkClick r:id="rId3"/>
              </a:rPr>
              <a:t>https://blog.alexellis.io/mutli-stage-docker-builds</a:t>
            </a:r>
            <a:r>
              <a:rPr lang="en-US" sz="800" dirty="0" smtClean="0">
                <a:hlinkClick r:id="rId3"/>
              </a:rPr>
              <a:t>/</a:t>
            </a:r>
            <a:endParaRPr lang="en-US" sz="800" dirty="0" smtClean="0"/>
          </a:p>
          <a:p>
            <a:pPr lvl="1"/>
            <a:endParaRPr lang="en-US" sz="800" dirty="0" smtClean="0"/>
          </a:p>
          <a:p>
            <a:pPr lvl="1"/>
            <a:endParaRPr lang="en-US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Builds with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Build and run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build –t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-it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–p:9871:80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api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285750"/>
            <a:endParaRPr lang="en-US" sz="1400" dirty="0" smtClean="0">
              <a:cs typeface="Courier New" pitchFamily="49" charset="0"/>
            </a:endParaRPr>
          </a:p>
          <a:p>
            <a:pPr marL="285750"/>
            <a:r>
              <a:rPr lang="en-US" sz="1400" dirty="0" smtClean="0">
                <a:cs typeface="Courier New" pitchFamily="49" charset="0"/>
              </a:rPr>
              <a:t>Browse </a:t>
            </a:r>
            <a:r>
              <a:rPr lang="en-US" sz="1400" dirty="0">
                <a:cs typeface="Courier New" pitchFamily="49" charset="0"/>
              </a:rPr>
              <a:t>to </a:t>
            </a:r>
            <a:r>
              <a:rPr lang="en-US" sz="1400" dirty="0">
                <a:cs typeface="Courier New" pitchFamily="49" charset="0"/>
                <a:hlinkClick r:id="rId2"/>
              </a:rPr>
              <a:t>http://</a:t>
            </a:r>
            <a:r>
              <a:rPr lang="en-US" sz="1400" dirty="0" smtClean="0">
                <a:cs typeface="Courier New" pitchFamily="49" charset="0"/>
                <a:hlinkClick r:id="rId2"/>
              </a:rPr>
              <a:t>localhost:9871/api/tasks</a:t>
            </a:r>
            <a:endParaRPr lang="en-US" sz="1400" dirty="0" smtClean="0">
              <a:cs typeface="Courier New" pitchFamily="49" charset="0"/>
            </a:endParaRPr>
          </a:p>
          <a:p>
            <a:pPr marL="285750"/>
            <a:r>
              <a:rPr lang="en-US" sz="1400" dirty="0" smtClean="0">
                <a:cs typeface="Courier New" pitchFamily="49" charset="0"/>
              </a:rPr>
              <a:t>Kill the container</a:t>
            </a:r>
            <a:endParaRPr lang="en-US" sz="14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Switch to Windows Containers</a:t>
            </a:r>
            <a:endParaRPr lang="en-US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:\wrk\lib_resources\Logos\logo_windows_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39" y="3878617"/>
            <a:ext cx="874821" cy="8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9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Build and run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build –t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-it --name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–p:9871:80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api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285750"/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>
                <a:cs typeface="Courier New" pitchFamily="49" charset="0"/>
              </a:rPr>
              <a:t>Find out the container IP – due to the Windows </a:t>
            </a:r>
            <a:r>
              <a:rPr lang="en-US" sz="1400" dirty="0" smtClean="0">
                <a:cs typeface="Courier New" pitchFamily="49" charset="0"/>
              </a:rPr>
              <a:t>networking NAT limitation</a:t>
            </a:r>
            <a:endParaRPr lang="en-US" sz="14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inspect tasks</a:t>
            </a:r>
          </a:p>
          <a:p>
            <a:pPr marL="0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>
                <a:cs typeface="Courier New" pitchFamily="49" charset="0"/>
              </a:rPr>
              <a:t>Browse to http://&lt;ip address&gt;:</a:t>
            </a:r>
            <a:r>
              <a:rPr lang="en-US" sz="1400" dirty="0" smtClean="0">
                <a:cs typeface="Courier New" pitchFamily="49" charset="0"/>
              </a:rPr>
              <a:t>80/</a:t>
            </a:r>
            <a:r>
              <a:rPr lang="en-US" sz="1400" dirty="0" err="1" smtClean="0">
                <a:cs typeface="Courier New" pitchFamily="49" charset="0"/>
              </a:rPr>
              <a:t>api</a:t>
            </a:r>
            <a:r>
              <a:rPr lang="en-US" sz="1400" dirty="0" smtClean="0">
                <a:cs typeface="Courier New" pitchFamily="49" charset="0"/>
              </a:rPr>
              <a:t>/tasks</a:t>
            </a:r>
          </a:p>
          <a:p>
            <a:pPr marL="285750"/>
            <a:r>
              <a:rPr lang="en-US" sz="1400" dirty="0" smtClean="0">
                <a:cs typeface="Courier New" pitchFamily="49" charset="0"/>
              </a:rPr>
              <a:t>Kill the container</a:t>
            </a:r>
          </a:p>
          <a:p>
            <a:pPr marL="0" indent="0">
              <a:buNone/>
            </a:pPr>
            <a:endParaRPr lang="en-US" sz="14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4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Linux can NAT through the loopback interface 127.0.0.1 / </a:t>
            </a:r>
            <a:r>
              <a:rPr lang="en-US" dirty="0" err="1" smtClean="0"/>
              <a:t>localhost</a:t>
            </a:r>
            <a:endParaRPr lang="en-US" dirty="0" smtClean="0"/>
          </a:p>
          <a:p>
            <a:r>
              <a:rPr lang="en-US" dirty="0" smtClean="0"/>
              <a:t>Windows cannot (yet)</a:t>
            </a:r>
          </a:p>
          <a:p>
            <a:pPr lvl="1"/>
            <a:r>
              <a:rPr lang="en-US" dirty="0">
                <a:hlinkClick r:id="rId2"/>
              </a:rPr>
              <a:t>https://blog.sixeyed.com/published-ports-on-windows-containers-dont-do-loopback/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https://blogs.technet.microsoft.com/virtualization/2016/05/25/windows-nat-winnat-capabilities-and-limitations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Port forwards DO work from outside – i.e. limitation only applies locally</a:t>
            </a:r>
          </a:p>
          <a:p>
            <a:r>
              <a:rPr lang="en-US" dirty="0" smtClean="0"/>
              <a:t>Already fixed and in preview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://blogs.technet.microsoft.com/networking/2017/11/06/available-to-windows-10-insiders-today-access-to-published-container-ports-via-localhost127-0-0-1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NAT 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16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-compose</a:t>
            </a:r>
          </a:p>
          <a:p>
            <a:pPr lvl="1"/>
            <a:r>
              <a:rPr lang="en-US" sz="1400" dirty="0" smtClean="0"/>
              <a:t>Create multi-container stacks</a:t>
            </a:r>
          </a:p>
          <a:p>
            <a:pPr lvl="1"/>
            <a:r>
              <a:rPr lang="en-US" sz="1400" dirty="0" smtClean="0"/>
              <a:t>Define stack in a single YAML file</a:t>
            </a:r>
          </a:p>
          <a:p>
            <a:pPr lvl="1"/>
            <a:r>
              <a:rPr lang="en-US" sz="1400" dirty="0" smtClean="0"/>
              <a:t>Single command to launch all containers in the stack</a:t>
            </a:r>
          </a:p>
          <a:p>
            <a:pPr lvl="1"/>
            <a:endParaRPr lang="en-US" sz="1400" dirty="0"/>
          </a:p>
          <a:p>
            <a:pPr marL="857250" lvl="2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–f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mystack.yml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578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09" y="771549"/>
            <a:ext cx="2530979" cy="4155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0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Brendon Matheson</a:t>
            </a:r>
          </a:p>
          <a:p>
            <a:r>
              <a:rPr lang="th-TH" dirty="0"/>
              <a:t>ชื่อ</a:t>
            </a:r>
            <a:r>
              <a:rPr lang="th-TH" dirty="0" smtClean="0"/>
              <a:t>เล่น</a:t>
            </a:r>
            <a:r>
              <a:rPr lang="en-US" dirty="0" smtClean="0"/>
              <a:t> </a:t>
            </a:r>
            <a:r>
              <a:rPr lang="th-TH" dirty="0" smtClean="0"/>
              <a:t>เบรน</a:t>
            </a:r>
            <a:endParaRPr lang="en-US" dirty="0" smtClean="0"/>
          </a:p>
          <a:p>
            <a:r>
              <a:rPr lang="en-US" dirty="0" smtClean="0"/>
              <a:t>Australian - 11yr Bangkok Resident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 Working On</a:t>
            </a:r>
          </a:p>
          <a:p>
            <a:r>
              <a:rPr lang="en-US" dirty="0" smtClean="0"/>
              <a:t>Healthcare (Architect at Orion Health)</a:t>
            </a:r>
          </a:p>
          <a:p>
            <a:r>
              <a:rPr lang="en-US" dirty="0" smtClean="0"/>
              <a:t>Cloud / Multi-Tenant / </a:t>
            </a:r>
            <a:r>
              <a:rPr lang="en-US" dirty="0" err="1" smtClean="0"/>
              <a:t>SaaS</a:t>
            </a:r>
            <a:endParaRPr lang="en-US" dirty="0" smtClean="0"/>
          </a:p>
          <a:p>
            <a:r>
              <a:rPr lang="en-US" dirty="0" smtClean="0"/>
              <a:t>Functions-as-a-Service (</a:t>
            </a:r>
            <a:r>
              <a:rPr lang="en-US" dirty="0" err="1" smtClean="0"/>
              <a:t>FaaS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Your Presenter</a:t>
            </a:r>
            <a:endParaRPr lang="en-US" dirty="0"/>
          </a:p>
        </p:txBody>
      </p:sp>
      <p:pic>
        <p:nvPicPr>
          <p:cNvPr id="5" name="Picture 2" descr="C:\Users\brendonm\Desktop\IMG_0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92" y="2427734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4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77" y="3857650"/>
            <a:ext cx="761144" cy="916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Switch to Linux Containers</a:t>
            </a:r>
            <a:endParaRPr lang="en-US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Initial </a:t>
            </a:r>
            <a:r>
              <a:rPr lang="en-US" sz="1400" dirty="0" err="1" smtClean="0"/>
              <a:t>docker-compose.yml</a:t>
            </a:r>
            <a:endParaRPr lang="en-US" sz="1400" dirty="0" smtClean="0"/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40005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Run and examine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up</a:t>
            </a:r>
          </a:p>
          <a:p>
            <a:endParaRPr lang="en-US" sz="1400" dirty="0" smtClean="0"/>
          </a:p>
          <a:p>
            <a:r>
              <a:rPr lang="en-US" sz="1400" dirty="0" smtClean="0"/>
              <a:t>Destroy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down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9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Map port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9871:80“</a:t>
            </a:r>
          </a:p>
          <a:p>
            <a:endParaRPr lang="en-US" sz="1400" dirty="0" smtClean="0"/>
          </a:p>
          <a:p>
            <a:r>
              <a:rPr lang="en-US" sz="1400" dirty="0" smtClean="0"/>
              <a:t>Run again and browse </a:t>
            </a:r>
            <a:r>
              <a:rPr lang="en-US" sz="1400" dirty="0" smtClean="0">
                <a:hlinkClick r:id="rId2"/>
              </a:rPr>
              <a:t>http://localhost:9870/api/tasks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7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Build out three API worker nodes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api1: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- "9871:80"</a:t>
            </a: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api2: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- "9872:80"</a:t>
            </a: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api3: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- "9873:80"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00" dirty="0" smtClean="0"/>
              <a:t>Explicitly label the images built by </a:t>
            </a:r>
            <a:r>
              <a:rPr lang="en-US" sz="900" dirty="0" err="1" smtClean="0"/>
              <a:t>docker</a:t>
            </a:r>
            <a:r>
              <a:rPr lang="en-US" sz="900" dirty="0" smtClean="0"/>
              <a:t>-compose:</a:t>
            </a:r>
          </a:p>
          <a:p>
            <a:endParaRPr lang="en-US" sz="900" dirty="0" smtClean="0"/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400050" lvl="1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api1:</a:t>
            </a:r>
          </a:p>
          <a:p>
            <a:pPr marL="400050" lvl="1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api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- "9871:80"</a:t>
            </a:r>
          </a:p>
          <a:p>
            <a:pPr marL="400050" lvl="1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api2:</a:t>
            </a:r>
          </a:p>
          <a:p>
            <a:pPr marL="400050" lvl="1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api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- "9872:80"</a:t>
            </a:r>
          </a:p>
          <a:p>
            <a:pPr marL="400050" lvl="1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api3:</a:t>
            </a:r>
          </a:p>
          <a:p>
            <a:pPr marL="400050" lvl="1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api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- "9873:80"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27973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Browse to</a:t>
            </a:r>
          </a:p>
          <a:p>
            <a:pPr lvl="1"/>
            <a:r>
              <a:rPr lang="en-US" sz="1400" dirty="0" smtClean="0">
                <a:hlinkClick r:id="rId2"/>
              </a:rPr>
              <a:t>http://localhost:9871/api/tasks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3"/>
              </a:rPr>
              <a:t>http://localhost:9872/api/tasks</a:t>
            </a:r>
            <a:endParaRPr lang="en-US" sz="1400" dirty="0" smtClean="0"/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localhost:9873/api/tasks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400" dirty="0" smtClean="0"/>
              <a:t>Stop the stack</a:t>
            </a:r>
          </a:p>
          <a:p>
            <a:endParaRPr lang="en-US" sz="1400" dirty="0" smtClean="0"/>
          </a:p>
          <a:p>
            <a:pPr marL="800100" lvl="2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–f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docker-compose.lin.yml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down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17728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Add </a:t>
            </a:r>
            <a:r>
              <a:rPr lang="en-US" sz="1400" dirty="0" err="1" smtClean="0"/>
              <a:t>haproxy</a:t>
            </a:r>
            <a:r>
              <a:rPr lang="en-US" sz="1400" dirty="0" smtClean="0"/>
              <a:t> service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image: library/haproxy:1.7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volumes: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"9880:80"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"9881:70"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links: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api1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api2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api3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Declare the volume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volumes: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external: true</a:t>
            </a:r>
          </a:p>
          <a:p>
            <a:endParaRPr lang="en-US" sz="1400" dirty="0" smtClean="0"/>
          </a:p>
          <a:p>
            <a:r>
              <a:rPr lang="en-US" sz="1400" dirty="0" smtClean="0"/>
              <a:t>Launch – observe volume error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up</a:t>
            </a:r>
          </a:p>
          <a:p>
            <a:pPr marL="40005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ERROR: Volume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declared as external, but could not be found. Please create the volume manually using `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volume create --name=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` and try again.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3547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Create the volume to hold the </a:t>
            </a:r>
            <a:r>
              <a:rPr lang="en-US" sz="1400" dirty="0" err="1" smtClean="0"/>
              <a:t>haproxy</a:t>
            </a:r>
            <a:r>
              <a:rPr lang="en-US" sz="1400" dirty="0" smtClean="0"/>
              <a:t> configuration: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volume create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haproxy_cfg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Import the </a:t>
            </a:r>
            <a:r>
              <a:rPr lang="en-US" sz="1400" dirty="0" err="1" smtClean="0"/>
              <a:t>haproxy.cfg</a:t>
            </a:r>
            <a:r>
              <a:rPr lang="en-US" sz="1400" dirty="0" smtClean="0"/>
              <a:t> file into the volume via a temporary container: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scripts\haproxy_copy_config.cmd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6261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Run and observe round-robin load balancing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up</a:t>
            </a:r>
          </a:p>
          <a:p>
            <a:pPr marL="285750"/>
            <a:endParaRPr lang="en-US" sz="1400" dirty="0" smtClean="0">
              <a:cs typeface="Mongolian Baiti" pitchFamily="66" charset="0"/>
            </a:endParaRPr>
          </a:p>
          <a:p>
            <a:pPr marL="285750" lvl="1" indent="-342900"/>
            <a:r>
              <a:rPr lang="en-US" sz="1400" dirty="0">
                <a:cs typeface="Courier New" pitchFamily="49" charset="0"/>
              </a:rPr>
              <a:t>Browse to </a:t>
            </a:r>
            <a:r>
              <a:rPr lang="en-US" sz="1400" dirty="0">
                <a:cs typeface="Courier New" pitchFamily="49" charset="0"/>
                <a:hlinkClick r:id="rId2"/>
              </a:rPr>
              <a:t>http://localhost:9880/api/tasks</a:t>
            </a:r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 smtClean="0">
                <a:cs typeface="Mongolian Baiti" pitchFamily="66" charset="0"/>
              </a:rPr>
              <a:t>Each node has its own in-</a:t>
            </a:r>
            <a:r>
              <a:rPr lang="en-US" sz="1400" dirty="0" err="1" smtClean="0">
                <a:cs typeface="Mongolian Baiti" pitchFamily="66" charset="0"/>
              </a:rPr>
              <a:t>mem</a:t>
            </a:r>
            <a:r>
              <a:rPr lang="en-US" sz="1400" dirty="0" smtClean="0">
                <a:cs typeface="Mongolian Baiti" pitchFamily="66" charset="0"/>
              </a:rPr>
              <a:t> data, so each refresh will be different</a:t>
            </a:r>
          </a:p>
          <a:p>
            <a:pPr marL="285750"/>
            <a:r>
              <a:rPr lang="en-US" sz="1400" dirty="0" smtClean="0">
                <a:cs typeface="Mongolian Baiti" pitchFamily="66" charset="0"/>
              </a:rPr>
              <a:t>Drop the worker-node ports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281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031081"/>
            <a:ext cx="5953125" cy="3448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Know </a:t>
            </a:r>
            <a:r>
              <a:rPr lang="en-US" dirty="0" err="1" smtClean="0"/>
              <a:t>Docker</a:t>
            </a:r>
            <a:r>
              <a:rPr lang="en-US" dirty="0" smtClean="0"/>
              <a:t> 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>
                <a:cs typeface="Mongolian Baiti" pitchFamily="66" charset="0"/>
              </a:rPr>
              <a:t>Create </a:t>
            </a:r>
            <a:r>
              <a:rPr lang="en-US" sz="1000" dirty="0" err="1" smtClean="0">
                <a:cs typeface="Mongolian Baiti" pitchFamily="66" charset="0"/>
              </a:rPr>
              <a:t>docker-compose.lin.dev.yml</a:t>
            </a:r>
            <a:r>
              <a:rPr lang="en-US" sz="1000" dirty="0" smtClean="0">
                <a:cs typeface="Mongolian Baiti" pitchFamily="66" charset="0"/>
              </a:rPr>
              <a:t> to </a:t>
            </a:r>
            <a:r>
              <a:rPr lang="en-US" sz="1000" dirty="0" err="1" smtClean="0">
                <a:cs typeface="Mongolian Baiti" pitchFamily="66" charset="0"/>
              </a:rPr>
              <a:t>mixin</a:t>
            </a:r>
            <a:r>
              <a:rPr lang="en-US" sz="1000" dirty="0" smtClean="0">
                <a:cs typeface="Mongolian Baiti" pitchFamily="66" charset="0"/>
              </a:rPr>
              <a:t> worker-node ports for debugging</a:t>
            </a:r>
          </a:p>
          <a:p>
            <a:pPr marL="285750"/>
            <a:endParaRPr lang="en-US" sz="1000" dirty="0" smtClean="0">
              <a:cs typeface="Mongolian Baiti" pitchFamily="66" charset="0"/>
            </a:endParaRP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285750"/>
            <a:endParaRPr lang="fr-FR" sz="1000" dirty="0">
              <a:cs typeface="Mongolian Baiti" pitchFamily="66" charset="0"/>
            </a:endParaRP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api1: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    - "9871:80"</a:t>
            </a:r>
          </a:p>
          <a:p>
            <a:pPr marL="400050" lvl="1" indent="0">
              <a:buNone/>
            </a:pPr>
            <a:endParaRPr lang="fr-FR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api2: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    - "9872:80"</a:t>
            </a:r>
          </a:p>
          <a:p>
            <a:pPr marL="400050" lvl="1" indent="0">
              <a:buNone/>
            </a:pPr>
            <a:endParaRPr lang="fr-FR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api3: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    -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"9873:80« </a:t>
            </a:r>
          </a:p>
          <a:p>
            <a:pPr marL="400050" lvl="1" indent="0">
              <a:buNone/>
            </a:pPr>
            <a:endParaRPr lang="fr-FR" sz="1000" dirty="0">
              <a:latin typeface="Courier New" pitchFamily="49" charset="0"/>
              <a:cs typeface="Courier New" pitchFamily="49" charset="0"/>
            </a:endParaRPr>
          </a:p>
          <a:p>
            <a:pPr marL="171450" indent="-171450"/>
            <a:r>
              <a:rPr lang="fr-FR" sz="1000" dirty="0" err="1" smtClean="0">
                <a:cs typeface="Courier New" pitchFamily="49" charset="0"/>
              </a:rPr>
              <a:t>Launch</a:t>
            </a:r>
            <a:r>
              <a:rPr lang="fr-FR" sz="1000" dirty="0" smtClean="0">
                <a:cs typeface="Courier New" pitchFamily="49" charset="0"/>
              </a:rPr>
              <a:t> </a:t>
            </a:r>
            <a:r>
              <a:rPr lang="fr-FR" sz="1000" dirty="0" err="1" smtClean="0">
                <a:cs typeface="Courier New" pitchFamily="49" charset="0"/>
              </a:rPr>
              <a:t>stack</a:t>
            </a:r>
            <a:r>
              <a:rPr lang="fr-FR" sz="1000" dirty="0" smtClean="0">
                <a:cs typeface="Courier New" pitchFamily="49" charset="0"/>
              </a:rPr>
              <a:t> </a:t>
            </a:r>
            <a:r>
              <a:rPr lang="fr-FR" sz="1000" dirty="0" err="1" smtClean="0">
                <a:cs typeface="Courier New" pitchFamily="49" charset="0"/>
              </a:rPr>
              <a:t>with</a:t>
            </a:r>
            <a:r>
              <a:rPr lang="fr-FR" sz="1000" dirty="0" smtClean="0">
                <a:cs typeface="Courier New" pitchFamily="49" charset="0"/>
              </a:rPr>
              <a:t> ports mixed in</a:t>
            </a:r>
          </a:p>
          <a:p>
            <a:pPr marL="400050" lvl="1" indent="0">
              <a:buNone/>
            </a:pPr>
            <a:endParaRPr lang="fr-FR" sz="1000" dirty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docker-compose -f docker-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compose.lin.yml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-f docker-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compose.lin.dev.yml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up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6309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Create a data directory – </a:t>
            </a:r>
            <a:r>
              <a:rPr lang="en-US" sz="1400" dirty="0" err="1" smtClean="0"/>
              <a:t>e.g</a:t>
            </a:r>
            <a:r>
              <a:rPr lang="en-US" sz="1400" dirty="0" smtClean="0"/>
              <a:t> mine is W:\data</a:t>
            </a:r>
          </a:p>
          <a:p>
            <a:r>
              <a:rPr lang="en-US" sz="1400" dirty="0" smtClean="0"/>
              <a:t>Launch a SQL Server 2017 instance – in </a:t>
            </a:r>
            <a:r>
              <a:rPr lang="en-US" sz="1400" dirty="0" err="1" smtClean="0"/>
              <a:t>Docker</a:t>
            </a:r>
            <a:r>
              <a:rPr lang="en-US" sz="1400" dirty="0" smtClean="0"/>
              <a:t>!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run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-e "ACCEPT_EULA=Y"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-e "MSSQL_SA_PASSWORD=p@ssw0rz!@#"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-p 1401:1433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-v W:\data:/var/opt/mssql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--name sql1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-d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/mssql-server-linux:2017-GA</a:t>
            </a:r>
          </a:p>
          <a:p>
            <a:endParaRPr lang="en-US" sz="1400" dirty="0" smtClean="0"/>
          </a:p>
          <a:p>
            <a:r>
              <a:rPr lang="en-US" sz="1400" dirty="0" smtClean="0"/>
              <a:t>Shortcut scripts\start_sql_linux.cmd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34195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Edit the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to connect to a database</a:t>
            </a:r>
          </a:p>
          <a:p>
            <a:r>
              <a:rPr lang="en-US" sz="1400" dirty="0" smtClean="0"/>
              <a:t>Create the database on a temporary SQL Server instance</a:t>
            </a:r>
          </a:p>
          <a:p>
            <a:pPr lvl="1"/>
            <a:r>
              <a:rPr lang="en-US" sz="1400" dirty="0" smtClean="0"/>
              <a:t>Create a volume for the data files</a:t>
            </a:r>
          </a:p>
          <a:p>
            <a:pPr lvl="1"/>
            <a:endParaRPr lang="en-US" sz="1400" dirty="0" smtClean="0"/>
          </a:p>
          <a:p>
            <a:pPr marL="914400" lvl="2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volume create tasks-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400" dirty="0" smtClean="0"/>
          </a:p>
          <a:p>
            <a:pPr lvl="1"/>
            <a:r>
              <a:rPr lang="en-US" sz="1400" dirty="0" smtClean="0"/>
              <a:t>Review and run the script:</a:t>
            </a:r>
          </a:p>
          <a:p>
            <a:pPr lvl="1"/>
            <a:endParaRPr lang="en-US" sz="1400" dirty="0"/>
          </a:p>
          <a:p>
            <a:pPr marL="857250" lvl="2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scripts\start_sql_linux.cmd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Connect via SSMS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SQL Server 2017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7854"/>
            <a:ext cx="2320181" cy="147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7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400" dirty="0" smtClean="0"/>
              <a:t>Create a new database with the script at </a:t>
            </a:r>
            <a:r>
              <a:rPr lang="en-US" sz="1400" dirty="0"/>
              <a:t>Database\</a:t>
            </a:r>
            <a:r>
              <a:rPr lang="en-US" sz="1400" dirty="0" err="1"/>
              <a:t>tasks_database.sql</a:t>
            </a:r>
            <a:endParaRPr lang="en-US" sz="1400" dirty="0"/>
          </a:p>
          <a:p>
            <a:pPr lvl="1"/>
            <a:r>
              <a:rPr lang="en-US" sz="1400" dirty="0" smtClean="0"/>
              <a:t>Terminate SQL Server</a:t>
            </a:r>
          </a:p>
          <a:p>
            <a:pPr lvl="1"/>
            <a:endParaRPr lang="en-US" sz="1400" dirty="0"/>
          </a:p>
          <a:p>
            <a:pPr marL="857250" lvl="2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stop sql1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39561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Add a new “</a:t>
            </a:r>
            <a:r>
              <a:rPr lang="en-US" sz="1400" dirty="0" err="1" smtClean="0"/>
              <a:t>db</a:t>
            </a:r>
            <a:r>
              <a:rPr lang="en-US" sz="1400" dirty="0" smtClean="0"/>
              <a:t>” service to </a:t>
            </a:r>
            <a:r>
              <a:rPr lang="en-US" sz="1400" dirty="0" err="1" smtClean="0"/>
              <a:t>docker-compose.lin.yml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image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/mssql-server-linux:2017-GA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environment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ACCEPT_EULA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"Y"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MSSQL_SA_PASSWORD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"p@ssw0rz!@#"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volumes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tasks-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/opt/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mssql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expose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"1433"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ports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1402:1433"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40859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Declare the external volume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volumes: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external: true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tasks-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external: true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42233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Launch the system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-f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docker-compose.lin.yml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up</a:t>
            </a: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cs typeface="Courier New" pitchFamily="49" charset="0"/>
              </a:rPr>
              <a:t>Browse to </a:t>
            </a:r>
            <a:r>
              <a:rPr lang="en-US" sz="1400" dirty="0" smtClean="0">
                <a:cs typeface="Courier New" pitchFamily="49" charset="0"/>
                <a:hlinkClick r:id="rId2"/>
              </a:rPr>
              <a:t>http://localhost:9880/api/tasks</a:t>
            </a: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System in One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82" y="1779663"/>
            <a:ext cx="5593902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2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nanoserver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2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Multi-container solution with </a:t>
            </a:r>
            <a:r>
              <a:rPr lang="en-US" dirty="0" err="1" smtClean="0"/>
              <a:t>docker</a:t>
            </a:r>
            <a:r>
              <a:rPr lang="en-US" dirty="0" smtClean="0"/>
              <a:t>-compose (</a:t>
            </a:r>
            <a:r>
              <a:rPr lang="en-US" dirty="0" err="1" smtClean="0"/>
              <a:t>nanoserver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3" y="915988"/>
            <a:ext cx="1398434" cy="3678237"/>
          </a:xfrm>
        </p:spPr>
      </p:pic>
    </p:spTree>
    <p:extLst>
      <p:ext uri="{BB962C8B-B14F-4D97-AF65-F5344CB8AC3E}">
        <p14:creationId xmlns:p14="http://schemas.microsoft.com/office/powerpoint/2010/main" val="34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Switch to Windows Containers</a:t>
            </a:r>
            <a:endParaRPr lang="en-US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:\wrk\lib_resources\Logos\logo_windows_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39" y="3878617"/>
            <a:ext cx="874821" cy="8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Basics</a:t>
            </a:r>
          </a:p>
          <a:p>
            <a:pPr lvl="1"/>
            <a:r>
              <a:rPr lang="en-US" sz="1200" dirty="0" smtClean="0"/>
              <a:t>What is </a:t>
            </a:r>
            <a:r>
              <a:rPr lang="en-US" sz="1200" dirty="0" err="1" smtClean="0"/>
              <a:t>Docker</a:t>
            </a:r>
            <a:r>
              <a:rPr lang="en-US" sz="1200" dirty="0" smtClean="0"/>
              <a:t>?</a:t>
            </a:r>
          </a:p>
          <a:p>
            <a:pPr lvl="1"/>
            <a:r>
              <a:rPr lang="en-US" sz="1200" dirty="0" err="1" smtClean="0"/>
              <a:t>Docker</a:t>
            </a:r>
            <a:r>
              <a:rPr lang="en-US" sz="1200" dirty="0" smtClean="0"/>
              <a:t> Basics</a:t>
            </a:r>
          </a:p>
          <a:p>
            <a:pPr lvl="1"/>
            <a:r>
              <a:rPr lang="en-US" sz="1200" dirty="0" smtClean="0"/>
              <a:t>Serve </a:t>
            </a:r>
            <a:r>
              <a:rPr lang="en-US" sz="1200" dirty="0"/>
              <a:t>static content in IIS (</a:t>
            </a:r>
            <a:r>
              <a:rPr lang="en-US" sz="1200" dirty="0" err="1"/>
              <a:t>nanoserver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Real</a:t>
            </a:r>
          </a:p>
          <a:p>
            <a:pPr lvl="1"/>
            <a:r>
              <a:rPr lang="en-US" sz="1200" dirty="0" err="1" smtClean="0"/>
              <a:t>Dockerize</a:t>
            </a:r>
            <a:r>
              <a:rPr lang="en-US" sz="1200" dirty="0" smtClean="0"/>
              <a:t> a .NET Core </a:t>
            </a:r>
            <a:r>
              <a:rPr lang="en-US" sz="1200" dirty="0" err="1" smtClean="0"/>
              <a:t>WebAPI</a:t>
            </a:r>
            <a:r>
              <a:rPr lang="en-US" sz="1200" dirty="0" smtClean="0"/>
              <a:t> </a:t>
            </a:r>
            <a:r>
              <a:rPr lang="en-US" sz="1200" dirty="0" err="1" smtClean="0"/>
              <a:t>microservice</a:t>
            </a:r>
            <a:r>
              <a:rPr lang="en-US" sz="1200" dirty="0" smtClean="0"/>
              <a:t> (</a:t>
            </a:r>
            <a:r>
              <a:rPr lang="en-US" sz="1200" dirty="0" err="1" smtClean="0"/>
              <a:t>nanoserver</a:t>
            </a:r>
            <a:r>
              <a:rPr lang="en-US" sz="1200" dirty="0" smtClean="0"/>
              <a:t> &amp; </a:t>
            </a:r>
            <a:r>
              <a:rPr lang="en-US" sz="1200" dirty="0" err="1" smtClean="0"/>
              <a:t>linux</a:t>
            </a:r>
            <a:r>
              <a:rPr lang="en-US" sz="1200" dirty="0" smtClean="0"/>
              <a:t>)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Production</a:t>
            </a:r>
            <a:endParaRPr lang="en-US" sz="1200" dirty="0"/>
          </a:p>
          <a:p>
            <a:pPr lvl="1"/>
            <a:r>
              <a:rPr lang="en-US" sz="1200" dirty="0"/>
              <a:t>Multi-container solution with </a:t>
            </a:r>
            <a:r>
              <a:rPr lang="en-US" sz="1200" dirty="0" err="1"/>
              <a:t>docker</a:t>
            </a:r>
            <a:r>
              <a:rPr lang="en-US" sz="1200" dirty="0"/>
              <a:t>-compose (</a:t>
            </a:r>
            <a:r>
              <a:rPr lang="en-US" sz="1200" dirty="0" err="1"/>
              <a:t>linux</a:t>
            </a:r>
            <a:r>
              <a:rPr lang="en-US" sz="1200" dirty="0" smtClean="0"/>
              <a:t>)</a:t>
            </a:r>
            <a:endParaRPr lang="en-US" sz="1200" dirty="0">
              <a:solidFill>
                <a:srgbClr val="FF0000"/>
              </a:solidFill>
            </a:endParaRPr>
          </a:p>
          <a:p>
            <a:pPr lvl="1"/>
            <a:r>
              <a:rPr lang="en-US" sz="1200" dirty="0" smtClean="0"/>
              <a:t>Multi-container solution </a:t>
            </a:r>
            <a:r>
              <a:rPr lang="en-US" sz="1200" dirty="0"/>
              <a:t>with </a:t>
            </a:r>
            <a:r>
              <a:rPr lang="en-US" sz="1200" dirty="0" err="1"/>
              <a:t>docker</a:t>
            </a:r>
            <a:r>
              <a:rPr lang="en-US" sz="1200" dirty="0"/>
              <a:t>-compose (</a:t>
            </a:r>
            <a:r>
              <a:rPr lang="en-US" sz="1200" dirty="0" err="1" smtClean="0"/>
              <a:t>nanoserver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smtClean="0"/>
              <a:t>Scheduling </a:t>
            </a:r>
            <a:r>
              <a:rPr lang="en-US" sz="1200" dirty="0"/>
              <a:t>a cluster with </a:t>
            </a:r>
            <a:r>
              <a:rPr lang="en-US" sz="1200" dirty="0" err="1"/>
              <a:t>Docker</a:t>
            </a:r>
            <a:r>
              <a:rPr lang="en-US" sz="1200" dirty="0"/>
              <a:t> </a:t>
            </a:r>
            <a:r>
              <a:rPr lang="en-US" sz="1200" dirty="0" smtClean="0"/>
              <a:t>Swarm</a:t>
            </a:r>
          </a:p>
          <a:p>
            <a:pPr lvl="1"/>
            <a:endParaRPr lang="en-US" sz="1200" dirty="0"/>
          </a:p>
          <a:p>
            <a:r>
              <a:rPr lang="en-US" sz="1200" dirty="0" smtClean="0"/>
              <a:t>Cloud</a:t>
            </a:r>
            <a:endParaRPr lang="en-US" sz="1200" dirty="0"/>
          </a:p>
          <a:p>
            <a:pPr lvl="1"/>
            <a:r>
              <a:rPr lang="en-US" sz="1200" dirty="0" smtClean="0"/>
              <a:t>Deploying </a:t>
            </a:r>
            <a:r>
              <a:rPr lang="en-US" sz="1200" dirty="0"/>
              <a:t>to AWS </a:t>
            </a:r>
            <a:r>
              <a:rPr lang="en-US" sz="1200" dirty="0" smtClean="0"/>
              <a:t>ECS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Tooling </a:t>
            </a:r>
            <a:r>
              <a:rPr lang="en-US" sz="1200" dirty="0" err="1" smtClean="0"/>
              <a:t>Etc</a:t>
            </a:r>
            <a:endParaRPr lang="en-US" sz="1200" dirty="0" smtClean="0"/>
          </a:p>
          <a:p>
            <a:pPr lvl="1"/>
            <a:r>
              <a:rPr lang="en-US" sz="1200" dirty="0" err="1" smtClean="0"/>
              <a:t>Docker</a:t>
            </a:r>
            <a:r>
              <a:rPr lang="en-US" sz="1200" dirty="0" smtClean="0"/>
              <a:t> Cloud</a:t>
            </a:r>
          </a:p>
          <a:p>
            <a:pPr lvl="1"/>
            <a:r>
              <a:rPr lang="en-US" sz="1200" dirty="0"/>
              <a:t>Continuous </a:t>
            </a:r>
            <a:r>
              <a:rPr lang="en-US" sz="1200" dirty="0" smtClean="0"/>
              <a:t>Integration</a:t>
            </a:r>
          </a:p>
          <a:p>
            <a:pPr lvl="1"/>
            <a:r>
              <a:rPr lang="en-US" sz="1200" dirty="0" err="1" smtClean="0"/>
              <a:t>Kitematic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managed volume</a:t>
            </a:r>
            <a:endParaRPr lang="en-US" dirty="0"/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volume create tasks-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Launch SQL Server 2017 on Windows via helper script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scripts\start_sql_win.cmd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0" indent="0">
              <a:buNone/>
            </a:pP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api: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: .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/api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environment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    ASPNETCORE_ENVIRONMENT: "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Production" 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ports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    - "9871:80"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Single Worker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Database service: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/mssql-server-windows-developer:2017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environment: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ACCEPT_EULA: "Y"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SA_PASSWORD: "p@ssw0rz!@#"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ATTACH_DBS: "[{'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':'Tasks','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dbFiles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':['C:\\\\data\\\\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Tasks.mdf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'C:\\\\data\\\\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Tasks.ldf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']}]"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volumes: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-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tasks-db:C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:\\data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1401:1433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Declare volume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volumes: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tasks-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external: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-compose -f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docker-compose.win.yml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 Stack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3821"/>
            <a:ext cx="597376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1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for Linux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docs.microsoft.com/en-us/sql/linux/sql-server-linux-release-notes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Multi-Container Solution 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Clusters and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scheduler automatically deploys and runs containers according to your specifications</a:t>
            </a:r>
          </a:p>
          <a:p>
            <a:r>
              <a:rPr lang="en-US" dirty="0" smtClean="0"/>
              <a:t>Health-checks and auto-healing</a:t>
            </a:r>
          </a:p>
          <a:p>
            <a:r>
              <a:rPr lang="en-US" dirty="0" smtClean="0"/>
              <a:t>Higher-order conceptual unit based on containers</a:t>
            </a:r>
          </a:p>
          <a:p>
            <a:r>
              <a:rPr lang="en-US" dirty="0" smtClean="0"/>
              <a:t>Many options</a:t>
            </a:r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2"/>
            <a:r>
              <a:rPr lang="en-US" dirty="0" smtClean="0"/>
              <a:t>Rancher</a:t>
            </a:r>
          </a:p>
          <a:p>
            <a:pPr lvl="1"/>
            <a:r>
              <a:rPr lang="en-US" dirty="0" smtClean="0"/>
              <a:t>Swarm</a:t>
            </a:r>
          </a:p>
          <a:p>
            <a:pPr lvl="1"/>
            <a:r>
              <a:rPr lang="en-US" dirty="0" err="1" smtClean="0"/>
              <a:t>Mesos</a:t>
            </a:r>
            <a:endParaRPr lang="en-US" dirty="0" smtClean="0"/>
          </a:p>
          <a:p>
            <a:pPr lvl="1"/>
            <a:r>
              <a:rPr lang="en-US" dirty="0" smtClean="0"/>
              <a:t>DC/OS</a:t>
            </a:r>
          </a:p>
          <a:p>
            <a:pPr lvl="1"/>
            <a:r>
              <a:rPr lang="en-US" dirty="0" smtClean="0"/>
              <a:t>AWS ECS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Clusters and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Scheduling a cluster with </a:t>
            </a:r>
            <a:r>
              <a:rPr lang="en-US" dirty="0" err="1"/>
              <a:t>Docker</a:t>
            </a:r>
            <a:r>
              <a:rPr lang="en-US" dirty="0"/>
              <a:t> Swarm</a:t>
            </a:r>
          </a:p>
        </p:txBody>
      </p:sp>
    </p:spTree>
    <p:extLst>
      <p:ext uri="{BB962C8B-B14F-4D97-AF65-F5344CB8AC3E}">
        <p14:creationId xmlns:p14="http://schemas.microsoft.com/office/powerpoint/2010/main" val="23390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 is a </a:t>
            </a:r>
            <a:r>
              <a:rPr lang="en-US" dirty="0" err="1" smtClean="0"/>
              <a:t>Docker</a:t>
            </a:r>
            <a:r>
              <a:rPr lang="en-US" dirty="0" smtClean="0"/>
              <a:t>-native clustering system that exposes the same API as the standalone 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Health checks</a:t>
            </a:r>
          </a:p>
          <a:p>
            <a:r>
              <a:rPr lang="en-US" dirty="0" smtClean="0"/>
              <a:t>Launch a set number of containers and scale up or down</a:t>
            </a:r>
          </a:p>
          <a:p>
            <a:r>
              <a:rPr lang="en-US" dirty="0" smtClean="0"/>
              <a:t>Rolling updates</a:t>
            </a:r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>
                <a:hlinkClick r:id="rId2"/>
              </a:rPr>
              <a:t>https://docs.docker.com/compose/swarm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a cluster with </a:t>
            </a:r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Multi-Node Swarm – hands-off due to complexity</a:t>
            </a:r>
          </a:p>
          <a:p>
            <a:pPr lvl="1"/>
            <a:r>
              <a:rPr lang="en-US" dirty="0" smtClean="0"/>
              <a:t>Manual – Step-by-Step</a:t>
            </a:r>
          </a:p>
          <a:p>
            <a:pPr lvl="1"/>
            <a:r>
              <a:rPr lang="en-US" dirty="0" smtClean="0"/>
              <a:t>Automated with Compose</a:t>
            </a:r>
          </a:p>
          <a:p>
            <a:r>
              <a:rPr lang="en-US" dirty="0" smtClean="0"/>
              <a:t>Single-Node Swarm – hands-on</a:t>
            </a:r>
          </a:p>
          <a:p>
            <a:r>
              <a:rPr lang="en-US" dirty="0" smtClean="0"/>
              <a:t>Try the multi-node swarm yourself after our workshop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Multi-Node Swarm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1680"/>
            <a:ext cx="8229600" cy="2146852"/>
          </a:xfrm>
        </p:spPr>
      </p:pic>
    </p:spTree>
    <p:extLst>
      <p:ext uri="{BB962C8B-B14F-4D97-AF65-F5344CB8AC3E}">
        <p14:creationId xmlns:p14="http://schemas.microsoft.com/office/powerpoint/2010/main" val="6061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1680"/>
            <a:ext cx="8229600" cy="2146852"/>
          </a:xfrm>
        </p:spPr>
      </p:pic>
    </p:spTree>
    <p:extLst>
      <p:ext uri="{BB962C8B-B14F-4D97-AF65-F5344CB8AC3E}">
        <p14:creationId xmlns:p14="http://schemas.microsoft.com/office/powerpoint/2010/main" val="41905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Create an external </a:t>
            </a:r>
            <a:r>
              <a:rPr lang="en-US" dirty="0" err="1" smtClean="0"/>
              <a:t>vswitch</a:t>
            </a:r>
            <a:r>
              <a:rPr lang="en-US" dirty="0" smtClean="0"/>
              <a:t> in Hyper-V named “External”</a:t>
            </a:r>
          </a:p>
          <a:p>
            <a:r>
              <a:rPr lang="en-US" dirty="0" smtClean="0"/>
              <a:t>Create a cluster using </a:t>
            </a:r>
            <a:r>
              <a:rPr lang="en-US" dirty="0" err="1" smtClean="0"/>
              <a:t>docker</a:t>
            </a:r>
            <a:r>
              <a:rPr lang="en-US" dirty="0" smtClean="0"/>
              <a:t>-machine: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-machine create --driver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hyperv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hyperv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-virtual-switch "External"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manager1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-machine create --driver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hyperv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hyperv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-virtual-switch "External"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worker1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-machine create --driver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hyperv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hyperv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-virtual-switch "External" worker2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Reconfigure manager1 to have 4GB RAM since we’ll run SQL Server on that later</a:t>
            </a:r>
          </a:p>
          <a:p>
            <a:r>
              <a:rPr lang="en-US" dirty="0" smtClean="0"/>
              <a:t>Check machines and note their IP’s: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-machine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Turn these separate nodes into a Swarm cluster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-machine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manager1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swarm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--advertise-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&lt;manager1’s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-machine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worker1/2 # paste the join command from manager1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docker</a:t>
            </a:r>
            <a:r>
              <a:rPr lang="en-US" dirty="0" smtClean="0"/>
              <a:t>-machine to point local </a:t>
            </a:r>
            <a:r>
              <a:rPr lang="en-US" dirty="0" err="1" smtClean="0"/>
              <a:t>Docker</a:t>
            </a:r>
            <a:r>
              <a:rPr lang="en-US" dirty="0" smtClean="0"/>
              <a:t> CLI at manager1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-machine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manager1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Multi-Node Swarm Manual Setup – Build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Build and push the in-</a:t>
            </a:r>
            <a:r>
              <a:rPr lang="en-US" sz="1400" dirty="0" err="1" smtClean="0"/>
              <a:t>mem</a:t>
            </a:r>
            <a:r>
              <a:rPr lang="en-US" sz="1400" dirty="0" smtClean="0"/>
              <a:t> version of </a:t>
            </a:r>
            <a:r>
              <a:rPr lang="en-US" sz="1400" dirty="0" err="1" smtClean="0"/>
              <a:t>api</a:t>
            </a:r>
            <a:r>
              <a:rPr lang="en-US" sz="1400" dirty="0" smtClean="0"/>
              <a:t> for Linux</a:t>
            </a:r>
          </a:p>
          <a:p>
            <a:r>
              <a:rPr lang="en-US" sz="1400" dirty="0" smtClean="0"/>
              <a:t>Launch the </a:t>
            </a:r>
            <a:r>
              <a:rPr lang="en-US" sz="1400" dirty="0" err="1" smtClean="0"/>
              <a:t>api</a:t>
            </a:r>
            <a:r>
              <a:rPr lang="en-US" sz="1400" dirty="0" smtClean="0"/>
              <a:t> service with a  single replica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service create -d --name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-p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9870:80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replicas 1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brendonmatheson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api:lin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Browse the running service</a:t>
            </a:r>
          </a:p>
          <a:p>
            <a:r>
              <a:rPr lang="en-US" sz="1400" dirty="0" smtClean="0"/>
              <a:t>Review networking and ingress routing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service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service inspect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tasks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inspect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container_id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Multi-Node Swarm </a:t>
            </a:r>
            <a:r>
              <a:rPr lang="en-US" dirty="0" smtClean="0"/>
              <a:t>Manual Setup – Trial API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35846"/>
            <a:ext cx="8229600" cy="1158777"/>
          </a:xfrm>
        </p:spPr>
        <p:txBody>
          <a:bodyPr/>
          <a:lstStyle/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://docs.docker.com/engine/swarm/ingress/#</a:t>
            </a:r>
            <a:r>
              <a:rPr lang="en-US" dirty="0" smtClean="0">
                <a:hlinkClick r:id="rId2"/>
              </a:rPr>
              <a:t>publish-a-port-for-a-service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Ingress Routing</a:t>
            </a:r>
            <a:endParaRPr lang="en-US" dirty="0"/>
          </a:p>
        </p:txBody>
      </p:sp>
      <p:pic>
        <p:nvPicPr>
          <p:cNvPr id="2052" name="Picture 4" descr="service ingress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15565"/>
            <a:ext cx="5333603" cy="237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6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Update the service to have 4 replicas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service update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--replicas 4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tasks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scale tasks=4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Review </a:t>
            </a:r>
            <a:r>
              <a:rPr lang="en-US" sz="1400" dirty="0" smtClean="0"/>
              <a:t>again</a:t>
            </a:r>
          </a:p>
          <a:p>
            <a:r>
              <a:rPr lang="en-US" sz="1400" dirty="0"/>
              <a:t>Kill a machine observe Swarm react</a:t>
            </a:r>
          </a:p>
          <a:p>
            <a:r>
              <a:rPr lang="en-US" sz="1400" dirty="0"/>
              <a:t>Restore the machine and force a rebalance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service update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--force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Tear down the service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service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tasks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Multi-Node Swarm </a:t>
            </a:r>
            <a:r>
              <a:rPr lang="en-US" dirty="0" smtClean="0"/>
              <a:t>Manual Setup – Trial API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Create the volume to hold the database files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volume create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tasks-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Launch a temporary SQL Server instance and create the Tasks database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scripts\start_sql_lin.cmd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Connect via SSMS and </a:t>
            </a:r>
            <a:r>
              <a:rPr lang="en-US" sz="1400" dirty="0"/>
              <a:t>use </a:t>
            </a:r>
            <a:r>
              <a:rPr lang="en-US" sz="1400" dirty="0" err="1" smtClean="0"/>
              <a:t>db</a:t>
            </a:r>
            <a:r>
              <a:rPr lang="en-US" sz="1400" dirty="0" smtClean="0"/>
              <a:t>\</a:t>
            </a:r>
            <a:r>
              <a:rPr lang="en-US" sz="1400" dirty="0" err="1" smtClean="0"/>
              <a:t>tasks_database.lin.sql</a:t>
            </a:r>
            <a:r>
              <a:rPr lang="en-US" sz="1400" dirty="0" smtClean="0"/>
              <a:t> to create the database</a:t>
            </a:r>
          </a:p>
          <a:p>
            <a:r>
              <a:rPr lang="en-US" sz="1400" dirty="0" smtClean="0"/>
              <a:t>Throw away the temporary SQL Server instance: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stop sql1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Multi-Node Swarm </a:t>
            </a:r>
            <a:r>
              <a:rPr lang="en-US" dirty="0" smtClean="0"/>
              <a:t>Manual Setup – Create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50" dirty="0"/>
              <a:t>Create a network for API to talk to database</a:t>
            </a:r>
          </a:p>
          <a:p>
            <a:endParaRPr lang="en-US" sz="1050" dirty="0"/>
          </a:p>
          <a:p>
            <a:pPr marL="400050" lvl="1" indent="0">
              <a:buNone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network create --driver overlay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tasksbackend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 smtClean="0"/>
          </a:p>
          <a:p>
            <a:r>
              <a:rPr lang="en-US" sz="1050" dirty="0" smtClean="0"/>
              <a:t>Launch database service on Swarm connected only to backend network</a:t>
            </a:r>
          </a:p>
          <a:p>
            <a:endParaRPr lang="en-US" sz="1050" dirty="0" smtClean="0"/>
          </a:p>
          <a:p>
            <a:pPr marL="400050" lvl="1" indent="0">
              <a:buNone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service create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e "ACCEPT_EULA=Y"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e "MSSQL_SA_PASSWORD=p@ssw0rz@#"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tasksbackend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mount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volume,source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=tasks-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db,destination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/opt/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mssql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replicas 1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constraint "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node.role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manager" \</a:t>
            </a:r>
          </a:p>
          <a:p>
            <a:pPr marL="400050" lvl="1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/mssql-server-linux:2017-GA</a:t>
            </a:r>
          </a:p>
          <a:p>
            <a:pPr marL="171450" indent="-171450"/>
            <a:endParaRPr lang="en-US" sz="1050" dirty="0" smtClean="0">
              <a:cs typeface="Courier New" pitchFamily="49" charset="0"/>
            </a:endParaRPr>
          </a:p>
          <a:p>
            <a:pPr marL="171450" indent="-171450"/>
            <a:r>
              <a:rPr lang="en-US" sz="1050" dirty="0" smtClean="0">
                <a:cs typeface="Courier New" pitchFamily="49" charset="0"/>
              </a:rPr>
              <a:t>References:</a:t>
            </a:r>
          </a:p>
          <a:p>
            <a:pPr marL="571500" lvl="1" indent="-171450"/>
            <a:r>
              <a:rPr lang="en-US" sz="1050" dirty="0" smtClean="0">
                <a:cs typeface="Courier New" pitchFamily="49" charset="0"/>
                <a:hlinkClick r:id="rId2"/>
              </a:rPr>
              <a:t>https</a:t>
            </a:r>
            <a:r>
              <a:rPr lang="en-US" sz="1050" dirty="0">
                <a:cs typeface="Courier New" pitchFamily="49" charset="0"/>
                <a:hlinkClick r:id="rId2"/>
              </a:rPr>
              <a:t>://docs.docker.com/engine/reference/commandline/service_create/#</a:t>
            </a:r>
            <a:r>
              <a:rPr lang="en-US" sz="1050" dirty="0" smtClean="0">
                <a:cs typeface="Courier New" pitchFamily="49" charset="0"/>
                <a:hlinkClick r:id="rId2"/>
              </a:rPr>
              <a:t>specify-service-constraints-constraint</a:t>
            </a:r>
            <a:endParaRPr lang="en-US" sz="1050" dirty="0" smtClean="0">
              <a:cs typeface="Courier New" pitchFamily="49" charset="0"/>
            </a:endParaRPr>
          </a:p>
          <a:p>
            <a:pPr marL="171450" indent="-171450"/>
            <a:endParaRPr lang="en-US" sz="1050" dirty="0" smtClean="0">
              <a:cs typeface="Courier New" pitchFamily="49" charset="0"/>
            </a:endParaRPr>
          </a:p>
          <a:p>
            <a:pPr marL="171450" indent="-171450"/>
            <a:endParaRPr lang="en-US" sz="105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Multi-Node Swarm </a:t>
            </a:r>
            <a:r>
              <a:rPr lang="en-US" dirty="0" smtClean="0"/>
              <a:t>Manual Setup – DB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Build and push the </a:t>
            </a:r>
            <a:r>
              <a:rPr lang="en-US" sz="1400" dirty="0" smtClean="0"/>
              <a:t>database version </a:t>
            </a:r>
            <a:r>
              <a:rPr lang="en-US" sz="1400" dirty="0"/>
              <a:t>of </a:t>
            </a:r>
            <a:r>
              <a:rPr lang="en-US" sz="1400" dirty="0" err="1" smtClean="0"/>
              <a:t>api</a:t>
            </a:r>
            <a:r>
              <a:rPr lang="en-US" sz="1400" dirty="0" smtClean="0"/>
              <a:t> </a:t>
            </a:r>
            <a:r>
              <a:rPr lang="en-US" sz="1400" dirty="0"/>
              <a:t>for Linux</a:t>
            </a:r>
          </a:p>
          <a:p>
            <a:r>
              <a:rPr lang="en-US" sz="1400" dirty="0"/>
              <a:t>Launch the </a:t>
            </a:r>
            <a:r>
              <a:rPr lang="en-US" sz="1400" dirty="0" err="1" smtClean="0"/>
              <a:t>api</a:t>
            </a:r>
            <a:r>
              <a:rPr lang="en-US" sz="1400" dirty="0" smtClean="0"/>
              <a:t> </a:t>
            </a:r>
            <a:r>
              <a:rPr lang="en-US" sz="1400" dirty="0"/>
              <a:t>service with </a:t>
            </a:r>
            <a:r>
              <a:rPr lang="en-US" sz="1400" dirty="0" smtClean="0"/>
              <a:t>four replicas and connected to the backend network</a:t>
            </a:r>
            <a:endParaRPr lang="en-US" sz="1400" dirty="0"/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service create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 9870:80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tasksbackend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replicas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brendonmatheson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api:lin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/>
          </a:p>
          <a:p>
            <a:r>
              <a:rPr lang="en-US" sz="1400" dirty="0"/>
              <a:t>Browse the running service</a:t>
            </a:r>
          </a:p>
          <a:p>
            <a:r>
              <a:rPr lang="en-US" sz="1400" dirty="0"/>
              <a:t>Review networking and </a:t>
            </a:r>
            <a:r>
              <a:rPr lang="en-US" sz="1400" dirty="0" smtClean="0"/>
              <a:t>routing again</a:t>
            </a:r>
            <a:endParaRPr lang="en-US" sz="1400" dirty="0"/>
          </a:p>
          <a:p>
            <a:r>
              <a:rPr lang="en-US" sz="1400" dirty="0" smtClean="0"/>
              <a:t>Shell into one of the API containers to further examine VIP’s and DNS resolution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Multi-Node Swarm </a:t>
            </a:r>
            <a:r>
              <a:rPr lang="en-US" dirty="0" smtClean="0"/>
              <a:t>Manual Setup – API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Packaging, deployment and execution tool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Problems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Environmental differences</a:t>
            </a:r>
          </a:p>
          <a:p>
            <a:r>
              <a:rPr lang="en-US" sz="1400" dirty="0" smtClean="0"/>
              <a:t>Complex deployment processes</a:t>
            </a:r>
          </a:p>
          <a:p>
            <a:r>
              <a:rPr lang="en-US" sz="1400" dirty="0" smtClean="0"/>
              <a:t>Conflicting dependencies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Solution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Process isolation</a:t>
            </a:r>
          </a:p>
          <a:p>
            <a:r>
              <a:rPr lang="en-US" sz="1400" dirty="0"/>
              <a:t>Bundle app and dependencies into containers</a:t>
            </a:r>
          </a:p>
          <a:p>
            <a:r>
              <a:rPr lang="en-US" sz="1400" dirty="0"/>
              <a:t>Consistency and portability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C:\Users\brendonm\Desktop\04-zs-mehran_92-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95" y="1422528"/>
            <a:ext cx="4038485" cy="316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version: '3'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400050" lvl="1" indent="0"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/mssql-server-linux:2017-GA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environment: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ACCEPT_EULA: "Y"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MSSQL_SA_PASSWORD: "p@ssw0rz@#"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volumes: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- tasks-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/opt/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mssql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networks: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-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tasksbackend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deploy: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replicas: 1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placement: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constraints: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    -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node.role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==manager"</a:t>
            </a:r>
          </a:p>
          <a:p>
            <a:pPr marL="400050" lvl="1" indent="0"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volumes: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tasks-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external: true</a:t>
            </a:r>
          </a:p>
          <a:p>
            <a:pPr marL="400050" lvl="1" indent="0"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networks: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tasksbackend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driver: 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overlay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Multi-Node Swarm – Automated with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brendonmatheson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api:lin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- "9870:80"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networks: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tasksbackend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deploy: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replicas: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200" dirty="0" smtClean="0"/>
              <a:t>Deploy the stack:</a:t>
            </a:r>
          </a:p>
          <a:p>
            <a:endParaRPr lang="en-US" sz="1200" dirty="0" smtClean="0"/>
          </a:p>
          <a:p>
            <a:pPr marL="400050" lvl="1" indent="0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stack deploy --compose-file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docker-compose.stack.yml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ts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/>
          </a:p>
          <a:p>
            <a:r>
              <a:rPr lang="en-US" sz="1200" dirty="0" smtClean="0"/>
              <a:t>Reference:</a:t>
            </a:r>
          </a:p>
          <a:p>
            <a:pPr lvl="1"/>
            <a:r>
              <a:rPr lang="en-US" sz="1200" dirty="0">
                <a:hlinkClick r:id="rId2"/>
              </a:rPr>
              <a:t>https://docs.docker.com/engine/swarm/stack-deploy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Multi-Node Swarm – Automated with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Single-Node Swarm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77" y="3857650"/>
            <a:ext cx="761144" cy="916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Switch to Linux Containers</a:t>
            </a:r>
            <a:endParaRPr lang="en-US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Create your single-node swarm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swarm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/>
          </a:p>
          <a:p>
            <a:r>
              <a:rPr lang="en-US" sz="1400" dirty="0" smtClean="0"/>
              <a:t>Deploy the stack – identical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to our multi-node exercise!</a:t>
            </a:r>
          </a:p>
          <a:p>
            <a:endParaRPr lang="en-US" sz="1400" dirty="0" smtClean="0"/>
          </a:p>
          <a:p>
            <a:pPr marL="400050" lvl="2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deploy --compose-file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docker-compose.stack.lin.yml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tasks</a:t>
            </a:r>
          </a:p>
          <a:p>
            <a:pPr marL="285750" lvl="1"/>
            <a:endParaRPr lang="en-US" sz="1400" dirty="0" smtClean="0"/>
          </a:p>
          <a:p>
            <a:pPr marL="285750" lvl="1"/>
            <a:r>
              <a:rPr lang="en-US" sz="1400" dirty="0" smtClean="0"/>
              <a:t>Inspect the components of the running stack and make sure you understand them</a:t>
            </a:r>
            <a:endParaRPr lang="en-US" sz="1400" dirty="0"/>
          </a:p>
          <a:p>
            <a:pPr marL="400050" lvl="2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Single-Node Swarm</a:t>
            </a:r>
          </a:p>
        </p:txBody>
      </p:sp>
    </p:spTree>
    <p:extLst>
      <p:ext uri="{BB962C8B-B14F-4D97-AF65-F5344CB8AC3E}">
        <p14:creationId xmlns:p14="http://schemas.microsoft.com/office/powerpoint/2010/main" val="38810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Updates - </a:t>
            </a:r>
            <a:r>
              <a:rPr lang="en-US" dirty="0">
                <a:hlinkClick r:id="rId2"/>
              </a:rPr>
              <a:t>https://docs.docker.com/engine/swarm/swarm-tutorial/rolling-update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Swarm 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to AWS ECS</a:t>
            </a:r>
          </a:p>
        </p:txBody>
      </p:sp>
    </p:spTree>
    <p:extLst>
      <p:ext uri="{BB962C8B-B14F-4D97-AF65-F5344CB8AC3E}">
        <p14:creationId xmlns:p14="http://schemas.microsoft.com/office/powerpoint/2010/main" val="39572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Registry</a:t>
            </a:r>
            <a:r>
              <a:rPr lang="en-US" b="1" dirty="0" smtClean="0"/>
              <a:t> </a:t>
            </a:r>
            <a:r>
              <a:rPr lang="en-US" dirty="0" smtClean="0"/>
              <a:t>- ECR</a:t>
            </a:r>
          </a:p>
          <a:p>
            <a:pPr lvl="1"/>
            <a:r>
              <a:rPr lang="en-US" dirty="0" smtClean="0"/>
              <a:t>Host our images on AWS</a:t>
            </a:r>
          </a:p>
          <a:p>
            <a:pPr lvl="1"/>
            <a:r>
              <a:rPr lang="en-US" dirty="0" smtClean="0"/>
              <a:t>Alternative to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Cluster</a:t>
            </a:r>
          </a:p>
          <a:p>
            <a:pPr lvl="1"/>
            <a:r>
              <a:rPr lang="en-US" dirty="0" smtClean="0"/>
              <a:t>Set of virtual machines for running container workloads</a:t>
            </a:r>
          </a:p>
          <a:p>
            <a:pPr lvl="1"/>
            <a:r>
              <a:rPr lang="en-US" dirty="0" smtClean="0"/>
              <a:t>Launch from wizard – runs </a:t>
            </a:r>
            <a:r>
              <a:rPr lang="en-US" dirty="0" err="1" smtClean="0"/>
              <a:t>CloudFormation</a:t>
            </a:r>
            <a:r>
              <a:rPr lang="en-US" dirty="0" smtClean="0"/>
              <a:t> template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Task</a:t>
            </a:r>
          </a:p>
          <a:p>
            <a:pPr lvl="1"/>
            <a:r>
              <a:rPr lang="en-US" dirty="0" smtClean="0"/>
              <a:t>Image plus execution meta-data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Service</a:t>
            </a:r>
          </a:p>
          <a:p>
            <a:pPr lvl="1"/>
            <a:r>
              <a:rPr lang="en-US" dirty="0" smtClean="0"/>
              <a:t>Clustered set of instances of a Task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to AWS 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 descr="http://docs.aws.amazon.com/AmazonECS/latest/developerguide/images/overvie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03" y="915988"/>
            <a:ext cx="3275794" cy="36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Tooling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155926"/>
            <a:ext cx="8229600" cy="438697"/>
          </a:xfrm>
        </p:spPr>
        <p:txBody>
          <a:bodyPr>
            <a:norm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://www.datadoghq.com/docker-adoption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pic>
        <p:nvPicPr>
          <p:cNvPr id="1026" name="Picture 2" descr="https://datadog-prod.imgix.net/img/docker-2017-1_v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40030"/>
            <a:ext cx="5070633" cy="314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56" y="915988"/>
            <a:ext cx="6539088" cy="36782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56" y="915988"/>
            <a:ext cx="6539088" cy="36782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37326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 with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Naive approach</a:t>
            </a:r>
          </a:p>
          <a:p>
            <a:pPr lvl="1"/>
            <a:r>
              <a:rPr lang="sv-SE" dirty="0" smtClean="0"/>
              <a:t>Add a docker build to the end of your build configuration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Better approach</a:t>
            </a:r>
          </a:p>
          <a:p>
            <a:pPr lvl="1"/>
            <a:r>
              <a:rPr lang="sv-SE" dirty="0"/>
              <a:t>Use multi-stage </a:t>
            </a:r>
            <a:r>
              <a:rPr lang="sv-SE" dirty="0" smtClean="0"/>
              <a:t>Builds for your whole build process</a:t>
            </a:r>
          </a:p>
          <a:p>
            <a:pPr lvl="1"/>
            <a:r>
              <a:rPr lang="sv-SE" dirty="0" smtClean="0"/>
              <a:t>CI just runs docker build and docker push</a:t>
            </a:r>
          </a:p>
          <a:p>
            <a:pPr lvl="1"/>
            <a:r>
              <a:rPr lang="sv-SE" dirty="0" smtClean="0"/>
              <a:t>Repeatable locally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Also</a:t>
            </a:r>
          </a:p>
          <a:p>
            <a:pPr lvl="1"/>
            <a:r>
              <a:rPr lang="sv-SE" dirty="0" smtClean="0"/>
              <a:t>Run build infrastructure on Docker</a:t>
            </a:r>
          </a:p>
          <a:p>
            <a:pPr lvl="1"/>
            <a:r>
              <a:rPr lang="sv-SE" dirty="0" smtClean="0"/>
              <a:t>docker </a:t>
            </a:r>
            <a:r>
              <a:rPr lang="sv-SE" dirty="0"/>
              <a:t>run -v /var/run/docker.sock:/var/run/docker.sock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Integration with </a:t>
            </a:r>
            <a:r>
              <a:rPr lang="en-US" dirty="0" err="1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Kitematic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Kitematic</a:t>
            </a:r>
            <a:endParaRPr lang="en-US" dirty="0"/>
          </a:p>
        </p:txBody>
      </p:sp>
      <p:pic>
        <p:nvPicPr>
          <p:cNvPr id="1026" name="Picture 2" descr="https://cdn.betakit.com/wp-content/uploads/2015/03/Kitematic-Logo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1256"/>
            <a:ext cx="8229600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63838"/>
            <a:ext cx="8229600" cy="1230785"/>
          </a:xfrm>
        </p:spPr>
        <p:txBody>
          <a:bodyPr/>
          <a:lstStyle/>
          <a:p>
            <a:r>
              <a:rPr lang="en-US" dirty="0" smtClean="0"/>
              <a:t>GUI Tool for Mac and Windows</a:t>
            </a:r>
          </a:p>
          <a:p>
            <a:r>
              <a:rPr lang="en-US" dirty="0" smtClean="0"/>
              <a:t>May be useful for simple cases when learning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Kitematic</a:t>
            </a:r>
            <a:endParaRPr lang="en-US" dirty="0"/>
          </a:p>
        </p:txBody>
      </p:sp>
      <p:pic>
        <p:nvPicPr>
          <p:cNvPr id="4" name="Picture 2" descr="https://cdn.betakit.com/wp-content/uploads/2015/03/Kitematic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99" y="843557"/>
            <a:ext cx="5626968" cy="23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Single-Container Use-Cases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CI system</a:t>
            </a:r>
          </a:p>
          <a:p>
            <a:pPr lvl="3"/>
            <a:r>
              <a:rPr lang="en-US" dirty="0">
                <a:hlinkClick r:id="rId2"/>
              </a:rPr>
              <a:t>https://hub.docker.com/r/jetbrains/teamcity-server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3"/>
            <a:r>
              <a:rPr lang="en-US" dirty="0">
                <a:hlinkClick r:id="rId3"/>
              </a:rPr>
              <a:t>https://hub.docker.com/r/jetbrains/teamcity-agent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3"/>
            <a:r>
              <a:rPr lang="en-US" dirty="0">
                <a:hlinkClick r:id="rId4"/>
              </a:rPr>
              <a:t>https://hub.docker.com/_/</a:t>
            </a:r>
            <a:r>
              <a:rPr lang="en-US" dirty="0" smtClean="0">
                <a:hlinkClick r:id="rId4"/>
              </a:rPr>
              <a:t>jenkins/</a:t>
            </a:r>
            <a:endParaRPr lang="en-US" dirty="0" smtClean="0"/>
          </a:p>
          <a:p>
            <a:pPr lvl="2"/>
            <a:r>
              <a:rPr lang="en-US" dirty="0" smtClean="0"/>
              <a:t>VCS – </a:t>
            </a:r>
            <a:r>
              <a:rPr lang="en-US" dirty="0" err="1" smtClean="0"/>
              <a:t>gitlab</a:t>
            </a:r>
            <a:r>
              <a:rPr lang="en-US" dirty="0" smtClean="0"/>
              <a:t>; </a:t>
            </a:r>
            <a:r>
              <a:rPr lang="en-US" dirty="0" err="1" smtClean="0"/>
              <a:t>git+ssh</a:t>
            </a:r>
            <a:endParaRPr lang="en-US" dirty="0" smtClean="0"/>
          </a:p>
          <a:p>
            <a:pPr lvl="3"/>
            <a:r>
              <a:rPr lang="en-US" dirty="0">
                <a:hlinkClick r:id="rId5"/>
              </a:rPr>
              <a:t>https://hub.docker.com/r/gitlab/gitlab-ce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2"/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Upsource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https://hub.docker.com/r/jetbrains/upsource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2"/>
            <a:r>
              <a:rPr lang="en-US" dirty="0" err="1" smtClean="0"/>
              <a:t>SonarQube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https://hub.docker.com/_/sonarqube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2"/>
            <a:r>
              <a:rPr lang="en-US" dirty="0" err="1" smtClean="0"/>
              <a:t>Plex</a:t>
            </a:r>
            <a:r>
              <a:rPr lang="en-US" dirty="0"/>
              <a:t>(!) 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github.com/plexinc/pms-docker</a:t>
            </a:r>
            <a:endParaRPr lang="en-US" dirty="0" smtClean="0"/>
          </a:p>
          <a:p>
            <a:pPr lvl="1"/>
            <a:r>
              <a:rPr lang="en-US" dirty="0" err="1" smtClean="0"/>
              <a:t>Dev</a:t>
            </a:r>
            <a:r>
              <a:rPr lang="en-US" dirty="0"/>
              <a:t> </a:t>
            </a:r>
            <a:r>
              <a:rPr lang="en-US" dirty="0" smtClean="0"/>
              <a:t>/ test environments</a:t>
            </a:r>
          </a:p>
          <a:p>
            <a:pPr lvl="2"/>
            <a:r>
              <a:rPr lang="en-US" dirty="0" smtClean="0"/>
              <a:t>Build configurations</a:t>
            </a:r>
          </a:p>
          <a:p>
            <a:r>
              <a:rPr lang="en-US" dirty="0" smtClean="0"/>
              <a:t>Study Networking!</a:t>
            </a:r>
          </a:p>
          <a:p>
            <a:pPr lvl="1"/>
            <a:r>
              <a:rPr lang="en-US" dirty="0"/>
              <a:t>Networking - </a:t>
            </a:r>
            <a:r>
              <a:rPr lang="en-US" dirty="0">
                <a:hlinkClick r:id="rId9"/>
              </a:rPr>
              <a:t>https://docs.docker.com/engine/userguide/networking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Embedded </a:t>
            </a:r>
            <a:r>
              <a:rPr lang="en-US" dirty="0"/>
              <a:t>DNS - </a:t>
            </a:r>
            <a:r>
              <a:rPr lang="en-US" dirty="0">
                <a:hlinkClick r:id="rId10"/>
              </a:rPr>
              <a:t>https://docs.docker.com/engine/userguide/networking/configure-dns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 smtClean="0"/>
              <a:t>Clustered Use-Cases – Your Apps</a:t>
            </a:r>
          </a:p>
          <a:p>
            <a:pPr lvl="1"/>
            <a:r>
              <a:rPr lang="en-US" dirty="0" smtClean="0"/>
              <a:t>Test / Staging environments</a:t>
            </a:r>
          </a:p>
          <a:p>
            <a:pPr lvl="1"/>
            <a:r>
              <a:rPr lang="en-US" dirty="0" smtClean="0"/>
              <a:t>Production environments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Brens</a:t>
            </a:r>
            <a:r>
              <a:rPr lang="en-US" dirty="0" smtClean="0"/>
              <a:t> Recommended </a:t>
            </a:r>
            <a:r>
              <a:rPr lang="en-US" dirty="0" err="1" smtClean="0"/>
              <a:t>Docker</a:t>
            </a:r>
            <a:r>
              <a:rPr lang="en-US" dirty="0" smtClean="0"/>
              <a:t> 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endon_mathes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endon_matheson.potx" id="{9598C5E7-E966-4A5C-BB6D-4FE19D280D3C}" vid="{8CF45270-57CC-463B-ACBE-4C91AB3BCE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brendon_matheson</Template>
  <TotalTime>20139</TotalTime>
  <Words>3135</Words>
  <Application>Microsoft Office PowerPoint</Application>
  <PresentationFormat>On-screen Show (16:9)</PresentationFormat>
  <Paragraphs>920</Paragraphs>
  <Slides>101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brendon_matheson</vt:lpstr>
      <vt:lpstr>Pre-Flight Checks</vt:lpstr>
      <vt:lpstr>Docker Fu</vt:lpstr>
      <vt:lpstr>PowerPoint Presentation</vt:lpstr>
      <vt:lpstr>Your Presenter</vt:lpstr>
      <vt:lpstr>I Know Docker Fu</vt:lpstr>
      <vt:lpstr>Session Plan</vt:lpstr>
      <vt:lpstr>What is Docker?</vt:lpstr>
      <vt:lpstr>What is Docker?</vt:lpstr>
      <vt:lpstr>Adoption</vt:lpstr>
      <vt:lpstr>Docker on Linux</vt:lpstr>
      <vt:lpstr>Docker on Windows</vt:lpstr>
      <vt:lpstr>Windows Containers</vt:lpstr>
      <vt:lpstr>Hyper-V Isolation</vt:lpstr>
      <vt:lpstr>Virtualization vs Containerization</vt:lpstr>
      <vt:lpstr>Virtualization vs Containerization</vt:lpstr>
      <vt:lpstr>Docker Basics</vt:lpstr>
      <vt:lpstr>hello-world</vt:lpstr>
      <vt:lpstr>hello-world</vt:lpstr>
      <vt:lpstr>hello-world</vt:lpstr>
      <vt:lpstr>Externalities</vt:lpstr>
      <vt:lpstr>Serve static content in IIS (nanoserver)</vt:lpstr>
      <vt:lpstr>Switch to Windows Containers</vt:lpstr>
      <vt:lpstr>Serve static content in IIS (nanoserver)</vt:lpstr>
      <vt:lpstr>Serve static content in IIS (nanoserver)</vt:lpstr>
      <vt:lpstr>Dockerize a .NET Core WebAPI microservice (nanoserver &amp; linux)</vt:lpstr>
      <vt:lpstr>Dockerize a .NET Core WebAPI microservice (nanoserver &amp; linux)</vt:lpstr>
      <vt:lpstr>Switch to Linux Containers</vt:lpstr>
      <vt:lpstr>Dockerize a .NET Core WebAPI microservice (nanoserver &amp; linux)</vt:lpstr>
      <vt:lpstr>Dockerize a .NET Core WebAPI microservice (nanoserver &amp; linux)</vt:lpstr>
      <vt:lpstr>Dockerize a .NET Core WebAPI microservice (nanoserver &amp; linux)</vt:lpstr>
      <vt:lpstr>Better Builds with Docker</vt:lpstr>
      <vt:lpstr>Better Builds with Docker</vt:lpstr>
      <vt:lpstr>Dockerize a .NET Core WebAPI microservice (nanoserver &amp; linux)</vt:lpstr>
      <vt:lpstr>Switch to Windows Containers</vt:lpstr>
      <vt:lpstr>Dockerize a .NET Core WebAPI microservice (nanoserver &amp; linux)</vt:lpstr>
      <vt:lpstr>Windows NAT Limitation</vt:lpstr>
      <vt:lpstr>Multi-container solution with docker-compose (linux)</vt:lpstr>
      <vt:lpstr>Multi-container solution with docker-compose (linux)</vt:lpstr>
      <vt:lpstr>Multi-container solution with docker-compose (linux)</vt:lpstr>
      <vt:lpstr>Switch to Linux Containers</vt:lpstr>
      <vt:lpstr>Multi-container solution with docker-compose (linux)</vt:lpstr>
      <vt:lpstr>Multi-container solution with docker-compose (linux)</vt:lpstr>
      <vt:lpstr>Worker Nodes</vt:lpstr>
      <vt:lpstr>Worker Nodes</vt:lpstr>
      <vt:lpstr>Worker Nodes</vt:lpstr>
      <vt:lpstr>Load Balancer</vt:lpstr>
      <vt:lpstr>Load Balancer</vt:lpstr>
      <vt:lpstr>Load Balancer</vt:lpstr>
      <vt:lpstr>Load Balancer</vt:lpstr>
      <vt:lpstr>Load Balancer</vt:lpstr>
      <vt:lpstr>Add SQL Server 2017</vt:lpstr>
      <vt:lpstr>Add SQL Server 2017</vt:lpstr>
      <vt:lpstr>Add SQL Server 2017</vt:lpstr>
      <vt:lpstr>Add SQL Server 2017</vt:lpstr>
      <vt:lpstr>Add SQL Server 2017</vt:lpstr>
      <vt:lpstr>Full System in One File</vt:lpstr>
      <vt:lpstr>Multi-container solution with docker-compose (nanoserver)</vt:lpstr>
      <vt:lpstr>Multi-container solution with docker-compose (nanoserver)</vt:lpstr>
      <vt:lpstr>Switch to Windows Containers</vt:lpstr>
      <vt:lpstr>Create Database</vt:lpstr>
      <vt:lpstr>Define Single Worker Node</vt:lpstr>
      <vt:lpstr>Define Database</vt:lpstr>
      <vt:lpstr>Launch Stack</vt:lpstr>
      <vt:lpstr>Multi-Container Solution Further Reading</vt:lpstr>
      <vt:lpstr>Clusters and Schedulers</vt:lpstr>
      <vt:lpstr>Clusters and Schedulers</vt:lpstr>
      <vt:lpstr>Scheduling a cluster with Docker Swarm</vt:lpstr>
      <vt:lpstr>Scheduling a cluster with Docker Swarm</vt:lpstr>
      <vt:lpstr>Plan</vt:lpstr>
      <vt:lpstr>Multi-Node Swarm </vt:lpstr>
      <vt:lpstr>Physical Architecture</vt:lpstr>
      <vt:lpstr>Physical Architecture</vt:lpstr>
      <vt:lpstr>Multi-Node Swarm Manual Setup – Build Cluster</vt:lpstr>
      <vt:lpstr>Multi-Node Swarm Manual Setup – Trial API Workers</vt:lpstr>
      <vt:lpstr>Ingress Routing</vt:lpstr>
      <vt:lpstr>Multi-Node Swarm Manual Setup – Trial API Workers</vt:lpstr>
      <vt:lpstr>Multi-Node Swarm Manual Setup – Create Database</vt:lpstr>
      <vt:lpstr>Multi-Node Swarm Manual Setup – DB Service</vt:lpstr>
      <vt:lpstr>Multi-Node Swarm Manual Setup – API Service</vt:lpstr>
      <vt:lpstr>Multi-Node Swarm – Automated with Compose</vt:lpstr>
      <vt:lpstr>Multi-Node Swarm – Automated with Compose</vt:lpstr>
      <vt:lpstr>Single-Node Swarm</vt:lpstr>
      <vt:lpstr>Switch to Linux Containers</vt:lpstr>
      <vt:lpstr>Single-Node Swarm</vt:lpstr>
      <vt:lpstr>Swarm Further Reading</vt:lpstr>
      <vt:lpstr>Deploying to AWS ECS</vt:lpstr>
      <vt:lpstr>Deploying to AWS ECS</vt:lpstr>
      <vt:lpstr>PowerPoint Presentation</vt:lpstr>
      <vt:lpstr>Tooling Etc</vt:lpstr>
      <vt:lpstr>Docker Cloud</vt:lpstr>
      <vt:lpstr>Docker Cloud</vt:lpstr>
      <vt:lpstr>Docker Cloud</vt:lpstr>
      <vt:lpstr>Continuous Integration with Docker</vt:lpstr>
      <vt:lpstr>Continuous Integration with Docker</vt:lpstr>
      <vt:lpstr>Kitematic</vt:lpstr>
      <vt:lpstr>Kitematic</vt:lpstr>
      <vt:lpstr>Kitematic</vt:lpstr>
      <vt:lpstr>Brens Recommended Docker Learning Curve</vt:lpstr>
      <vt:lpstr>PowerPoint Presentation</vt:lpstr>
      <vt:lpstr>I want more!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Brendon Matheson</dc:creator>
  <cp:lastModifiedBy>Windows User</cp:lastModifiedBy>
  <cp:revision>670</cp:revision>
  <dcterms:created xsi:type="dcterms:W3CDTF">2017-09-20T21:59:42Z</dcterms:created>
  <dcterms:modified xsi:type="dcterms:W3CDTF">2017-11-14T05:17:44Z</dcterms:modified>
</cp:coreProperties>
</file>